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tags/tag1.xml" ContentType="application/vnd.openxmlformats-officedocument.presentationml.tags+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51"/>
  </p:notesMasterIdLst>
  <p:handoutMasterIdLst>
    <p:handoutMasterId r:id="rId52"/>
  </p:handoutMasterIdLst>
  <p:sldIdLst>
    <p:sldId id="256" r:id="rId2"/>
    <p:sldId id="294" r:id="rId3"/>
    <p:sldId id="400" r:id="rId4"/>
    <p:sldId id="401" r:id="rId5"/>
    <p:sldId id="356" r:id="rId6"/>
    <p:sldId id="358" r:id="rId7"/>
    <p:sldId id="359" r:id="rId8"/>
    <p:sldId id="360" r:id="rId9"/>
    <p:sldId id="363" r:id="rId10"/>
    <p:sldId id="365" r:id="rId11"/>
    <p:sldId id="366" r:id="rId12"/>
    <p:sldId id="367" r:id="rId13"/>
    <p:sldId id="368" r:id="rId14"/>
    <p:sldId id="369" r:id="rId15"/>
    <p:sldId id="414" r:id="rId16"/>
    <p:sldId id="402" r:id="rId17"/>
    <p:sldId id="379" r:id="rId18"/>
    <p:sldId id="384" r:id="rId19"/>
    <p:sldId id="385" r:id="rId20"/>
    <p:sldId id="388" r:id="rId21"/>
    <p:sldId id="393" r:id="rId22"/>
    <p:sldId id="389" r:id="rId23"/>
    <p:sldId id="390" r:id="rId24"/>
    <p:sldId id="391" r:id="rId25"/>
    <p:sldId id="375" r:id="rId26"/>
    <p:sldId id="382" r:id="rId27"/>
    <p:sldId id="386" r:id="rId28"/>
    <p:sldId id="387" r:id="rId29"/>
    <p:sldId id="396" r:id="rId30"/>
    <p:sldId id="404" r:id="rId31"/>
    <p:sldId id="411" r:id="rId32"/>
    <p:sldId id="412" r:id="rId33"/>
    <p:sldId id="413" r:id="rId34"/>
    <p:sldId id="372" r:id="rId35"/>
    <p:sldId id="397" r:id="rId36"/>
    <p:sldId id="376" r:id="rId37"/>
    <p:sldId id="329" r:id="rId38"/>
    <p:sldId id="332" r:id="rId39"/>
    <p:sldId id="409" r:id="rId40"/>
    <p:sldId id="331" r:id="rId41"/>
    <p:sldId id="333" r:id="rId42"/>
    <p:sldId id="335" r:id="rId43"/>
    <p:sldId id="334" r:id="rId44"/>
    <p:sldId id="337" r:id="rId45"/>
    <p:sldId id="348" r:id="rId46"/>
    <p:sldId id="415" r:id="rId47"/>
    <p:sldId id="352" r:id="rId48"/>
    <p:sldId id="350" r:id="rId49"/>
    <p:sldId id="349" r:id="rId50"/>
  </p:sldIdLst>
  <p:sldSz cx="9144000" cy="6858000" type="screen4x3"/>
  <p:notesSz cx="7010400" cy="9296400"/>
  <p:defaultTextStyle>
    <a:defPPr>
      <a:defRPr lang="en-US"/>
    </a:defPPr>
    <a:lvl1pPr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1pPr>
    <a:lvl2pPr marL="4572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2pPr>
    <a:lvl3pPr marL="9144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3pPr>
    <a:lvl4pPr marL="13716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4pPr>
    <a:lvl5pPr marL="18288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5pPr>
    <a:lvl6pPr marL="2286000" algn="l" defTabSz="914400" rtl="0" eaLnBrk="1" latinLnBrk="0" hangingPunct="1">
      <a:defRPr kern="1200">
        <a:solidFill>
          <a:schemeClr val="tx1"/>
        </a:solidFill>
        <a:latin typeface="Segoe UI" panose="020B0502040204020203" pitchFamily="34" charset="0"/>
        <a:ea typeface="+mn-ea"/>
        <a:cs typeface="+mn-cs"/>
      </a:defRPr>
    </a:lvl6pPr>
    <a:lvl7pPr marL="2743200" algn="l" defTabSz="914400" rtl="0" eaLnBrk="1" latinLnBrk="0" hangingPunct="1">
      <a:defRPr kern="1200">
        <a:solidFill>
          <a:schemeClr val="tx1"/>
        </a:solidFill>
        <a:latin typeface="Segoe UI" panose="020B0502040204020203" pitchFamily="34" charset="0"/>
        <a:ea typeface="+mn-ea"/>
        <a:cs typeface="+mn-cs"/>
      </a:defRPr>
    </a:lvl7pPr>
    <a:lvl8pPr marL="3200400" algn="l" defTabSz="914400" rtl="0" eaLnBrk="1" latinLnBrk="0" hangingPunct="1">
      <a:defRPr kern="1200">
        <a:solidFill>
          <a:schemeClr val="tx1"/>
        </a:solidFill>
        <a:latin typeface="Segoe UI" panose="020B0502040204020203" pitchFamily="34" charset="0"/>
        <a:ea typeface="+mn-ea"/>
        <a:cs typeface="+mn-cs"/>
      </a:defRPr>
    </a:lvl8pPr>
    <a:lvl9pPr marL="3657600" algn="l" defTabSz="914400" rtl="0" eaLnBrk="1" latinLnBrk="0" hangingPunct="1">
      <a:defRPr kern="1200">
        <a:solidFill>
          <a:schemeClr val="tx1"/>
        </a:solidFill>
        <a:latin typeface="Segoe UI" panose="020B0502040204020203" pitchFamily="34"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801"/>
    <p:restoredTop sz="52941" autoAdjust="0"/>
  </p:normalViewPr>
  <p:slideViewPr>
    <p:cSldViewPr>
      <p:cViewPr varScale="1">
        <p:scale>
          <a:sx n="51" d="100"/>
          <a:sy n="51" d="100"/>
        </p:scale>
        <p:origin x="3008"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036F87C-13C8-016C-C2B9-0578AE3EE74A}"/>
              </a:ext>
            </a:extLst>
          </p:cNvPr>
          <p:cNvSpPr>
            <a:spLocks noGrp="1"/>
          </p:cNvSpPr>
          <p:nvPr>
            <p:ph type="hdr" sz="quarter"/>
          </p:nvPr>
        </p:nvSpPr>
        <p:spPr>
          <a:xfrm>
            <a:off x="0" y="0"/>
            <a:ext cx="3038475" cy="466725"/>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ACD65775-BA8D-F2CA-3451-E4255A333D4E}"/>
              </a:ext>
            </a:extLst>
          </p:cNvPr>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defRPr>
            </a:lvl1pPr>
          </a:lstStyle>
          <a:p>
            <a:pPr>
              <a:defRPr/>
            </a:pPr>
            <a:fld id="{725EDF42-8D9D-3A42-9660-789422E7E5F3}" type="datetimeFigureOut">
              <a:rPr lang="en-US"/>
              <a:pPr>
                <a:defRPr/>
              </a:pPr>
              <a:t>7/29/22</a:t>
            </a:fld>
            <a:endParaRPr lang="en-US"/>
          </a:p>
        </p:txBody>
      </p:sp>
      <p:sp>
        <p:nvSpPr>
          <p:cNvPr id="4" name="Footer Placeholder 3">
            <a:extLst>
              <a:ext uri="{FF2B5EF4-FFF2-40B4-BE49-F238E27FC236}">
                <a16:creationId xmlns:a16="http://schemas.microsoft.com/office/drawing/2014/main" id="{05B6D840-58CE-35AF-B0E5-6BE5A95CCB6D}"/>
              </a:ext>
            </a:extLst>
          </p:cNvPr>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5" name="Slide Number Placeholder 4">
            <a:extLst>
              <a:ext uri="{FF2B5EF4-FFF2-40B4-BE49-F238E27FC236}">
                <a16:creationId xmlns:a16="http://schemas.microsoft.com/office/drawing/2014/main" id="{51DFA8E3-3A62-193B-6260-2E290CDB7B1E}"/>
              </a:ext>
            </a:extLst>
          </p:cNvPr>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eaLnBrk="1" fontAlgn="auto" hangingPunct="1">
              <a:spcBef>
                <a:spcPts val="0"/>
              </a:spcBef>
              <a:spcAft>
                <a:spcPts val="0"/>
              </a:spcAft>
              <a:defRPr sz="1200" smtClean="0">
                <a:latin typeface="+mn-lt"/>
              </a:defRPr>
            </a:lvl1pPr>
          </a:lstStyle>
          <a:p>
            <a:pPr>
              <a:defRPr/>
            </a:pPr>
            <a:fld id="{510CACFD-4152-594E-9BF0-A979775C96DF}" type="slidenum">
              <a:rPr lang="en-US"/>
              <a:pPr>
                <a:defRPr/>
              </a:pPr>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26A1C94-0F59-03C2-ED5D-7814FD8B90CD}"/>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77A68CC6-C695-C3E8-7986-7890C5B117A8}"/>
              </a:ext>
            </a:extLst>
          </p:cNvPr>
          <p:cNvSpPr>
            <a:spLocks noGrp="1"/>
          </p:cNvSpPr>
          <p:nvPr>
            <p:ph type="dt" idx="1"/>
          </p:nvPr>
        </p:nvSpPr>
        <p:spPr>
          <a:xfrm>
            <a:off x="3970338" y="0"/>
            <a:ext cx="3038475" cy="465138"/>
          </a:xfrm>
          <a:prstGeom prst="rect">
            <a:avLst/>
          </a:prstGeom>
        </p:spPr>
        <p:txBody>
          <a:bodyPr vert="horz" lIns="93177" tIns="46589" rIns="93177" bIns="46589" rtlCol="0"/>
          <a:lstStyle>
            <a:lvl1pPr algn="r" eaLnBrk="1" fontAlgn="auto" hangingPunct="1">
              <a:spcBef>
                <a:spcPts val="0"/>
              </a:spcBef>
              <a:spcAft>
                <a:spcPts val="0"/>
              </a:spcAft>
              <a:defRPr sz="1200" smtClean="0">
                <a:latin typeface="+mn-lt"/>
              </a:defRPr>
            </a:lvl1pPr>
          </a:lstStyle>
          <a:p>
            <a:pPr>
              <a:defRPr/>
            </a:pPr>
            <a:fld id="{134CAF51-6D95-784E-AF2E-AC7A31CB8762}" type="datetimeFigureOut">
              <a:rPr lang="en-US"/>
              <a:pPr>
                <a:defRPr/>
              </a:pPr>
              <a:t>7/29/22</a:t>
            </a:fld>
            <a:endParaRPr lang="en-US"/>
          </a:p>
        </p:txBody>
      </p:sp>
      <p:sp>
        <p:nvSpPr>
          <p:cNvPr id="4" name="Slide Image Placeholder 3">
            <a:extLst>
              <a:ext uri="{FF2B5EF4-FFF2-40B4-BE49-F238E27FC236}">
                <a16:creationId xmlns:a16="http://schemas.microsoft.com/office/drawing/2014/main" id="{9F7A3FB7-F76A-AAB9-3CBA-7D3E89D862F8}"/>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a:p>
        </p:txBody>
      </p:sp>
      <p:sp>
        <p:nvSpPr>
          <p:cNvPr id="5" name="Notes Placeholder 4">
            <a:extLst>
              <a:ext uri="{FF2B5EF4-FFF2-40B4-BE49-F238E27FC236}">
                <a16:creationId xmlns:a16="http://schemas.microsoft.com/office/drawing/2014/main" id="{C8362BBC-D30D-C4B8-6147-0811B55F0D99}"/>
              </a:ext>
            </a:extLst>
          </p:cNvPr>
          <p:cNvSpPr>
            <a:spLocks noGrp="1"/>
          </p:cNvSpPr>
          <p:nvPr>
            <p:ph type="body" sz="quarter" idx="3"/>
          </p:nvPr>
        </p:nvSpPr>
        <p:spPr>
          <a:xfrm>
            <a:off x="701675" y="4416425"/>
            <a:ext cx="5607050" cy="4183063"/>
          </a:xfrm>
          <a:prstGeom prst="rect">
            <a:avLst/>
          </a:prstGeom>
        </p:spPr>
        <p:txBody>
          <a:bodyPr vert="horz" lIns="93177" tIns="46589" rIns="93177" bIns="46589"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B98CA37F-5955-B412-264C-039DBEBEDB88}"/>
              </a:ext>
            </a:extLst>
          </p:cNvPr>
          <p:cNvSpPr>
            <a:spLocks noGrp="1"/>
          </p:cNvSpPr>
          <p:nvPr>
            <p:ph type="ftr" sz="quarter" idx="4"/>
          </p:nvPr>
        </p:nvSpPr>
        <p:spPr>
          <a:xfrm>
            <a:off x="0" y="8829675"/>
            <a:ext cx="3038475" cy="465138"/>
          </a:xfrm>
          <a:prstGeom prst="rect">
            <a:avLst/>
          </a:prstGeom>
        </p:spPr>
        <p:txBody>
          <a:bodyPr vert="horz" lIns="93177" tIns="46589" rIns="93177" bIns="46589"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a:extLst>
              <a:ext uri="{FF2B5EF4-FFF2-40B4-BE49-F238E27FC236}">
                <a16:creationId xmlns:a16="http://schemas.microsoft.com/office/drawing/2014/main" id="{74E13CB1-9BF0-BDC4-9922-45A4C0E160AE}"/>
              </a:ext>
            </a:extLst>
          </p:cNvPr>
          <p:cNvSpPr>
            <a:spLocks noGrp="1"/>
          </p:cNvSpPr>
          <p:nvPr>
            <p:ph type="sldNum" sz="quarter" idx="5"/>
          </p:nvPr>
        </p:nvSpPr>
        <p:spPr>
          <a:xfrm>
            <a:off x="3970338" y="8829675"/>
            <a:ext cx="3038475" cy="465138"/>
          </a:xfrm>
          <a:prstGeom prst="rect">
            <a:avLst/>
          </a:prstGeom>
        </p:spPr>
        <p:txBody>
          <a:bodyPr vert="horz" lIns="93177" tIns="46589" rIns="93177" bIns="46589" rtlCol="0" anchor="b"/>
          <a:lstStyle>
            <a:lvl1pPr algn="r" eaLnBrk="1" fontAlgn="auto" hangingPunct="1">
              <a:spcBef>
                <a:spcPts val="0"/>
              </a:spcBef>
              <a:spcAft>
                <a:spcPts val="0"/>
              </a:spcAft>
              <a:defRPr sz="1200" smtClean="0">
                <a:latin typeface="+mn-lt"/>
              </a:defRPr>
            </a:lvl1pPr>
          </a:lstStyle>
          <a:p>
            <a:pPr>
              <a:defRPr/>
            </a:pPr>
            <a:fld id="{55D400AC-BDE1-A34F-9680-7A285E1B606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google.com/"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s://www.digitallearn.org/cms_pages/about-digitallearn-org" TargetMode="External"/><Relationship Id="rId7" Type="http://schemas.openxmlformats.org/officeDocument/2006/relationships/hyperlink" Target="https://www.digitallearn.org/cms_pages/see-our-work-in-action" TargetMode="External"/><Relationship Id="rId2" Type="http://schemas.openxmlformats.org/officeDocument/2006/relationships/slide" Target="../slides/slide46.xml"/><Relationship Id="rId1" Type="http://schemas.openxmlformats.org/officeDocument/2006/relationships/notesMaster" Target="../notesMasters/notesMaster1.xml"/><Relationship Id="rId6" Type="http://schemas.openxmlformats.org/officeDocument/2006/relationships/hyperlink" Target="https://www.digitallearn.org/cms_pages/privacy-policy-terms" TargetMode="External"/><Relationship Id="rId5" Type="http://schemas.openxmlformats.org/officeDocument/2006/relationships/hyperlink" Target="https://www.digitallearn.org/cms_pages/pricing-features" TargetMode="External"/><Relationship Id="rId4" Type="http://schemas.openxmlformats.org/officeDocument/2006/relationships/hyperlink" Target="https://www.digitallearn.org/cms_pages/get-digitallearn-for-your-library" TargetMode="Externa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Slide Image Placeholder 1">
            <a:extLst>
              <a:ext uri="{FF2B5EF4-FFF2-40B4-BE49-F238E27FC236}">
                <a16:creationId xmlns:a16="http://schemas.microsoft.com/office/drawing/2014/main" id="{8ACBB999-9E71-F045-299F-D147BE4AC68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4" name="Notes Placeholder 2">
            <a:extLst>
              <a:ext uri="{FF2B5EF4-FFF2-40B4-BE49-F238E27FC236}">
                <a16:creationId xmlns:a16="http://schemas.microsoft.com/office/drawing/2014/main" id="{A58312A8-1DAF-8D0A-19EE-D865C29DEF8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419" i="1" dirty="0">
                <a:highlight>
                  <a:srgbClr val="FFFF00"/>
                </a:highlight>
              </a:rPr>
              <a:t>NOTA AL INSTRUCTOR: </a:t>
            </a:r>
            <a:r>
              <a:rPr lang="es-419" i="0" dirty="0">
                <a:highlight>
                  <a:srgbClr val="FFFF00"/>
                </a:highlight>
              </a:rPr>
              <a:t>Actualice esta diapositiva con la información apropiada:</a:t>
            </a:r>
          </a:p>
          <a:p>
            <a:pPr marL="171450" indent="-171450">
              <a:buFont typeface="Arial" panose="020B0604020202020204" pitchFamily="34" charset="0"/>
              <a:buChar char="•"/>
            </a:pPr>
            <a:r>
              <a:rPr lang="es-419" sz="1200" kern="1200" dirty="0">
                <a:solidFill>
                  <a:schemeClr val="tx1"/>
                </a:solidFill>
                <a:effectLst/>
                <a:latin typeface="+mn-lt"/>
                <a:ea typeface="+mn-ea"/>
                <a:cs typeface="+mn-cs"/>
              </a:rPr>
              <a:t>Nombre del instructor</a:t>
            </a:r>
          </a:p>
          <a:p>
            <a:pPr marL="171450" indent="-171450">
              <a:buFont typeface="Arial" panose="020B0604020202020204" pitchFamily="34" charset="0"/>
              <a:buChar char="•"/>
            </a:pPr>
            <a:r>
              <a:rPr lang="es-419" sz="1200" kern="1200" dirty="0">
                <a:solidFill>
                  <a:schemeClr val="tx1"/>
                </a:solidFill>
                <a:effectLst/>
                <a:latin typeface="+mn-lt"/>
                <a:ea typeface="+mn-ea"/>
                <a:cs typeface="+mn-cs"/>
              </a:rPr>
              <a:t>Afiliación del instructor (por ejemplo, miembro del personal de la biblioteca, voluntario de la comunidad, etc.) </a:t>
            </a:r>
          </a:p>
          <a:p>
            <a:pPr marL="171450" indent="-171450">
              <a:buFont typeface="Arial" panose="020B0604020202020204" pitchFamily="34" charset="0"/>
              <a:buChar char="•"/>
            </a:pPr>
            <a:r>
              <a:rPr lang="es-419" sz="1200" kern="1200" dirty="0">
                <a:solidFill>
                  <a:schemeClr val="tx1"/>
                </a:solidFill>
                <a:effectLst/>
                <a:latin typeface="+mn-lt"/>
                <a:ea typeface="+mn-ea"/>
                <a:cs typeface="+mn-cs"/>
              </a:rPr>
              <a:t>Nombre del lugar</a:t>
            </a:r>
            <a:r>
              <a:rPr lang="es-419" dirty="0">
                <a:effectLst/>
              </a:rPr>
              <a:t> </a:t>
            </a:r>
          </a:p>
          <a:p>
            <a:endParaRPr lang="es-419" dirty="0">
              <a:effectLst/>
              <a:highlight>
                <a:srgbClr val="FFFF00"/>
              </a:highlight>
            </a:endParaRPr>
          </a:p>
          <a:p>
            <a:r>
              <a:rPr lang="es-419" i="1" dirty="0">
                <a:effectLst/>
                <a:highlight>
                  <a:srgbClr val="FFFF00"/>
                </a:highlight>
              </a:rPr>
              <a:t>NOTA AL INSTRUCTOR:</a:t>
            </a:r>
            <a:r>
              <a:rPr lang="es-419" dirty="0">
                <a:effectLst/>
                <a:highlight>
                  <a:srgbClr val="FFFF00"/>
                </a:highlight>
              </a:rPr>
              <a:t> Antes del taller, revise la Reseña del instructor para obtener orientación sobre lo que debe hacer para prepararse para el taller. Encontrará notas sobre cómo llevar a cabo el taller y detalles sobre lo que debe hacer una vez que termine el taller.</a:t>
            </a:r>
          </a:p>
          <a:p>
            <a:endParaRPr lang="es-419" altLang="en-US" dirty="0">
              <a:effectLst/>
              <a:highlight>
                <a:srgbClr val="FFFF00"/>
              </a:highlight>
            </a:endParaRPr>
          </a:p>
          <a:p>
            <a:r>
              <a:rPr lang="es-419" i="1" dirty="0"/>
              <a:t>NOTA AL INSTRUCTOR: </a:t>
            </a:r>
            <a:r>
              <a:rPr lang="es-419" i="0" dirty="0"/>
              <a:t>Utilice la Guía del instructor voluntario para los temas de conversación de la presentación. En ese documento, las anotaciones de las diapositivas comienzan en la diapositiva 1.</a:t>
            </a:r>
          </a:p>
          <a:p>
            <a:endParaRPr lang="es-419" dirty="0"/>
          </a:p>
          <a:p>
            <a:r>
              <a:rPr lang="es-419" sz="1200" kern="1200" dirty="0">
                <a:solidFill>
                  <a:schemeClr val="tx1"/>
                </a:solidFill>
                <a:effectLst/>
                <a:latin typeface="+mn-lt"/>
                <a:ea typeface="+mn-ea"/>
                <a:cs typeface="+mn-cs"/>
              </a:rPr>
              <a:t>El taller de hoy lo proporcionan AT&amp;T y la Asociación de Bibliotecas Públicas. </a:t>
            </a:r>
          </a:p>
          <a:p>
            <a:endParaRPr lang="es-419" sz="1200" i="1" kern="1200" dirty="0">
              <a:solidFill>
                <a:schemeClr val="tx1"/>
              </a:solidFill>
              <a:effectLst/>
              <a:latin typeface="+mn-lt"/>
              <a:ea typeface="+mn-ea"/>
              <a:cs typeface="+mn-cs"/>
            </a:endParaRPr>
          </a:p>
          <a:p>
            <a:r>
              <a:rPr lang="es-419" i="1" dirty="0"/>
              <a:t>NOTA AL INSTRUCTOR: </a:t>
            </a:r>
            <a:r>
              <a:rPr lang="es-419" sz="1200" i="0" kern="1200" dirty="0">
                <a:solidFill>
                  <a:schemeClr val="tx1"/>
                </a:solidFill>
                <a:effectLst/>
                <a:latin typeface="+mn-lt"/>
                <a:ea typeface="+mn-ea"/>
                <a:cs typeface="+mn-cs"/>
              </a:rPr>
              <a:t>Incluya un agradecimiento al colaborador de la comunidad, si corresponde.</a:t>
            </a:r>
          </a:p>
          <a:p>
            <a:endParaRPr lang="es-419" sz="1200" i="1"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Mi nombre es </a:t>
            </a:r>
            <a:r>
              <a:rPr lang="es-419" sz="1200" b="1" kern="1200" dirty="0">
                <a:solidFill>
                  <a:schemeClr val="tx1"/>
                </a:solidFill>
                <a:effectLst/>
                <a:latin typeface="+mn-lt"/>
                <a:ea typeface="+mn-ea"/>
                <a:cs typeface="+mn-cs"/>
              </a:rPr>
              <a:t>&lt;escriba su nombre&gt; </a:t>
            </a:r>
            <a:r>
              <a:rPr lang="es-419" sz="1200" kern="1200" dirty="0">
                <a:solidFill>
                  <a:schemeClr val="tx1"/>
                </a:solidFill>
                <a:effectLst/>
                <a:latin typeface="+mn-lt"/>
                <a:ea typeface="+mn-ea"/>
                <a:cs typeface="+mn-cs"/>
              </a:rPr>
              <a:t>y soy </a:t>
            </a:r>
            <a:r>
              <a:rPr lang="es-419" sz="1200" b="1" kern="1200" dirty="0">
                <a:solidFill>
                  <a:schemeClr val="tx1"/>
                </a:solidFill>
                <a:effectLst/>
                <a:latin typeface="+mn-lt"/>
                <a:ea typeface="+mn-ea"/>
                <a:cs typeface="+mn-cs"/>
              </a:rPr>
              <a:t>&lt;breve descripción de sí mismo&gt;. </a:t>
            </a:r>
            <a:r>
              <a:rPr lang="es-419" sz="1200" kern="1200" dirty="0">
                <a:solidFill>
                  <a:schemeClr val="tx1"/>
                </a:solidFill>
                <a:effectLst/>
                <a:latin typeface="+mn-lt"/>
                <a:ea typeface="+mn-ea"/>
                <a:cs typeface="+mn-cs"/>
              </a:rPr>
              <a:t>Antes de comenzar, aquí hay algunos elementos de gestión administrativa que deben conocer: </a:t>
            </a:r>
            <a:r>
              <a:rPr lang="es-419" sz="1200" b="1" kern="1200" dirty="0">
                <a:solidFill>
                  <a:schemeClr val="tx1"/>
                </a:solidFill>
                <a:effectLst/>
                <a:latin typeface="+mn-lt"/>
                <a:ea typeface="+mn-ea"/>
                <a:cs typeface="+mn-cs"/>
              </a:rPr>
              <a:t>&lt;mencione los elementos que son relevantes para su taller&gt;</a:t>
            </a:r>
            <a:r>
              <a:rPr lang="es-419" sz="1200" kern="1200" dirty="0">
                <a:solidFill>
                  <a:schemeClr val="tx1"/>
                </a:solidFill>
                <a:effectLst/>
                <a:latin typeface="+mn-lt"/>
                <a:ea typeface="+mn-ea"/>
                <a:cs typeface="+mn-cs"/>
              </a:rPr>
              <a:t>:</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¿Dónde están los baños?</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¿Dónde están las salidas de emergencia?</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Cuándo/cómo hacer preguntas: tenga en cuenta dónde ubicar el número de página en cada diapositiva para que los participantes tomen nota de las preguntas que formularán más adelante. </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Si tiene un teléfono celular con usted, asegúrese de apagarlo o ponerlo en silencio.</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¿Habrá un descanso?</a:t>
            </a:r>
          </a:p>
          <a:p>
            <a:endParaRPr lang="en-US" altLang="en-US" dirty="0"/>
          </a:p>
        </p:txBody>
      </p:sp>
      <p:sp>
        <p:nvSpPr>
          <p:cNvPr id="8195" name="Slide Number Placeholder 3">
            <a:extLst>
              <a:ext uri="{FF2B5EF4-FFF2-40B4-BE49-F238E27FC236}">
                <a16:creationId xmlns:a16="http://schemas.microsoft.com/office/drawing/2014/main" id="{B0894CAE-3C9B-A940-EAAC-4BCE996AFCE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panose="020B0502040204020203" pitchFamily="34" charset="0"/>
              </a:defRPr>
            </a:lvl1pPr>
            <a:lvl2pPr marL="742950" indent="-285750">
              <a:defRPr>
                <a:solidFill>
                  <a:schemeClr val="tx1"/>
                </a:solidFill>
                <a:latin typeface="Segoe UI" panose="020B0502040204020203" pitchFamily="34" charset="0"/>
              </a:defRPr>
            </a:lvl2pPr>
            <a:lvl3pPr marL="1143000" indent="-228600">
              <a:defRPr>
                <a:solidFill>
                  <a:schemeClr val="tx1"/>
                </a:solidFill>
                <a:latin typeface="Segoe UI" panose="020B0502040204020203" pitchFamily="34" charset="0"/>
              </a:defRPr>
            </a:lvl3pPr>
            <a:lvl4pPr marL="1600200" indent="-228600">
              <a:defRPr>
                <a:solidFill>
                  <a:schemeClr val="tx1"/>
                </a:solidFill>
                <a:latin typeface="Segoe UI" panose="020B0502040204020203" pitchFamily="34" charset="0"/>
              </a:defRPr>
            </a:lvl4pPr>
            <a:lvl5pPr marL="2057400" indent="-228600">
              <a:defRPr>
                <a:solidFill>
                  <a:schemeClr val="tx1"/>
                </a:solidFill>
                <a:latin typeface="Segoe UI" panose="020B0502040204020203" pitchFamily="34" charset="0"/>
              </a:defRPr>
            </a:lvl5pPr>
            <a:lvl6pPr marL="2514600" indent="-228600" fontAlgn="base">
              <a:spcBef>
                <a:spcPct val="0"/>
              </a:spcBef>
              <a:spcAft>
                <a:spcPct val="0"/>
              </a:spcAft>
              <a:defRPr>
                <a:solidFill>
                  <a:schemeClr val="tx1"/>
                </a:solidFill>
                <a:latin typeface="Segoe UI" panose="020B0502040204020203" pitchFamily="34" charset="0"/>
              </a:defRPr>
            </a:lvl6pPr>
            <a:lvl7pPr marL="2971800" indent="-228600" fontAlgn="base">
              <a:spcBef>
                <a:spcPct val="0"/>
              </a:spcBef>
              <a:spcAft>
                <a:spcPct val="0"/>
              </a:spcAft>
              <a:defRPr>
                <a:solidFill>
                  <a:schemeClr val="tx1"/>
                </a:solidFill>
                <a:latin typeface="Segoe UI" panose="020B0502040204020203" pitchFamily="34" charset="0"/>
              </a:defRPr>
            </a:lvl7pPr>
            <a:lvl8pPr marL="3429000" indent="-228600" fontAlgn="base">
              <a:spcBef>
                <a:spcPct val="0"/>
              </a:spcBef>
              <a:spcAft>
                <a:spcPct val="0"/>
              </a:spcAft>
              <a:defRPr>
                <a:solidFill>
                  <a:schemeClr val="tx1"/>
                </a:solidFill>
                <a:latin typeface="Segoe UI" panose="020B0502040204020203" pitchFamily="34" charset="0"/>
              </a:defRPr>
            </a:lvl8pPr>
            <a:lvl9pPr marL="3886200" indent="-228600" fontAlgn="base">
              <a:spcBef>
                <a:spcPct val="0"/>
              </a:spcBef>
              <a:spcAft>
                <a:spcPct val="0"/>
              </a:spcAft>
              <a:defRPr>
                <a:solidFill>
                  <a:schemeClr val="tx1"/>
                </a:solidFill>
                <a:latin typeface="Segoe UI" panose="020B0502040204020203" pitchFamily="34" charset="0"/>
              </a:defRPr>
            </a:lvl9pPr>
          </a:lstStyle>
          <a:p>
            <a:pPr fontAlgn="base">
              <a:spcBef>
                <a:spcPct val="0"/>
              </a:spcBef>
              <a:spcAft>
                <a:spcPct val="0"/>
              </a:spcAft>
            </a:pPr>
            <a:fld id="{11E1291E-243C-ED4C-8D78-DF3B2268FA39}" type="slidenum">
              <a:rPr lang="en-US" altLang="en-US">
                <a:latin typeface="Calibri" panose="020F0502020204030204" pitchFamily="34" charset="0"/>
              </a:rPr>
              <a:pPr fontAlgn="base">
                <a:spcBef>
                  <a:spcPct val="0"/>
                </a:spcBef>
                <a:spcAft>
                  <a:spcPct val="0"/>
                </a:spcAft>
              </a:pPr>
              <a:t>1</a:t>
            </a:fld>
            <a:endParaRPr lang="en-US" altLang="en-US">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USE POWERPOINT O HAGA UNA DEMOSTRACIÓN EN VIVO:</a:t>
            </a: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las características principales de un explorador web.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pPr lvl="0"/>
            <a:r>
              <a:rPr lang="es-419" sz="1200" kern="1200" dirty="0">
                <a:solidFill>
                  <a:schemeClr val="tx1"/>
                </a:solidFill>
                <a:effectLst/>
                <a:latin typeface="+mn-lt"/>
                <a:ea typeface="+mn-ea"/>
                <a:cs typeface="+mn-cs"/>
              </a:rPr>
              <a:t>El comando </a:t>
            </a:r>
            <a:r>
              <a:rPr lang="es-419" sz="1200" b="1" kern="1200" dirty="0">
                <a:solidFill>
                  <a:schemeClr val="tx1"/>
                </a:solidFill>
                <a:effectLst/>
                <a:latin typeface="+mn-lt"/>
                <a:ea typeface="+mn-ea"/>
                <a:cs typeface="+mn-cs"/>
              </a:rPr>
              <a:t>Detener</a:t>
            </a:r>
            <a:r>
              <a:rPr lang="es-419" sz="1200" b="0" kern="1200" dirty="0">
                <a:solidFill>
                  <a:schemeClr val="tx1"/>
                </a:solidFill>
                <a:effectLst/>
                <a:latin typeface="+mn-lt"/>
                <a:ea typeface="+mn-ea"/>
                <a:cs typeface="+mn-cs"/>
              </a:rPr>
              <a:t>:</a:t>
            </a:r>
          </a:p>
          <a:p>
            <a:pPr lvl="0"/>
            <a:endParaRPr lang="es-419" dirty="0">
              <a:solidFill>
                <a:schemeClr val="tx1"/>
              </a:solidFill>
            </a:endParaRPr>
          </a:p>
          <a:p>
            <a:pPr lvl="0"/>
            <a:r>
              <a:rPr lang="es-419" dirty="0">
                <a:solidFill>
                  <a:schemeClr val="tx1"/>
                </a:solidFill>
              </a:rPr>
              <a:t>Se utiliza para detener la carga de una página web cuando esta tarda demasiado o cuando usted se da cuenta de que seleccionó la página web incorrecta.</a:t>
            </a:r>
            <a:endParaRPr lang="es-419" sz="1200" kern="1200" dirty="0">
              <a:solidFill>
                <a:schemeClr val="tx1"/>
              </a:solidFill>
              <a:effectLst/>
              <a:latin typeface="+mn-lt"/>
              <a:ea typeface="+mn-ea"/>
              <a:cs typeface="+mn-cs"/>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10</a:t>
            </a:fld>
            <a:endParaRPr lang="es-419" dirty="0"/>
          </a:p>
        </p:txBody>
      </p:sp>
    </p:spTree>
    <p:extLst>
      <p:ext uri="{BB962C8B-B14F-4D97-AF65-F5344CB8AC3E}">
        <p14:creationId xmlns:p14="http://schemas.microsoft.com/office/powerpoint/2010/main" val="5204406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USE POWERPOINT O HAGA UNA DEMOSTRACIÓN EN VIVO:</a:t>
            </a:r>
          </a:p>
          <a:p>
            <a:pPr lvl="0"/>
            <a:endParaRPr lang="es-419"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las características principales de un explorador web.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pPr lvl="0"/>
            <a:r>
              <a:rPr lang="es-419" sz="1200" kern="1200" dirty="0">
                <a:solidFill>
                  <a:schemeClr val="tx1"/>
                </a:solidFill>
                <a:effectLst/>
                <a:latin typeface="+mn-lt"/>
                <a:ea typeface="+mn-ea"/>
                <a:cs typeface="+mn-cs"/>
              </a:rPr>
              <a:t>El</a:t>
            </a:r>
            <a:r>
              <a:rPr lang="es-419" sz="1200" b="1" kern="1200" dirty="0">
                <a:solidFill>
                  <a:schemeClr val="tx1"/>
                </a:solidFill>
                <a:effectLst/>
                <a:latin typeface="+mn-lt"/>
                <a:ea typeface="+mn-ea"/>
                <a:cs typeface="+mn-cs"/>
              </a:rPr>
              <a:t> </a:t>
            </a:r>
            <a:r>
              <a:rPr lang="es-419" sz="1200" b="0" kern="1200" dirty="0">
                <a:solidFill>
                  <a:schemeClr val="tx1"/>
                </a:solidFill>
                <a:effectLst/>
                <a:latin typeface="+mn-lt"/>
                <a:ea typeface="+mn-ea"/>
                <a:cs typeface="+mn-cs"/>
              </a:rPr>
              <a:t>comando </a:t>
            </a:r>
            <a:r>
              <a:rPr lang="es-419" sz="1200" b="1" kern="1200" dirty="0">
                <a:solidFill>
                  <a:schemeClr val="tx1"/>
                </a:solidFill>
                <a:effectLst/>
                <a:latin typeface="+mn-lt"/>
                <a:ea typeface="+mn-ea"/>
                <a:cs typeface="+mn-cs"/>
              </a:rPr>
              <a:t>Recargar</a:t>
            </a:r>
            <a:r>
              <a:rPr lang="es-419" sz="1200" b="0" kern="1200" dirty="0">
                <a:solidFill>
                  <a:schemeClr val="tx1"/>
                </a:solidFill>
                <a:effectLst/>
                <a:latin typeface="+mn-lt"/>
                <a:ea typeface="+mn-ea"/>
                <a:cs typeface="+mn-cs"/>
              </a:rPr>
              <a:t> o</a:t>
            </a:r>
            <a:r>
              <a:rPr lang="es-419" sz="1200" b="1" kern="1200" dirty="0">
                <a:solidFill>
                  <a:schemeClr val="tx1"/>
                </a:solidFill>
                <a:effectLst/>
                <a:latin typeface="+mn-lt"/>
                <a:ea typeface="+mn-ea"/>
                <a:cs typeface="+mn-cs"/>
              </a:rPr>
              <a:t> Actualizar</a:t>
            </a:r>
            <a:r>
              <a:rPr lang="es-419" sz="1200" b="0" kern="1200" dirty="0">
                <a:solidFill>
                  <a:schemeClr val="tx1"/>
                </a:solidFill>
                <a:effectLst/>
                <a:latin typeface="+mn-lt"/>
                <a:ea typeface="+mn-ea"/>
                <a:cs typeface="+mn-cs"/>
              </a:rPr>
              <a:t>:</a:t>
            </a:r>
          </a:p>
          <a:p>
            <a:endParaRPr lang="es-419" dirty="0"/>
          </a:p>
          <a:p>
            <a:r>
              <a:rPr lang="es-419" dirty="0">
                <a:solidFill>
                  <a:schemeClr val="tx1"/>
                </a:solidFill>
              </a:rPr>
              <a:t>Se utiliza para volver a cargar la página web y garantizar que el contenido de la página web esté actualizado. </a:t>
            </a:r>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11</a:t>
            </a:fld>
            <a:endParaRPr lang="es-419" dirty="0"/>
          </a:p>
        </p:txBody>
      </p:sp>
    </p:spTree>
    <p:extLst>
      <p:ext uri="{BB962C8B-B14F-4D97-AF65-F5344CB8AC3E}">
        <p14:creationId xmlns:p14="http://schemas.microsoft.com/office/powerpoint/2010/main" val="42828332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USE POWERPOINT O HAGA UNA DEMOSTRACIÓN EN VIVO:</a:t>
            </a:r>
          </a:p>
          <a:p>
            <a:pPr lvl="0"/>
            <a:endParaRPr lang="es-419"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las características principales de un explorador web.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pPr lvl="0"/>
            <a:r>
              <a:rPr lang="es-419" sz="1200" kern="1200" dirty="0">
                <a:solidFill>
                  <a:schemeClr val="tx1"/>
                </a:solidFill>
                <a:effectLst/>
                <a:latin typeface="+mn-lt"/>
                <a:ea typeface="+mn-ea"/>
                <a:cs typeface="+mn-cs"/>
              </a:rPr>
              <a:t>El comando </a:t>
            </a:r>
            <a:r>
              <a:rPr lang="es-419" sz="1200" b="1" kern="1200" dirty="0">
                <a:solidFill>
                  <a:schemeClr val="tx1"/>
                </a:solidFill>
                <a:effectLst/>
                <a:latin typeface="+mn-lt"/>
                <a:ea typeface="+mn-ea"/>
                <a:cs typeface="+mn-cs"/>
              </a:rPr>
              <a:t>Inicio</a:t>
            </a:r>
            <a:r>
              <a:rPr lang="es-419" sz="1200" b="0" kern="1200" dirty="0">
                <a:solidFill>
                  <a:schemeClr val="tx1"/>
                </a:solidFill>
                <a:effectLst/>
                <a:latin typeface="+mn-lt"/>
                <a:ea typeface="+mn-ea"/>
                <a:cs typeface="+mn-cs"/>
              </a:rPr>
              <a:t>:</a:t>
            </a:r>
          </a:p>
          <a:p>
            <a:pPr lvl="0"/>
            <a:endParaRPr lang="es-419" dirty="0"/>
          </a:p>
          <a:p>
            <a:pPr lvl="0"/>
            <a:r>
              <a:rPr lang="es-419" dirty="0">
                <a:solidFill>
                  <a:schemeClr val="tx1"/>
                </a:solidFill>
              </a:rPr>
              <a:t>Se utiliza para volver a la página de inicio del explorador web. Usted puede seleccionar la página web que desea establecer como su Página de inicio en la configuración del explorador web. </a:t>
            </a:r>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12</a:t>
            </a:fld>
            <a:endParaRPr lang="es-419" dirty="0"/>
          </a:p>
        </p:txBody>
      </p:sp>
    </p:spTree>
    <p:extLst>
      <p:ext uri="{BB962C8B-B14F-4D97-AF65-F5344CB8AC3E}">
        <p14:creationId xmlns:p14="http://schemas.microsoft.com/office/powerpoint/2010/main" val="10724795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USE POWERPOINT O HAGA UNA DEMOSTRACIÓN EN VIVO:</a:t>
            </a:r>
          </a:p>
          <a:p>
            <a:pPr lvl="0"/>
            <a:endParaRPr lang="es-419"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las características principales de un explorador web.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pPr lvl="0"/>
            <a:r>
              <a:rPr lang="es-419" sz="1200" kern="1200" dirty="0">
                <a:solidFill>
                  <a:schemeClr val="tx1"/>
                </a:solidFill>
                <a:effectLst/>
                <a:latin typeface="+mn-lt"/>
                <a:ea typeface="+mn-ea"/>
                <a:cs typeface="+mn-cs"/>
              </a:rPr>
              <a:t>Los </a:t>
            </a:r>
            <a:r>
              <a:rPr lang="es-419" sz="1200" b="0" kern="1200" dirty="0">
                <a:solidFill>
                  <a:schemeClr val="tx1"/>
                </a:solidFill>
                <a:effectLst/>
                <a:latin typeface="+mn-lt"/>
                <a:ea typeface="+mn-ea"/>
                <a:cs typeface="+mn-cs"/>
              </a:rPr>
              <a:t>comandos </a:t>
            </a:r>
            <a:r>
              <a:rPr lang="es-419" sz="1200" b="1" kern="1200" dirty="0">
                <a:solidFill>
                  <a:schemeClr val="tx1"/>
                </a:solidFill>
                <a:effectLst/>
                <a:latin typeface="+mn-lt"/>
                <a:ea typeface="+mn-ea"/>
                <a:cs typeface="+mn-cs"/>
              </a:rPr>
              <a:t>Marcadores </a:t>
            </a:r>
            <a:r>
              <a:rPr lang="es-419" sz="1200" b="0" kern="1200" dirty="0">
                <a:solidFill>
                  <a:schemeClr val="tx1"/>
                </a:solidFill>
                <a:effectLst/>
                <a:latin typeface="+mn-lt"/>
                <a:ea typeface="+mn-ea"/>
                <a:cs typeface="+mn-cs"/>
              </a:rPr>
              <a:t>o </a:t>
            </a:r>
            <a:r>
              <a:rPr lang="es-419" sz="1200" b="1" kern="1200" dirty="0">
                <a:solidFill>
                  <a:schemeClr val="tx1"/>
                </a:solidFill>
                <a:effectLst/>
                <a:latin typeface="+mn-lt"/>
                <a:ea typeface="+mn-ea"/>
                <a:cs typeface="+mn-cs"/>
              </a:rPr>
              <a:t>Favoritos</a:t>
            </a:r>
            <a:r>
              <a:rPr lang="es-419" sz="1200" b="0" kern="1200" dirty="0">
                <a:solidFill>
                  <a:schemeClr val="tx1"/>
                </a:solidFill>
                <a:effectLst/>
                <a:latin typeface="+mn-lt"/>
                <a:ea typeface="+mn-ea"/>
                <a:cs typeface="+mn-cs"/>
              </a:rPr>
              <a:t>:</a:t>
            </a:r>
          </a:p>
          <a:p>
            <a:pPr lvl="0"/>
            <a:endParaRPr lang="es-419" sz="1200" b="1" kern="1200" dirty="0">
              <a:solidFill>
                <a:schemeClr val="tx1"/>
              </a:solidFill>
              <a:effectLst/>
              <a:latin typeface="+mn-lt"/>
              <a:ea typeface="+mn-ea"/>
              <a:cs typeface="+mn-cs"/>
            </a:endParaRPr>
          </a:p>
          <a:p>
            <a:pPr lvl="0"/>
            <a:r>
              <a:rPr lang="es-419" dirty="0">
                <a:solidFill>
                  <a:schemeClr val="tx1"/>
                </a:solidFill>
              </a:rPr>
              <a:t>Se utilizan para guardar las páginas web favoritas o visitadas con frecuencia para que sean más fáciles de encontrar más adelante. </a:t>
            </a:r>
            <a:endParaRPr lang="es-419" sz="1200" kern="1200" dirty="0">
              <a:solidFill>
                <a:schemeClr val="tx1"/>
              </a:solidFill>
              <a:effectLst/>
              <a:latin typeface="+mn-lt"/>
              <a:ea typeface="+mn-ea"/>
              <a:cs typeface="+mn-cs"/>
            </a:endParaRPr>
          </a:p>
          <a:p>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Antes de pasar a la Actividad 1, </a:t>
            </a:r>
            <a:r>
              <a:rPr lang="es-419" sz="1200" kern="1200" dirty="0">
                <a:solidFill>
                  <a:schemeClr val="tx1"/>
                </a:solidFill>
                <a:effectLst/>
                <a:latin typeface="+mn-lt"/>
                <a:ea typeface="+mn-ea"/>
                <a:cs typeface="+mn-cs"/>
              </a:rPr>
              <a:t>revise las preguntas del “lugar de estacionamiento” en la sección Uso de un explorador web. Si no hay preguntas en el "lugar de estacionamiento", averigüe con los asistentes si tienen alguna pregunta antes de pasar a la Actividad 1.</a:t>
            </a:r>
            <a:endParaRPr lang="es-419" sz="1200" b="0" kern="1200" dirty="0">
              <a:solidFill>
                <a:schemeClr val="tx1"/>
              </a:solidFill>
              <a:effectLst/>
              <a:latin typeface="+mn-lt"/>
              <a:ea typeface="+mn-ea"/>
              <a:cs typeface="+mn-cs"/>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13</a:t>
            </a:fld>
            <a:endParaRPr lang="es-419" dirty="0"/>
          </a:p>
        </p:txBody>
      </p:sp>
    </p:spTree>
    <p:extLst>
      <p:ext uri="{BB962C8B-B14F-4D97-AF65-F5344CB8AC3E}">
        <p14:creationId xmlns:p14="http://schemas.microsoft.com/office/powerpoint/2010/main" val="14390903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Haga que los participantes completen la </a:t>
            </a:r>
            <a:r>
              <a:rPr lang="es-419" sz="1200" b="1" i="1" kern="1200" dirty="0">
                <a:solidFill>
                  <a:schemeClr val="tx1"/>
                </a:solidFill>
                <a:effectLst/>
                <a:latin typeface="+mn-lt"/>
                <a:ea typeface="+mn-ea"/>
                <a:cs typeface="+mn-cs"/>
              </a:rPr>
              <a:t>Actividad 1</a:t>
            </a:r>
            <a:r>
              <a:rPr lang="es-419" sz="1200" i="1" kern="1200" dirty="0">
                <a:solidFill>
                  <a:schemeClr val="tx1"/>
                </a:solidFill>
                <a:effectLst/>
                <a:latin typeface="+mn-lt"/>
                <a:ea typeface="+mn-ea"/>
                <a:cs typeface="+mn-cs"/>
              </a:rPr>
              <a:t> en la Hoja de actividades.</a:t>
            </a:r>
          </a:p>
          <a:p>
            <a:pPr lvl="0"/>
            <a:endParaRPr lang="es-419" sz="1200" i="1" kern="1200" dirty="0">
              <a:solidFill>
                <a:schemeClr val="tx1"/>
              </a:solidFill>
              <a:effectLst/>
              <a:latin typeface="+mn-lt"/>
              <a:ea typeface="+mn-ea"/>
              <a:cs typeface="+mn-cs"/>
            </a:endParaRPr>
          </a:p>
          <a:p>
            <a:pPr marL="228600" lvl="0" indent="-228600">
              <a:buAutoNum type="arabicPeriod"/>
            </a:pPr>
            <a:r>
              <a:rPr lang="es-419" sz="1200" kern="1200" dirty="0">
                <a:solidFill>
                  <a:schemeClr val="tx1"/>
                </a:solidFill>
                <a:effectLst/>
                <a:latin typeface="+mn-lt"/>
                <a:ea typeface="+mn-ea"/>
                <a:cs typeface="+mn-cs"/>
              </a:rPr>
              <a:t>"Practiquemos lo que ha aprendido". </a:t>
            </a: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s-419" sz="1200" b="1" kern="1200" dirty="0">
                <a:solidFill>
                  <a:schemeClr val="tx1"/>
                </a:solidFill>
                <a:effectLst/>
                <a:latin typeface="+mn-lt"/>
                <a:ea typeface="+mn-ea"/>
                <a:cs typeface="+mn-cs"/>
              </a:rPr>
              <a:t>Si el alumno tiene acceso a una computadora del taller: </a:t>
            </a:r>
            <a:r>
              <a:rPr lang="es-419" sz="1200" kern="1200" dirty="0">
                <a:solidFill>
                  <a:schemeClr val="tx1"/>
                </a:solidFill>
                <a:effectLst/>
                <a:latin typeface="+mn-lt"/>
                <a:ea typeface="+mn-ea"/>
                <a:cs typeface="+mn-cs"/>
              </a:rPr>
              <a:t>"Complete la Actividad 1 en la Hoja de actividades. Dígame si tiene preguntas".</a:t>
            </a: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Una vez que los asistentes hayan terminado, revise el ejercicio y las respuestas. Para repasar el ejercicio, complete la actividad en un explorador web. Pida a los asistentes que le guíen a través del proceso. </a:t>
            </a:r>
          </a:p>
          <a:p>
            <a:pPr marL="685800" lvl="1" indent="-228600">
              <a:buFont typeface="Arial" panose="020B0604020202020204" pitchFamily="34" charset="0"/>
              <a:buChar char="•"/>
            </a:pPr>
            <a:endParaRPr lang="es-419" sz="1200" kern="1200" dirty="0">
              <a:solidFill>
                <a:schemeClr val="tx1"/>
              </a:solidFill>
              <a:effectLst/>
              <a:latin typeface="+mn-lt"/>
              <a:ea typeface="+mn-ea"/>
              <a:cs typeface="+mn-cs"/>
            </a:endParaRPr>
          </a:p>
          <a:p>
            <a:r>
              <a:rPr lang="es-419" sz="1200" b="1" kern="1200" dirty="0">
                <a:solidFill>
                  <a:schemeClr val="tx1"/>
                </a:solidFill>
                <a:effectLst/>
                <a:latin typeface="+mn-lt"/>
                <a:ea typeface="+mn-ea"/>
                <a:cs typeface="+mn-cs"/>
              </a:rPr>
              <a:t>Si el alumno no tiene acceso a una computadora del taller: </a:t>
            </a:r>
            <a:r>
              <a:rPr lang="es-419" sz="1200" b="0" kern="1200" dirty="0">
                <a:solidFill>
                  <a:schemeClr val="tx1"/>
                </a:solidFill>
                <a:effectLst/>
                <a:latin typeface="+mn-lt"/>
                <a:ea typeface="+mn-ea"/>
                <a:cs typeface="+mn-cs"/>
              </a:rPr>
              <a:t>“</a:t>
            </a:r>
            <a:r>
              <a:rPr lang="es-419" sz="1200" kern="1200" dirty="0">
                <a:solidFill>
                  <a:schemeClr val="tx1"/>
                </a:solidFill>
                <a:effectLst/>
                <a:latin typeface="+mn-lt"/>
                <a:ea typeface="+mn-ea"/>
                <a:cs typeface="+mn-cs"/>
              </a:rPr>
              <a:t>Completemos la Actividad 1 juntos. No dude en escribir las respuestas en la Guía de actividades a medida que completamos las tareas juntos”. </a:t>
            </a: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r>
              <a:rPr lang="es-419" sz="1200" i="1" kern="1200" dirty="0">
                <a:solidFill>
                  <a:schemeClr val="tx1"/>
                </a:solidFill>
                <a:effectLst/>
                <a:latin typeface="+mn-lt"/>
                <a:ea typeface="+mn-ea"/>
                <a:cs typeface="+mn-cs"/>
              </a:rPr>
              <a:t>NOTA AL INSTRUCTOR (si los participantes no tienen computadoras): </a:t>
            </a:r>
            <a:r>
              <a:rPr lang="es-419" sz="1200" i="0" kern="1200" dirty="0">
                <a:solidFill>
                  <a:schemeClr val="tx1"/>
                </a:solidFill>
                <a:effectLst/>
                <a:latin typeface="+mn-lt"/>
                <a:ea typeface="+mn-ea"/>
                <a:cs typeface="+mn-cs"/>
              </a:rPr>
              <a:t>Los participantes pueden seguirlo a medida que aborda cada pregunta. Aliéntelos a que digan las respuestas en voz alta y luego confirme la respuesta correcta para que actualicen su Hoja de actividades.</a:t>
            </a:r>
            <a:br>
              <a:rPr lang="es-419" sz="1200" i="0" kern="1200" dirty="0">
                <a:solidFill>
                  <a:schemeClr val="tx1"/>
                </a:solidFill>
                <a:effectLst/>
                <a:latin typeface="+mn-lt"/>
                <a:ea typeface="+mn-ea"/>
                <a:cs typeface="+mn-cs"/>
              </a:rPr>
            </a:br>
            <a:br>
              <a:rPr lang="es-419" sz="1200" i="0" kern="1200" dirty="0">
                <a:solidFill>
                  <a:schemeClr val="tx1"/>
                </a:solidFill>
                <a:effectLst/>
                <a:latin typeface="+mn-lt"/>
                <a:ea typeface="+mn-ea"/>
                <a:cs typeface="+mn-cs"/>
              </a:rPr>
            </a:br>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14</a:t>
            </a:fld>
            <a:endParaRPr lang="es-419" dirty="0"/>
          </a:p>
        </p:txBody>
      </p:sp>
    </p:spTree>
    <p:extLst>
      <p:ext uri="{BB962C8B-B14F-4D97-AF65-F5344CB8AC3E}">
        <p14:creationId xmlns:p14="http://schemas.microsoft.com/office/powerpoint/2010/main" val="23644608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Haga que los participantes completen la </a:t>
            </a:r>
            <a:r>
              <a:rPr lang="es-419" sz="1200" b="1" i="1" kern="1200" dirty="0">
                <a:solidFill>
                  <a:schemeClr val="tx1"/>
                </a:solidFill>
                <a:effectLst/>
                <a:latin typeface="+mn-lt"/>
                <a:ea typeface="+mn-ea"/>
                <a:cs typeface="+mn-cs"/>
              </a:rPr>
              <a:t>Actividad 1</a:t>
            </a:r>
            <a:r>
              <a:rPr lang="es-419" sz="1200" i="1" kern="1200" dirty="0">
                <a:solidFill>
                  <a:schemeClr val="tx1"/>
                </a:solidFill>
                <a:effectLst/>
                <a:latin typeface="+mn-lt"/>
                <a:ea typeface="+mn-ea"/>
                <a:cs typeface="+mn-cs"/>
              </a:rPr>
              <a:t> en la Hoja de actividades.</a:t>
            </a:r>
            <a:br>
              <a:rPr lang="es-419" sz="1200" i="0" kern="1200" dirty="0">
                <a:solidFill>
                  <a:schemeClr val="tx1"/>
                </a:solidFill>
                <a:effectLst/>
                <a:latin typeface="+mn-lt"/>
                <a:ea typeface="+mn-ea"/>
                <a:cs typeface="+mn-cs"/>
              </a:rPr>
            </a:br>
            <a:br>
              <a:rPr lang="es-419" sz="1200" i="0" kern="1200" dirty="0">
                <a:solidFill>
                  <a:schemeClr val="tx1"/>
                </a:solidFill>
                <a:effectLst/>
                <a:latin typeface="+mn-lt"/>
                <a:ea typeface="+mn-ea"/>
                <a:cs typeface="+mn-cs"/>
              </a:rPr>
            </a:br>
            <a:r>
              <a:rPr lang="es-ES" sz="1200" b="1" kern="1200" dirty="0">
                <a:solidFill>
                  <a:schemeClr val="tx1"/>
                </a:solidFill>
                <a:effectLst/>
                <a:latin typeface="+mn-lt"/>
                <a:ea typeface="+mn-ea"/>
                <a:cs typeface="+mn-cs"/>
              </a:rPr>
              <a:t>ACTIVIDAD 1: Uso de un explorador web</a:t>
            </a: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Utilice un explorador web o siga al instructor para completar las siguientes tareas. </a:t>
            </a: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Para responder las preguntas, realice una demostración en vivo en un explorador web. </a:t>
            </a:r>
            <a:r>
              <a:rPr lang="en-US" sz="1200" kern="1200" dirty="0" err="1">
                <a:solidFill>
                  <a:schemeClr val="tx1"/>
                </a:solidFill>
                <a:effectLst/>
                <a:latin typeface="+mn-lt"/>
                <a:ea typeface="+mn-ea"/>
                <a:cs typeface="+mn-cs"/>
              </a:rPr>
              <a:t>Aliéntelos</a:t>
            </a:r>
            <a:r>
              <a:rPr lang="en-US" sz="1200" kern="1200" dirty="0">
                <a:solidFill>
                  <a:schemeClr val="tx1"/>
                </a:solidFill>
                <a:effectLst/>
                <a:latin typeface="+mn-lt"/>
                <a:ea typeface="+mn-ea"/>
                <a:cs typeface="+mn-cs"/>
              </a:rPr>
              <a:t> a </a:t>
            </a:r>
            <a:r>
              <a:rPr lang="en-US" sz="1200" kern="1200" dirty="0" err="1">
                <a:solidFill>
                  <a:schemeClr val="tx1"/>
                </a:solidFill>
                <a:effectLst/>
                <a:latin typeface="+mn-lt"/>
                <a:ea typeface="+mn-ea"/>
                <a:cs typeface="+mn-cs"/>
              </a:rPr>
              <a:t>decir</a:t>
            </a:r>
            <a:r>
              <a:rPr lang="en-US" sz="1200" kern="1200" dirty="0">
                <a:solidFill>
                  <a:schemeClr val="tx1"/>
                </a:solidFill>
                <a:effectLst/>
                <a:latin typeface="+mn-lt"/>
                <a:ea typeface="+mn-ea"/>
                <a:cs typeface="+mn-cs"/>
              </a:rPr>
              <a:t> las </a:t>
            </a:r>
            <a:r>
              <a:rPr lang="en-US" sz="1200" kern="1200" dirty="0" err="1">
                <a:solidFill>
                  <a:schemeClr val="tx1"/>
                </a:solidFill>
                <a:effectLst/>
                <a:latin typeface="+mn-lt"/>
                <a:ea typeface="+mn-ea"/>
                <a:cs typeface="+mn-cs"/>
              </a:rPr>
              <a:t>respuestas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voz</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alta.</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lvl="0"/>
            <a:r>
              <a:rPr lang="es-ES" sz="1200" kern="1200" dirty="0">
                <a:solidFill>
                  <a:schemeClr val="tx1"/>
                </a:solidFill>
                <a:effectLst/>
                <a:latin typeface="+mn-lt"/>
                <a:ea typeface="+mn-ea"/>
                <a:cs typeface="+mn-cs"/>
              </a:rPr>
              <a:t>Utilice la barra de dirección para ir a </a:t>
            </a:r>
            <a:r>
              <a:rPr lang="es-ES" sz="1200" u="sng" kern="1200" dirty="0">
                <a:solidFill>
                  <a:schemeClr val="tx1"/>
                </a:solidFill>
                <a:effectLst/>
                <a:latin typeface="+mn-lt"/>
                <a:ea typeface="+mn-ea"/>
                <a:cs typeface="+mn-cs"/>
                <a:hlinkClick r:id="rId3"/>
              </a:rPr>
              <a:t>www.google.com</a:t>
            </a:r>
            <a:r>
              <a:rPr lang="es-ES" sz="1200" kern="1200" dirty="0">
                <a:solidFill>
                  <a:schemeClr val="tx1"/>
                </a:solidFill>
                <a:effectLst/>
                <a:latin typeface="+mn-lt"/>
                <a:ea typeface="+mn-ea"/>
                <a:cs typeface="+mn-cs"/>
              </a:rPr>
              <a:t> y busque </a:t>
            </a:r>
            <a:r>
              <a:rPr lang="es-ES" sz="1200" i="1" kern="1200" dirty="0">
                <a:solidFill>
                  <a:schemeClr val="tx1"/>
                </a:solidFill>
                <a:effectLst/>
                <a:latin typeface="+mn-lt"/>
                <a:ea typeface="+mn-ea"/>
                <a:cs typeface="+mn-cs"/>
              </a:rPr>
              <a:t>cachorritos</a:t>
            </a:r>
            <a:r>
              <a:rPr lang="es-ES" sz="1200"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lvl="0"/>
            <a:r>
              <a:rPr lang="es-ES" sz="1200" kern="1200" dirty="0">
                <a:solidFill>
                  <a:schemeClr val="tx1"/>
                </a:solidFill>
                <a:effectLst/>
                <a:latin typeface="+mn-lt"/>
                <a:ea typeface="+mn-ea"/>
                <a:cs typeface="+mn-cs"/>
              </a:rPr>
              <a:t>Haga clic en el botón Atrás. ¿Qué página web se muestra? </a:t>
            </a:r>
            <a:r>
              <a:rPr lang="es-ES" sz="1200" kern="1200" dirty="0" err="1">
                <a:solidFill>
                  <a:schemeClr val="tx1"/>
                </a:solidFill>
                <a:effectLst/>
                <a:latin typeface="+mn-lt"/>
                <a:ea typeface="+mn-ea"/>
                <a:cs typeface="+mn-cs"/>
              </a:rPr>
              <a:t>www.google.com</a:t>
            </a: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lvl="0"/>
            <a:r>
              <a:rPr lang="es-ES" sz="1200" kern="1200" dirty="0">
                <a:solidFill>
                  <a:schemeClr val="tx1"/>
                </a:solidFill>
                <a:effectLst/>
                <a:latin typeface="+mn-lt"/>
                <a:ea typeface="+mn-ea"/>
                <a:cs typeface="+mn-cs"/>
              </a:rPr>
              <a:t>Haga clic en el botón Adelante. ¿Qué página web se muestra? </a:t>
            </a:r>
            <a:r>
              <a:rPr lang="en-US" sz="1200" kern="1200" dirty="0">
                <a:solidFill>
                  <a:schemeClr val="tx1"/>
                </a:solidFill>
                <a:effectLst/>
                <a:latin typeface="+mn-lt"/>
                <a:ea typeface="+mn-ea"/>
                <a:cs typeface="+mn-cs"/>
              </a:rPr>
              <a:t>La </a:t>
            </a:r>
            <a:r>
              <a:rPr lang="en-US" sz="1200" kern="1200" dirty="0" err="1">
                <a:solidFill>
                  <a:schemeClr val="tx1"/>
                </a:solidFill>
                <a:effectLst/>
                <a:latin typeface="+mn-lt"/>
                <a:ea typeface="+mn-ea"/>
                <a:cs typeface="+mn-cs"/>
              </a:rPr>
              <a:t>página</a:t>
            </a:r>
            <a:r>
              <a:rPr lang="en-US" sz="1200" kern="1200" dirty="0">
                <a:solidFill>
                  <a:schemeClr val="tx1"/>
                </a:solidFill>
                <a:effectLst/>
                <a:latin typeface="+mn-lt"/>
                <a:ea typeface="+mn-ea"/>
                <a:cs typeface="+mn-cs"/>
              </a:rPr>
              <a:t> de </a:t>
            </a:r>
            <a:r>
              <a:rPr lang="en-US" sz="1200" kern="1200" dirty="0" err="1">
                <a:solidFill>
                  <a:schemeClr val="tx1"/>
                </a:solidFill>
                <a:effectLst/>
                <a:latin typeface="+mn-lt"/>
                <a:ea typeface="+mn-ea"/>
                <a:cs typeface="+mn-cs"/>
              </a:rPr>
              <a:t>resultados</a:t>
            </a:r>
            <a:r>
              <a:rPr lang="en-US" sz="1200" kern="1200" dirty="0">
                <a:solidFill>
                  <a:schemeClr val="tx1"/>
                </a:solidFill>
                <a:effectLst/>
                <a:latin typeface="+mn-lt"/>
                <a:ea typeface="+mn-ea"/>
                <a:cs typeface="+mn-cs"/>
              </a:rPr>
              <a:t> de </a:t>
            </a:r>
            <a:r>
              <a:rPr lang="en-US" sz="1200" kern="1200" dirty="0" err="1">
                <a:solidFill>
                  <a:schemeClr val="tx1"/>
                </a:solidFill>
                <a:effectLst/>
                <a:latin typeface="+mn-lt"/>
                <a:ea typeface="+mn-ea"/>
                <a:cs typeface="+mn-cs"/>
              </a:rPr>
              <a:t>búsqueda</a:t>
            </a:r>
            <a:r>
              <a:rPr lang="en-US" sz="1200" kern="1200" dirty="0">
                <a:solidFill>
                  <a:schemeClr val="tx1"/>
                </a:solidFill>
                <a:effectLst/>
                <a:latin typeface="+mn-lt"/>
                <a:ea typeface="+mn-ea"/>
                <a:cs typeface="+mn-cs"/>
              </a:rPr>
              <a:t> de </a:t>
            </a:r>
            <a:r>
              <a:rPr lang="en-US" sz="1200" kern="1200" dirty="0" err="1">
                <a:solidFill>
                  <a:schemeClr val="tx1"/>
                </a:solidFill>
                <a:effectLst/>
                <a:latin typeface="+mn-lt"/>
                <a:ea typeface="+mn-ea"/>
                <a:cs typeface="+mn-cs"/>
              </a:rPr>
              <a:t>cachorritos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pPr lvl="0"/>
            <a:r>
              <a:rPr lang="es-ES" sz="1200" kern="1200" dirty="0">
                <a:solidFill>
                  <a:schemeClr val="tx1"/>
                </a:solidFill>
                <a:effectLst/>
                <a:latin typeface="+mn-lt"/>
                <a:ea typeface="+mn-ea"/>
                <a:cs typeface="+mn-cs"/>
              </a:rPr>
              <a:t>Haga clic en la página principal. ¿Qué página web se muestra? NOTA: La respuesta varía según la computadora utilizada. </a:t>
            </a: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lvl="0"/>
            <a:r>
              <a:rPr lang="es-ES" sz="1200" kern="1200" dirty="0">
                <a:solidFill>
                  <a:schemeClr val="tx1"/>
                </a:solidFill>
                <a:effectLst/>
                <a:latin typeface="+mn-lt"/>
                <a:ea typeface="+mn-ea"/>
                <a:cs typeface="+mn-cs"/>
              </a:rPr>
              <a:t>¿En qué icono del explorador web haría clic para marcar esta página? </a:t>
            </a:r>
            <a:r>
              <a:rPr lang="en-US" sz="1200" kern="1200" dirty="0">
                <a:solidFill>
                  <a:schemeClr val="tx1"/>
                </a:solidFill>
                <a:effectLst/>
                <a:latin typeface="+mn-lt"/>
                <a:ea typeface="+mn-ea"/>
                <a:cs typeface="+mn-cs"/>
              </a:rPr>
              <a:t>La </a:t>
            </a:r>
            <a:r>
              <a:rPr lang="en-US" sz="1200" kern="1200" dirty="0" err="1">
                <a:solidFill>
                  <a:schemeClr val="tx1"/>
                </a:solidFill>
                <a:effectLst/>
                <a:latin typeface="+mn-lt"/>
                <a:ea typeface="+mn-ea"/>
                <a:cs typeface="+mn-cs"/>
              </a:rPr>
              <a:t>estrella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en</a:t>
            </a:r>
            <a:r>
              <a:rPr lang="en-US" sz="1200" kern="1200" dirty="0">
                <a:solidFill>
                  <a:schemeClr val="tx1"/>
                </a:solidFill>
                <a:effectLst/>
                <a:latin typeface="+mn-lt"/>
                <a:ea typeface="+mn-ea"/>
                <a:cs typeface="+mn-cs"/>
              </a:rPr>
              <a:t> la </a:t>
            </a:r>
            <a:r>
              <a:rPr lang="en-US" sz="1200" kern="1200" dirty="0" err="1">
                <a:solidFill>
                  <a:schemeClr val="tx1"/>
                </a:solidFill>
                <a:effectLst/>
                <a:latin typeface="+mn-lt"/>
                <a:ea typeface="+mn-ea"/>
                <a:cs typeface="+mn-cs"/>
              </a:rPr>
              <a:t>barra</a:t>
            </a:r>
            <a:r>
              <a:rPr lang="en-US" sz="1200" kern="1200" dirty="0">
                <a:solidFill>
                  <a:schemeClr val="tx1"/>
                </a:solidFill>
                <a:effectLst/>
                <a:latin typeface="+mn-lt"/>
                <a:ea typeface="+mn-ea"/>
                <a:cs typeface="+mn-cs"/>
              </a:rPr>
              <a:t> de </a:t>
            </a:r>
            <a:r>
              <a:rPr lang="en-US" sz="1200" kern="1200" dirty="0" err="1">
                <a:solidFill>
                  <a:schemeClr val="tx1"/>
                </a:solidFill>
                <a:effectLst/>
                <a:latin typeface="+mn-lt"/>
                <a:ea typeface="+mn-ea"/>
                <a:cs typeface="+mn-cs"/>
              </a:rPr>
              <a:t>direcciones</a:t>
            </a:r>
            <a:br>
              <a:rPr lang="en-US" sz="1200" i="0" kern="1200" dirty="0">
                <a:solidFill>
                  <a:schemeClr val="tx1"/>
                </a:solidFill>
                <a:effectLst/>
                <a:latin typeface="+mn-lt"/>
                <a:ea typeface="+mn-ea"/>
                <a:cs typeface="+mn-cs"/>
              </a:rPr>
            </a:br>
            <a:endParaRPr lang="es-419" sz="1200" i="0" kern="1200" dirty="0">
              <a:solidFill>
                <a:schemeClr val="tx1"/>
              </a:solidFill>
              <a:effectLst/>
              <a:latin typeface="+mn-lt"/>
              <a:ea typeface="+mn-ea"/>
              <a:cs typeface="+mn-cs"/>
            </a:endParaRPr>
          </a:p>
          <a:p>
            <a:pPr marL="228600" lvl="0" indent="-228600">
              <a:buFont typeface="+mj-lt"/>
              <a:buAutoNum type="arabicPeriod" startAt="4"/>
            </a:pPr>
            <a:r>
              <a:rPr lang="es-419" sz="1200" b="1" kern="1200" dirty="0">
                <a:solidFill>
                  <a:schemeClr val="tx1"/>
                </a:solidFill>
                <a:effectLst/>
                <a:latin typeface="+mn-lt"/>
                <a:ea typeface="+mn-ea"/>
                <a:cs typeface="+mn-cs"/>
              </a:rPr>
              <a:t>Después de que los alumnos completen la Actividad 1: </a:t>
            </a:r>
            <a:r>
              <a:rPr lang="es-419" sz="1200" b="0" kern="1200" dirty="0">
                <a:solidFill>
                  <a:schemeClr val="tx1"/>
                </a:solidFill>
                <a:effectLst/>
                <a:latin typeface="+mn-lt"/>
                <a:ea typeface="+mn-ea"/>
                <a:cs typeface="+mn-cs"/>
              </a:rPr>
              <a:t>“</a:t>
            </a:r>
            <a:r>
              <a:rPr lang="es-419" sz="1200" kern="1200" dirty="0">
                <a:solidFill>
                  <a:schemeClr val="tx1"/>
                </a:solidFill>
                <a:effectLst/>
                <a:latin typeface="+mn-lt"/>
                <a:ea typeface="+mn-ea"/>
                <a:cs typeface="+mn-cs"/>
              </a:rPr>
              <a:t>¡Todos han hecho un excelente trabajo! En la siguiente sección, aprenderán a usar un motor de búsqueda”.</a:t>
            </a: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 </a:t>
            </a:r>
          </a:p>
          <a:p>
            <a:pPr lvl="0"/>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pPr lvl="0"/>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15</a:t>
            </a:fld>
            <a:endParaRPr lang="es-419" dirty="0"/>
          </a:p>
        </p:txBody>
      </p:sp>
    </p:spTree>
    <p:extLst>
      <p:ext uri="{BB962C8B-B14F-4D97-AF65-F5344CB8AC3E}">
        <p14:creationId xmlns:p14="http://schemas.microsoft.com/office/powerpoint/2010/main" val="42356059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USE POWERPOINT O HAGA UNA DEMOSTRACIÓN EN VIVO:</a:t>
            </a:r>
          </a:p>
          <a:p>
            <a:pPr lvl="0"/>
            <a:endParaRPr lang="es-419"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419" sz="1200" kern="1200" dirty="0">
                <a:solidFill>
                  <a:schemeClr val="tx1"/>
                </a:solidFill>
                <a:effectLst/>
                <a:latin typeface="+mn-lt"/>
                <a:ea typeface="+mn-ea"/>
                <a:cs typeface="+mn-cs"/>
              </a:rPr>
              <a:t>Demuestre los pasos para iniciar un motor de búsqueda (por ejemplo, use su explorador web para escribir una dirección o URL).</a:t>
            </a:r>
          </a:p>
          <a:p>
            <a:pPr marL="171450" lvl="0" indent="-171450">
              <a:buFont typeface="Arial" panose="020B0604020202020204" pitchFamily="34" charset="0"/>
              <a:buChar char="•"/>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dirty="0">
                <a:effectLst/>
                <a:latin typeface="ATT Aleck Sans" panose="020B0503020203020204" pitchFamily="34" charset="0"/>
                <a:ea typeface="Calibri" panose="020F0502020204030204" pitchFamily="34" charset="0"/>
              </a:rPr>
              <a:t>“Hoy vamos a usar Google”. </a:t>
            </a:r>
            <a:endParaRPr lang="es-419" sz="1200" dirty="0">
              <a:effectLst/>
              <a:latin typeface="Calibri" panose="020F0502020204030204" pitchFamily="34" charset="0"/>
              <a:ea typeface="Calibri" panose="020F0502020204030204" pitchFamily="34" charset="0"/>
              <a:cs typeface="Times New Roman" panose="02020603050405020304" pitchFamily="18" charset="0"/>
            </a:endParaRPr>
          </a:p>
          <a:p>
            <a:pPr lvl="0"/>
            <a:r>
              <a:rPr lang="es-419"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s-419" b="1" dirty="0">
                <a:solidFill>
                  <a:schemeClr val="tx1"/>
                </a:solidFill>
              </a:rPr>
              <a:t>RECORDATORIO: </a:t>
            </a:r>
            <a:r>
              <a:rPr lang="es-419" dirty="0">
                <a:solidFill>
                  <a:schemeClr val="tx1"/>
                </a:solidFill>
              </a:rPr>
              <a:t>Un</a:t>
            </a:r>
            <a:r>
              <a:rPr lang="es-419" b="1" dirty="0">
                <a:solidFill>
                  <a:schemeClr val="tx1"/>
                </a:solidFill>
              </a:rPr>
              <a:t> motor de búsqueda </a:t>
            </a:r>
            <a:r>
              <a:rPr lang="es-419" dirty="0">
                <a:solidFill>
                  <a:schemeClr val="tx1"/>
                </a:solidFill>
              </a:rPr>
              <a:t>es un</a:t>
            </a:r>
            <a:r>
              <a:rPr lang="es-419" b="1" dirty="0">
                <a:solidFill>
                  <a:schemeClr val="tx1"/>
                </a:solidFill>
              </a:rPr>
              <a:t> </a:t>
            </a:r>
            <a:r>
              <a:rPr lang="es-419" b="0" dirty="0">
                <a:solidFill>
                  <a:schemeClr val="tx1"/>
                </a:solidFill>
              </a:rPr>
              <a:t> s</a:t>
            </a:r>
            <a:r>
              <a:rPr lang="es-419" dirty="0">
                <a:solidFill>
                  <a:schemeClr val="tx1"/>
                </a:solidFill>
              </a:rPr>
              <a:t>itio web que le permite buscar información y ver contenido en Internet.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b="0" kern="1200" dirty="0">
                <a:solidFill>
                  <a:schemeClr val="tx1"/>
                </a:solidFill>
                <a:effectLst/>
                <a:latin typeface="+mn-lt"/>
                <a:ea typeface="+mn-ea"/>
                <a:cs typeface="+mn-cs"/>
              </a:rPr>
              <a:t>Para encontrar información en Internet, se utiliza un motor de búsqueda. Exploremos cómo puede usar uno</a:t>
            </a:r>
            <a:r>
              <a:rPr lang="es-419" sz="1200" b="1" kern="1200" dirty="0">
                <a:solidFill>
                  <a:schemeClr val="tx1"/>
                </a:solidFill>
                <a:effectLst/>
                <a:latin typeface="+mn-lt"/>
                <a:ea typeface="+mn-ea"/>
                <a:cs typeface="+mn-cs"/>
              </a:rPr>
              <a:t>. </a:t>
            </a:r>
            <a:endParaRPr lang="es-419" sz="1200" b="0" kern="1200" dirty="0">
              <a:solidFill>
                <a:schemeClr val="tx1"/>
              </a:solidFill>
              <a:effectLst/>
              <a:latin typeface="+mn-lt"/>
              <a:ea typeface="+mn-ea"/>
              <a:cs typeface="+mn-cs"/>
            </a:endParaRPr>
          </a:p>
          <a:p>
            <a:pPr lvl="0"/>
            <a:endParaRPr lang="es-419" sz="1200" kern="1200" dirty="0">
              <a:solidFill>
                <a:schemeClr val="tx1"/>
              </a:solidFill>
              <a:effectLst/>
              <a:latin typeface="+mn-lt"/>
              <a:ea typeface="+mn-ea"/>
              <a:cs typeface="+mn-cs"/>
            </a:endParaRPr>
          </a:p>
          <a:p>
            <a:pPr lvl="0"/>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16</a:t>
            </a:fld>
            <a:endParaRPr lang="es-419" dirty="0"/>
          </a:p>
        </p:txBody>
      </p:sp>
    </p:spTree>
    <p:extLst>
      <p:ext uri="{BB962C8B-B14F-4D97-AF65-F5344CB8AC3E}">
        <p14:creationId xmlns:p14="http://schemas.microsoft.com/office/powerpoint/2010/main" val="42501293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USE POWERPOINT O HAGA UNA DEMOSTRACIÓN EN VIVO:</a:t>
            </a:r>
          </a:p>
          <a:p>
            <a:pPr lvl="0"/>
            <a:endParaRPr lang="es-419"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las características principales de un motor de búsqueda.</a:t>
            </a:r>
            <a:endParaRPr lang="es-419" sz="1200" b="1" kern="1200" dirty="0">
              <a:solidFill>
                <a:schemeClr val="tx1"/>
              </a:solidFill>
              <a:effectLst/>
              <a:latin typeface="+mn-lt"/>
              <a:ea typeface="+mn-ea"/>
              <a:cs typeface="+mn-cs"/>
            </a:endParaRPr>
          </a:p>
          <a:p>
            <a:pPr lvl="0"/>
            <a:endParaRPr lang="es-419" sz="1200" kern="1200" dirty="0">
              <a:solidFill>
                <a:schemeClr val="tx1"/>
              </a:solidFill>
              <a:effectLst/>
              <a:latin typeface="+mn-lt"/>
              <a:ea typeface="+mn-ea"/>
              <a:cs typeface="+mn-cs"/>
            </a:endParaRPr>
          </a:p>
          <a:p>
            <a:pPr lvl="0"/>
            <a:r>
              <a:rPr lang="es-419" sz="1200" b="1" kern="1200" dirty="0">
                <a:solidFill>
                  <a:schemeClr val="tx1"/>
                </a:solidFill>
                <a:effectLst/>
                <a:latin typeface="+mn-lt"/>
                <a:ea typeface="+mn-ea"/>
                <a:cs typeface="+mn-cs"/>
              </a:rPr>
              <a:t>Realizar una búsqueda en Internet: </a:t>
            </a:r>
            <a:r>
              <a:rPr lang="es-419" sz="1200" kern="1200" dirty="0">
                <a:solidFill>
                  <a:schemeClr val="tx1"/>
                </a:solidFill>
                <a:effectLst/>
                <a:latin typeface="+mn-lt"/>
                <a:ea typeface="+mn-ea"/>
                <a:cs typeface="+mn-cs"/>
              </a:rPr>
              <a:t>Puede utilizar un motor de búsqueda para encontrar información, como una receta o la dirección y el menú de un restaurante. Puede utilizar Internet para planificar un viaje o para aprender algo nuevo. Intentemos hacer una búsqueda. </a:t>
            </a: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pPr lvl="0"/>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Si se siente cómodo y hay dispositivos disponibles, pregunte a los asistentes los temas que les gustaría buscar en la web. O bien, puede usar el ejemplo de esta presentación, que es la planificación de un viaje a Chicago. Según el tamaño del taller, es posible que desee alentar a los asistentes a que abran un explorador y lo sigan.</a:t>
            </a:r>
          </a:p>
          <a:p>
            <a:endParaRPr lang="es-419" b="0" dirty="0"/>
          </a:p>
        </p:txBody>
      </p:sp>
      <p:sp>
        <p:nvSpPr>
          <p:cNvPr id="4" name="Slide Number Placeholder 3"/>
          <p:cNvSpPr>
            <a:spLocks noGrp="1"/>
          </p:cNvSpPr>
          <p:nvPr>
            <p:ph type="sldNum" sz="quarter" idx="5"/>
          </p:nvPr>
        </p:nvSpPr>
        <p:spPr/>
        <p:txBody>
          <a:bodyPr/>
          <a:lstStyle/>
          <a:p>
            <a:fld id="{0A1A2D79-0A70-4F98-91B6-5265C658D6AD}" type="slidenum">
              <a:rPr lang="en-US" smtClean="0"/>
              <a:t>17</a:t>
            </a:fld>
            <a:endParaRPr lang="es-419" dirty="0"/>
          </a:p>
        </p:txBody>
      </p:sp>
    </p:spTree>
    <p:extLst>
      <p:ext uri="{BB962C8B-B14F-4D97-AF65-F5344CB8AC3E}">
        <p14:creationId xmlns:p14="http://schemas.microsoft.com/office/powerpoint/2010/main" val="31983378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USE POWERPOINT O HAGA UNA DEMOSTRACIÓN EN VIVO:</a:t>
            </a:r>
          </a:p>
          <a:p>
            <a:pPr lvl="0"/>
            <a:endParaRPr lang="es-419"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las características principales de un motor de búsqueda.</a:t>
            </a:r>
            <a:endParaRPr lang="es-419" sz="1200" b="1" kern="1200" dirty="0">
              <a:solidFill>
                <a:schemeClr val="tx1"/>
              </a:solidFill>
              <a:effectLst/>
              <a:latin typeface="+mn-lt"/>
              <a:ea typeface="+mn-ea"/>
              <a:cs typeface="+mn-cs"/>
            </a:endParaRPr>
          </a:p>
          <a:p>
            <a:pPr lvl="0"/>
            <a:endParaRPr lang="es-419" sz="1200" b="1" kern="1200" dirty="0">
              <a:solidFill>
                <a:schemeClr val="tx1"/>
              </a:solidFill>
              <a:effectLst/>
              <a:latin typeface="+mn-lt"/>
              <a:ea typeface="+mn-ea"/>
              <a:cs typeface="+mn-cs"/>
            </a:endParaRPr>
          </a:p>
          <a:p>
            <a:pPr lvl="0"/>
            <a:r>
              <a:rPr lang="es-419" sz="1200" b="1" kern="1200" dirty="0">
                <a:solidFill>
                  <a:schemeClr val="tx1"/>
                </a:solidFill>
                <a:effectLst/>
                <a:latin typeface="+mn-lt"/>
                <a:ea typeface="+mn-ea"/>
                <a:cs typeface="+mn-cs"/>
              </a:rPr>
              <a:t>Recomendaciones de búsqueda: </a:t>
            </a:r>
            <a:r>
              <a:rPr lang="es-419" sz="1200" kern="1200" dirty="0">
                <a:solidFill>
                  <a:schemeClr val="tx1"/>
                </a:solidFill>
                <a:effectLst/>
                <a:latin typeface="+mn-lt"/>
                <a:ea typeface="+mn-ea"/>
                <a:cs typeface="+mn-cs"/>
              </a:rPr>
              <a:t>En el ejemplo de hoy, vamos a planificar un viaje para visitar Chicago. Escriba su búsqueda "puntos de referencia de Chicago" en el cuadro de búsqueda. De forma predeterminada, Google buscará cosas que incluyan ambas palabras. Busquemos los puntos de referencia que le gustaría ver cuando visite Chicago. </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Cuando comience a escribir los términos de su búsqueda, el motor de búsqueda mostrará algunas sugerencias de palabras clave o frases relacionadas con su búsqueda. Puede seleccionar una de las búsquedas recomendadas haciendo clic sobre ella, o puede completar su propia búsqueda escribiendo un término y haciendo clic en la tecla Enter o Intro en su computadora. </a:t>
            </a:r>
          </a:p>
          <a:p>
            <a:endParaRPr lang="es-419" b="0" dirty="0"/>
          </a:p>
        </p:txBody>
      </p:sp>
      <p:sp>
        <p:nvSpPr>
          <p:cNvPr id="4" name="Slide Number Placeholder 3"/>
          <p:cNvSpPr>
            <a:spLocks noGrp="1"/>
          </p:cNvSpPr>
          <p:nvPr>
            <p:ph type="sldNum" sz="quarter" idx="5"/>
          </p:nvPr>
        </p:nvSpPr>
        <p:spPr/>
        <p:txBody>
          <a:bodyPr/>
          <a:lstStyle/>
          <a:p>
            <a:fld id="{0A1A2D79-0A70-4F98-91B6-5265C658D6AD}" type="slidenum">
              <a:rPr lang="en-US" smtClean="0"/>
              <a:t>18</a:t>
            </a:fld>
            <a:endParaRPr lang="es-419" dirty="0"/>
          </a:p>
        </p:txBody>
      </p:sp>
    </p:spTree>
    <p:extLst>
      <p:ext uri="{BB962C8B-B14F-4D97-AF65-F5344CB8AC3E}">
        <p14:creationId xmlns:p14="http://schemas.microsoft.com/office/powerpoint/2010/main" val="7286767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USE POWERPOINT O HAGA UNA DEMOSTRACIÓN EN VIVO:</a:t>
            </a:r>
          </a:p>
          <a:p>
            <a:pPr lvl="0"/>
            <a:endParaRPr lang="es-419"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las características principales de un motor de búsqueda.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s-419" sz="1200" b="1" kern="1200" dirty="0">
              <a:solidFill>
                <a:schemeClr val="tx1"/>
              </a:solidFill>
              <a:effectLst/>
              <a:latin typeface="+mn-lt"/>
              <a:ea typeface="+mn-ea"/>
              <a:cs typeface="+mn-cs"/>
            </a:endParaRPr>
          </a:p>
          <a:p>
            <a:pPr lvl="0"/>
            <a:r>
              <a:rPr lang="es-419" sz="1200" b="1" kern="1200" dirty="0">
                <a:solidFill>
                  <a:schemeClr val="tx1"/>
                </a:solidFill>
                <a:effectLst/>
                <a:latin typeface="+mn-lt"/>
                <a:ea typeface="+mn-ea"/>
                <a:cs typeface="+mn-cs"/>
              </a:rPr>
              <a:t>Término de búsqueda: </a:t>
            </a:r>
            <a:r>
              <a:rPr lang="es-419" dirty="0"/>
              <a:t>El término de búsqueda que ingresó se mostrará en la parte superior de la página. Puede ingresar nuevos términos de búsqueda en este cuadro de búsqueda si desea revisar su búsqueda o buscar algo más. </a:t>
            </a:r>
          </a:p>
        </p:txBody>
      </p:sp>
      <p:sp>
        <p:nvSpPr>
          <p:cNvPr id="4" name="Slide Number Placeholder 3"/>
          <p:cNvSpPr>
            <a:spLocks noGrp="1"/>
          </p:cNvSpPr>
          <p:nvPr>
            <p:ph type="sldNum" sz="quarter" idx="5"/>
          </p:nvPr>
        </p:nvSpPr>
        <p:spPr/>
        <p:txBody>
          <a:bodyPr/>
          <a:lstStyle/>
          <a:p>
            <a:fld id="{0A1A2D79-0A70-4F98-91B6-5265C658D6AD}" type="slidenum">
              <a:rPr lang="en-US" smtClean="0"/>
              <a:t>19</a:t>
            </a:fld>
            <a:endParaRPr lang="es-419" dirty="0"/>
          </a:p>
        </p:txBody>
      </p:sp>
    </p:spTree>
    <p:extLst>
      <p:ext uri="{BB962C8B-B14F-4D97-AF65-F5344CB8AC3E}">
        <p14:creationId xmlns:p14="http://schemas.microsoft.com/office/powerpoint/2010/main" val="10688373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t>En este taller:</a:t>
            </a:r>
          </a:p>
          <a:p>
            <a:r>
              <a:rPr lang="es-419" dirty="0"/>
              <a:t>• Aprenderá sobre los exploradores web y los motores de búsqueda.</a:t>
            </a:r>
          </a:p>
          <a:p>
            <a:r>
              <a:rPr lang="es-419" dirty="0"/>
              <a:t>• </a:t>
            </a:r>
            <a:r>
              <a:rPr lang="es-419" b="0" dirty="0"/>
              <a:t>Desarrollará habilidades para navegar por Internet, incluidas las siguientes: </a:t>
            </a:r>
          </a:p>
          <a:p>
            <a:r>
              <a:rPr lang="es-419" b="0" dirty="0"/>
              <a:t>- Uso de un explorador web</a:t>
            </a:r>
          </a:p>
          <a:p>
            <a:pPr marL="171450" indent="-171450">
              <a:buFontTx/>
              <a:buChar char="-"/>
            </a:pPr>
            <a:r>
              <a:rPr lang="es-419" b="0" dirty="0"/>
              <a:t>Uso de un motor de búsqueda </a:t>
            </a:r>
          </a:p>
          <a:p>
            <a:pPr marL="171450" indent="-171450">
              <a:buFontTx/>
              <a:buChar char="-"/>
            </a:pPr>
            <a:r>
              <a:rPr lang="es-419" b="0" dirty="0"/>
              <a:t>Navegación por un sitio web</a:t>
            </a:r>
          </a:p>
          <a:p>
            <a:r>
              <a:rPr lang="es-419" b="0" dirty="0"/>
              <a:t>- Aprenderá consejos y trucos para las búsquedas básicas y avanzadas</a:t>
            </a:r>
          </a:p>
          <a:p>
            <a:r>
              <a:rPr lang="es-419" b="0" dirty="0"/>
              <a:t>• Practicará sus nuevas habilidades. </a:t>
            </a:r>
          </a:p>
          <a:p>
            <a:endParaRPr lang="es-419" b="1" dirty="0"/>
          </a:p>
          <a:p>
            <a:r>
              <a:rPr lang="es-419" b="0" dirty="0"/>
              <a:t>¡Empecemos!</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2</a:t>
            </a:fld>
            <a:endParaRPr lang="es-419" dirty="0"/>
          </a:p>
        </p:txBody>
      </p:sp>
    </p:spTree>
    <p:extLst>
      <p:ext uri="{BB962C8B-B14F-4D97-AF65-F5344CB8AC3E}">
        <p14:creationId xmlns:p14="http://schemas.microsoft.com/office/powerpoint/2010/main" val="23591848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b="0" i="1" kern="1200" dirty="0">
                <a:solidFill>
                  <a:schemeClr val="tx1"/>
                </a:solidFill>
                <a:effectLst/>
                <a:latin typeface="+mn-lt"/>
                <a:ea typeface="+mn-ea"/>
                <a:cs typeface="+mn-cs"/>
              </a:rPr>
              <a:t>NOTA AL INSTRUCTOR: USE POWERPOINT O HAGA UNA DEMOSTRACIÓN EN VIVO:</a:t>
            </a:r>
          </a:p>
          <a:p>
            <a:pPr lvl="0"/>
            <a:endParaRPr lang="es-419"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las características principales de un motor de búsqueda.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s-419" sz="1200" b="1" kern="1200" dirty="0">
              <a:solidFill>
                <a:schemeClr val="tx1"/>
              </a:solidFill>
              <a:effectLst/>
              <a:latin typeface="+mn-lt"/>
              <a:ea typeface="+mn-ea"/>
              <a:cs typeface="+mn-cs"/>
            </a:endParaRPr>
          </a:p>
          <a:p>
            <a:pPr lvl="0"/>
            <a:r>
              <a:rPr lang="es-419" sz="1200" b="1" kern="1200" dirty="0">
                <a:solidFill>
                  <a:schemeClr val="tx1"/>
                </a:solidFill>
                <a:effectLst/>
                <a:latin typeface="+mn-lt"/>
                <a:ea typeface="+mn-ea"/>
                <a:cs typeface="+mn-cs"/>
              </a:rPr>
              <a:t>Resultados de la búsqueda: </a:t>
            </a:r>
            <a:r>
              <a:rPr lang="es-419" sz="1200" b="0" kern="1200" dirty="0">
                <a:solidFill>
                  <a:schemeClr val="tx1"/>
                </a:solidFill>
                <a:effectLst/>
                <a:latin typeface="+mn-lt"/>
                <a:ea typeface="+mn-ea"/>
                <a:cs typeface="+mn-cs"/>
              </a:rPr>
              <a:t>La página de los resultados de la búsqueda incluirá una lista de las páginas web que son relevantes para su búsqueda. Como puede ver, hay enlaces a puntos de referencia de Chicago, como el Instituto de Arte de Chicago, el Museo Field y el Navy Pier. </a:t>
            </a:r>
          </a:p>
          <a:p>
            <a:pPr lvl="0"/>
            <a:endParaRPr lang="es-419" sz="1200" b="0" kern="1200" dirty="0">
              <a:solidFill>
                <a:schemeClr val="tx1"/>
              </a:solidFill>
              <a:effectLst/>
              <a:latin typeface="+mn-lt"/>
              <a:ea typeface="+mn-ea"/>
              <a:cs typeface="+mn-cs"/>
            </a:endParaRPr>
          </a:p>
          <a:p>
            <a:pPr lvl="0"/>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Señale los lugares en la pantalla a medida que los menciona. Si los alumnos lo están siguiendo en sus dispositivos, pregúnteles si su búsqueda muestra diferentes lugares.</a:t>
            </a:r>
            <a:endParaRPr lang="es-419"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20</a:t>
            </a:fld>
            <a:endParaRPr lang="es-419" dirty="0"/>
          </a:p>
        </p:txBody>
      </p:sp>
    </p:spTree>
    <p:extLst>
      <p:ext uri="{BB962C8B-B14F-4D97-AF65-F5344CB8AC3E}">
        <p14:creationId xmlns:p14="http://schemas.microsoft.com/office/powerpoint/2010/main" val="28248515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USE POWERPOINT O HAGA UNA DEMOSTRACIÓN EN VIVO:</a:t>
            </a:r>
          </a:p>
          <a:p>
            <a:pPr lvl="0"/>
            <a:endParaRPr lang="es-419"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las </a:t>
            </a:r>
            <a:r>
              <a:rPr lang="es-419" sz="1200" strike="noStrike" kern="1200" dirty="0">
                <a:solidFill>
                  <a:schemeClr val="tx1"/>
                </a:solidFill>
                <a:effectLst/>
                <a:latin typeface="+mn-lt"/>
                <a:ea typeface="+mn-ea"/>
                <a:cs typeface="+mn-cs"/>
              </a:rPr>
              <a:t>áreas donde aparecen los hipervínculos en una página de resultados de la búsqueda.  </a:t>
            </a:r>
            <a:endParaRPr lang="es-419" sz="1200" strike="sngStrike" kern="1200" dirty="0">
              <a:solidFill>
                <a:schemeClr val="tx1"/>
              </a:solidFill>
              <a:effectLst/>
              <a:latin typeface="+mn-lt"/>
              <a:ea typeface="+mn-ea"/>
              <a:cs typeface="+mn-cs"/>
            </a:endParaRPr>
          </a:p>
          <a:p>
            <a:endParaRPr lang="es-419" b="0" dirty="0">
              <a:solidFill>
                <a:schemeClr val="tx1"/>
              </a:solidFill>
            </a:endParaRPr>
          </a:p>
          <a:p>
            <a:r>
              <a:rPr lang="es-419" b="1" dirty="0">
                <a:solidFill>
                  <a:schemeClr val="tx1"/>
                </a:solidFill>
              </a:rPr>
              <a:t>Hipervínculos: </a:t>
            </a:r>
            <a:r>
              <a:rPr lang="es-419" b="0" dirty="0">
                <a:solidFill>
                  <a:schemeClr val="tx1"/>
                </a:solidFill>
              </a:rPr>
              <a:t>La página de los resultados de la búsqueda incluye una lista de hipervínculos. Un </a:t>
            </a:r>
            <a:r>
              <a:rPr lang="es-419" b="1" dirty="0">
                <a:solidFill>
                  <a:schemeClr val="tx1"/>
                </a:solidFill>
              </a:rPr>
              <a:t>hipervínculo (también conocido como un enlace) </a:t>
            </a:r>
            <a:r>
              <a:rPr lang="es-419" dirty="0">
                <a:solidFill>
                  <a:schemeClr val="tx1"/>
                </a:solidFill>
              </a:rPr>
              <a:t>es un elemento de la página web que, cuando se hace clic sobre este, le lleva a otro documento en Internet. En el ejemplo que ve aquí, los elementos en los cuadros naranjas son ejemplos de hipervínculos. Cuando haga clic en cada enlace, le llevará a una página diferente.</a:t>
            </a:r>
          </a:p>
        </p:txBody>
      </p:sp>
      <p:sp>
        <p:nvSpPr>
          <p:cNvPr id="4" name="Slide Number Placeholder 3"/>
          <p:cNvSpPr>
            <a:spLocks noGrp="1"/>
          </p:cNvSpPr>
          <p:nvPr>
            <p:ph type="sldNum" sz="quarter" idx="5"/>
          </p:nvPr>
        </p:nvSpPr>
        <p:spPr/>
        <p:txBody>
          <a:bodyPr/>
          <a:lstStyle/>
          <a:p>
            <a:fld id="{0A1A2D79-0A70-4F98-91B6-5265C658D6AD}" type="slidenum">
              <a:rPr lang="en-US" smtClean="0"/>
              <a:t>21</a:t>
            </a:fld>
            <a:endParaRPr lang="es-419" dirty="0"/>
          </a:p>
        </p:txBody>
      </p:sp>
    </p:spTree>
    <p:extLst>
      <p:ext uri="{BB962C8B-B14F-4D97-AF65-F5344CB8AC3E}">
        <p14:creationId xmlns:p14="http://schemas.microsoft.com/office/powerpoint/2010/main" val="24813657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USE POWERPOINT O HAGA UNA DEMOSTRACIÓN EN VIVO:</a:t>
            </a:r>
          </a:p>
          <a:p>
            <a:pPr lvl="0"/>
            <a:endParaRPr lang="es-419"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Muestre las </a:t>
            </a:r>
            <a:r>
              <a:rPr lang="es-419" sz="1200" strike="noStrike" kern="1200" dirty="0">
                <a:solidFill>
                  <a:schemeClr val="tx1"/>
                </a:solidFill>
                <a:effectLst/>
                <a:latin typeface="+mn-lt"/>
                <a:ea typeface="+mn-ea"/>
                <a:cs typeface="+mn-cs"/>
              </a:rPr>
              <a:t>otras áreas donde aparecen los hipervínculos. </a:t>
            </a:r>
            <a:endParaRPr lang="es-419" sz="1200" b="0" kern="1200" dirty="0">
              <a:solidFill>
                <a:schemeClr val="tx1"/>
              </a:solidFill>
              <a:effectLst/>
              <a:latin typeface="+mn-lt"/>
              <a:ea typeface="+mn-ea"/>
              <a:cs typeface="+mn-cs"/>
            </a:endParaRPr>
          </a:p>
          <a:p>
            <a:pPr lvl="0"/>
            <a:endParaRPr lang="es-419" sz="1200" b="0" kern="1200" dirty="0">
              <a:solidFill>
                <a:schemeClr val="tx1"/>
              </a:solidFill>
              <a:effectLst/>
              <a:latin typeface="+mn-lt"/>
              <a:ea typeface="+mn-ea"/>
              <a:cs typeface="+mn-cs"/>
            </a:endParaRPr>
          </a:p>
          <a:p>
            <a:pPr lvl="0"/>
            <a:r>
              <a:rPr lang="es-419" sz="1200" b="0" kern="1200" dirty="0">
                <a:solidFill>
                  <a:schemeClr val="tx1"/>
                </a:solidFill>
                <a:effectLst/>
                <a:latin typeface="+mn-lt"/>
                <a:ea typeface="+mn-ea"/>
                <a:cs typeface="+mn-cs"/>
              </a:rPr>
              <a:t>A medida que se desplaza hacia abajo en la página, verá más enlaces. </a:t>
            </a:r>
          </a:p>
          <a:p>
            <a:pPr lvl="0"/>
            <a:endParaRPr lang="es-419" sz="1200" b="0" kern="1200" dirty="0">
              <a:solidFill>
                <a:schemeClr val="tx1"/>
              </a:solidFill>
              <a:effectLst/>
              <a:latin typeface="+mn-lt"/>
              <a:ea typeface="+mn-ea"/>
              <a:cs typeface="+mn-cs"/>
            </a:endParaRPr>
          </a:p>
          <a:p>
            <a:pPr lvl="0"/>
            <a:r>
              <a:rPr lang="es-419" sz="1200" i="1" kern="1200" dirty="0">
                <a:solidFill>
                  <a:schemeClr val="tx1"/>
                </a:solidFill>
                <a:effectLst/>
                <a:latin typeface="+mn-lt"/>
                <a:ea typeface="+mn-ea"/>
                <a:cs typeface="+mn-cs"/>
              </a:rPr>
              <a:t>NOTA AL INSTRUCTOR: </a:t>
            </a:r>
            <a:r>
              <a:rPr lang="es-419" sz="1200" b="0" i="0" kern="1200" dirty="0">
                <a:solidFill>
                  <a:schemeClr val="tx1"/>
                </a:solidFill>
                <a:effectLst/>
                <a:latin typeface="+mn-lt"/>
                <a:ea typeface="+mn-ea"/>
                <a:cs typeface="+mn-cs"/>
              </a:rPr>
              <a:t>Pida a los alumnos que señalen algunos hipervínculos antes de continuar.</a:t>
            </a:r>
          </a:p>
        </p:txBody>
      </p:sp>
      <p:sp>
        <p:nvSpPr>
          <p:cNvPr id="4" name="Slide Number Placeholder 3"/>
          <p:cNvSpPr>
            <a:spLocks noGrp="1"/>
          </p:cNvSpPr>
          <p:nvPr>
            <p:ph type="sldNum" sz="quarter" idx="5"/>
          </p:nvPr>
        </p:nvSpPr>
        <p:spPr/>
        <p:txBody>
          <a:bodyPr/>
          <a:lstStyle/>
          <a:p>
            <a:fld id="{0A1A2D79-0A70-4F98-91B6-5265C658D6AD}" type="slidenum">
              <a:rPr lang="en-US" smtClean="0"/>
              <a:t>22</a:t>
            </a:fld>
            <a:endParaRPr lang="es-419" dirty="0"/>
          </a:p>
        </p:txBody>
      </p:sp>
    </p:spTree>
    <p:extLst>
      <p:ext uri="{BB962C8B-B14F-4D97-AF65-F5344CB8AC3E}">
        <p14:creationId xmlns:p14="http://schemas.microsoft.com/office/powerpoint/2010/main" val="1901927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USE POWERPOINT O HAGA UNA DEMOSTRACIÓN EN VIVO:</a:t>
            </a:r>
          </a:p>
          <a:p>
            <a:pPr lvl="0"/>
            <a:endParaRPr lang="es-419"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a:t>
            </a:r>
            <a:r>
              <a:rPr lang="es-419" sz="1200" strike="noStrike" kern="1200" dirty="0">
                <a:solidFill>
                  <a:schemeClr val="tx1"/>
                </a:solidFill>
                <a:effectLst/>
                <a:latin typeface="+mn-lt"/>
                <a:ea typeface="+mn-ea"/>
                <a:cs typeface="+mn-cs"/>
              </a:rPr>
              <a:t>dónde se encuentra el término de búsqueda en una página web de búsqueda. </a:t>
            </a:r>
            <a:endParaRPr lang="es-419" sz="1200" strike="sngStrike"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s-419" sz="1200" b="1" kern="1200" dirty="0">
              <a:solidFill>
                <a:schemeClr val="tx1"/>
              </a:solidFill>
              <a:effectLst/>
              <a:latin typeface="+mn-lt"/>
              <a:ea typeface="+mn-ea"/>
              <a:cs typeface="+mn-cs"/>
            </a:endParaRPr>
          </a:p>
          <a:p>
            <a:pPr lvl="0"/>
            <a:r>
              <a:rPr lang="es-419" b="1" dirty="0">
                <a:solidFill>
                  <a:schemeClr val="tx1"/>
                </a:solidFill>
              </a:rPr>
              <a:t>Búsquedas relacionadas o Intentar también: </a:t>
            </a:r>
            <a:r>
              <a:rPr lang="es-419" b="0" dirty="0">
                <a:solidFill>
                  <a:schemeClr val="tx1"/>
                </a:solidFill>
              </a:rPr>
              <a:t>Cerca de la parte inferior de la página de resultados de la búsqueda, verá </a:t>
            </a:r>
            <a:r>
              <a:rPr lang="es-419" b="1" dirty="0">
                <a:solidFill>
                  <a:schemeClr val="tx1"/>
                </a:solidFill>
              </a:rPr>
              <a:t>Búsquedas relacionadas o Intentar también. </a:t>
            </a:r>
            <a:r>
              <a:rPr lang="es-419" dirty="0">
                <a:solidFill>
                  <a:schemeClr val="tx1"/>
                </a:solidFill>
              </a:rPr>
              <a:t>El motor de búsqueda recomienda búsquedas similares que tal vez quiera intentar. Para ejecutar la búsqueda, simplemente haga clic en el término de búsqueda.</a:t>
            </a:r>
          </a:p>
        </p:txBody>
      </p:sp>
      <p:sp>
        <p:nvSpPr>
          <p:cNvPr id="4" name="Slide Number Placeholder 3"/>
          <p:cNvSpPr>
            <a:spLocks noGrp="1"/>
          </p:cNvSpPr>
          <p:nvPr>
            <p:ph type="sldNum" sz="quarter" idx="5"/>
          </p:nvPr>
        </p:nvSpPr>
        <p:spPr/>
        <p:txBody>
          <a:bodyPr/>
          <a:lstStyle/>
          <a:p>
            <a:fld id="{0A1A2D79-0A70-4F98-91B6-5265C658D6AD}" type="slidenum">
              <a:rPr lang="en-US" smtClean="0"/>
              <a:t>23</a:t>
            </a:fld>
            <a:endParaRPr lang="es-419" dirty="0"/>
          </a:p>
        </p:txBody>
      </p:sp>
    </p:spTree>
    <p:extLst>
      <p:ext uri="{BB962C8B-B14F-4D97-AF65-F5344CB8AC3E}">
        <p14:creationId xmlns:p14="http://schemas.microsoft.com/office/powerpoint/2010/main" val="18644904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USE POWERPOINT O HAGA UNA DEMOSTRACIÓN EN VIVO:</a:t>
            </a:r>
          </a:p>
          <a:p>
            <a:pPr lvl="0"/>
            <a:endParaRPr lang="es-419"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a:t>
            </a:r>
            <a:r>
              <a:rPr lang="es-419" sz="1200" strike="noStrike" kern="1200" dirty="0">
                <a:solidFill>
                  <a:schemeClr val="tx1"/>
                </a:solidFill>
                <a:effectLst/>
                <a:latin typeface="+mn-lt"/>
                <a:ea typeface="+mn-ea"/>
                <a:cs typeface="+mn-cs"/>
              </a:rPr>
              <a:t>dónde se encuentran los resultados adicionales en una página web de búsqueda. </a:t>
            </a:r>
            <a:endParaRPr lang="es-419" sz="1200" strike="sngStrike"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s-419" sz="1200" b="1" kern="1200" dirty="0">
              <a:solidFill>
                <a:schemeClr val="tx1"/>
              </a:solidFill>
              <a:effectLst/>
              <a:latin typeface="+mn-lt"/>
              <a:ea typeface="+mn-ea"/>
              <a:cs typeface="+mn-cs"/>
            </a:endParaRPr>
          </a:p>
          <a:p>
            <a:pPr lvl="0"/>
            <a:r>
              <a:rPr lang="es-419" sz="1200" b="1" kern="1200" dirty="0">
                <a:solidFill>
                  <a:schemeClr val="tx1"/>
                </a:solidFill>
                <a:effectLst/>
                <a:latin typeface="+mn-lt"/>
                <a:ea typeface="+mn-ea"/>
                <a:cs typeface="+mn-cs"/>
              </a:rPr>
              <a:t>Resultados adicionales: </a:t>
            </a:r>
            <a:r>
              <a:rPr lang="es-419" sz="1200" b="0" kern="1200" dirty="0">
                <a:solidFill>
                  <a:schemeClr val="tx1"/>
                </a:solidFill>
                <a:effectLst/>
                <a:latin typeface="+mn-lt"/>
                <a:ea typeface="+mn-ea"/>
                <a:cs typeface="+mn-cs"/>
              </a:rPr>
              <a:t> </a:t>
            </a:r>
            <a:r>
              <a:rPr lang="es-419" b="0" dirty="0">
                <a:solidFill>
                  <a:schemeClr val="tx1"/>
                </a:solidFill>
              </a:rPr>
              <a:t>Para ver los resultados adicionales, u</a:t>
            </a:r>
            <a:r>
              <a:rPr lang="es-419" dirty="0">
                <a:solidFill>
                  <a:schemeClr val="tx1"/>
                </a:solidFill>
              </a:rPr>
              <a:t>se estos enlaces para ver otras páginas web que sean relevantes para su búsqueda. Si hace clic en "Next" (Siguiente) o en la flecha derecha, pasará a la siguiente página de resultados. También puede ir a una página específica de resultados haciendo clic en el número de página.</a:t>
            </a:r>
          </a:p>
          <a:p>
            <a:endParaRPr lang="es-419" dirty="0">
              <a:solidFill>
                <a:schemeClr val="tx1"/>
              </a:solidFill>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24</a:t>
            </a:fld>
            <a:endParaRPr lang="es-419" dirty="0"/>
          </a:p>
        </p:txBody>
      </p:sp>
    </p:spTree>
    <p:extLst>
      <p:ext uri="{BB962C8B-B14F-4D97-AF65-F5344CB8AC3E}">
        <p14:creationId xmlns:p14="http://schemas.microsoft.com/office/powerpoint/2010/main" val="11987213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USE POWERPOINT O HAGA UNA DEMOSTRACIÓN EN VIVO:</a:t>
            </a:r>
          </a:p>
          <a:p>
            <a:pPr lvl="0"/>
            <a:endParaRPr lang="es-419"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a:t>
            </a:r>
            <a:r>
              <a:rPr lang="es-419" sz="1200" strike="noStrike" kern="1200" dirty="0">
                <a:solidFill>
                  <a:schemeClr val="tx1"/>
                </a:solidFill>
                <a:effectLst/>
                <a:latin typeface="+mn-lt"/>
                <a:ea typeface="+mn-ea"/>
                <a:cs typeface="+mn-cs"/>
              </a:rPr>
              <a:t>dónde identificar los enlaces publicitarios en la página web de búsqueda. </a:t>
            </a:r>
            <a:endParaRPr lang="es-419" sz="1200" b="1" strike="sngStrike" kern="1200" dirty="0">
              <a:solidFill>
                <a:schemeClr val="tx1"/>
              </a:solidFill>
              <a:effectLst/>
              <a:latin typeface="+mn-lt"/>
              <a:ea typeface="+mn-ea"/>
              <a:cs typeface="+mn-cs"/>
            </a:endParaRPr>
          </a:p>
          <a:p>
            <a:endParaRPr lang="es-419" sz="1200" b="1" kern="1200" dirty="0">
              <a:solidFill>
                <a:schemeClr val="tx1"/>
              </a:solidFill>
              <a:effectLst/>
              <a:latin typeface="+mn-lt"/>
              <a:ea typeface="+mn-ea"/>
              <a:cs typeface="+mn-cs"/>
            </a:endParaRPr>
          </a:p>
          <a:p>
            <a:r>
              <a:rPr lang="es-419" sz="1200" b="1" kern="1200" dirty="0">
                <a:solidFill>
                  <a:schemeClr val="tx1"/>
                </a:solidFill>
                <a:effectLst/>
                <a:latin typeface="+mn-lt"/>
                <a:ea typeface="+mn-ea"/>
                <a:cs typeface="+mn-cs"/>
              </a:rPr>
              <a:t>Anuncios en la búsqueda: </a:t>
            </a:r>
            <a:r>
              <a:rPr lang="es-419" sz="1200" kern="1200" dirty="0">
                <a:solidFill>
                  <a:schemeClr val="tx1"/>
                </a:solidFill>
                <a:effectLst/>
                <a:latin typeface="+mn-lt"/>
                <a:ea typeface="+mn-ea"/>
                <a:cs typeface="+mn-cs"/>
              </a:rPr>
              <a:t>Usamos a Google como motor de búsqueda para enseñar cómo se muestran los anuncios en los resultados de búsqueda. </a:t>
            </a:r>
            <a:r>
              <a:rPr lang="es-419" dirty="0"/>
              <a:t>A menudo aparecen en la parte superior de los resultados de búsqueda.</a:t>
            </a: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r>
              <a:rPr lang="es-419" dirty="0"/>
              <a:t>No hay nada de malo en usar los enlaces de los anuncios, pero es bueno ser consciente de la diferencia entre los enlaces de la página que forman parte de los resultados de búsqueda y los que pagan por aparecer en la página.</a:t>
            </a:r>
          </a:p>
          <a:p>
            <a:endParaRPr lang="es-419" sz="1200" kern="1200" dirty="0">
              <a:solidFill>
                <a:schemeClr val="tx1"/>
              </a:solidFill>
              <a:effectLst/>
              <a:latin typeface="+mn-lt"/>
              <a:ea typeface="+mn-ea"/>
              <a:cs typeface="+mn-cs"/>
            </a:endParaRPr>
          </a:p>
          <a:p>
            <a:br>
              <a:rPr lang="en-US" sz="1200" kern="1200" dirty="0">
                <a:solidFill>
                  <a:schemeClr val="tx1"/>
                </a:solidFill>
                <a:effectLst/>
                <a:latin typeface="+mn-lt"/>
                <a:ea typeface="+mn-ea"/>
                <a:cs typeface="+mn-cs"/>
              </a:rPr>
            </a:br>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25</a:t>
            </a:fld>
            <a:endParaRPr lang="es-419" dirty="0"/>
          </a:p>
        </p:txBody>
      </p:sp>
    </p:spTree>
    <p:extLst>
      <p:ext uri="{BB962C8B-B14F-4D97-AF65-F5344CB8AC3E}">
        <p14:creationId xmlns:p14="http://schemas.microsoft.com/office/powerpoint/2010/main" val="37955935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USE POWERPOINT O HAGA UNA DEMOSTRACIÓN EN VIVO:</a:t>
            </a:r>
          </a:p>
          <a:p>
            <a:pPr lvl="0"/>
            <a:endParaRPr lang="es-419"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la </a:t>
            </a:r>
            <a:r>
              <a:rPr lang="es-419" sz="1200" strike="noStrike" kern="1200" dirty="0">
                <a:solidFill>
                  <a:schemeClr val="tx1"/>
                </a:solidFill>
                <a:effectLst/>
                <a:latin typeface="+mn-lt"/>
                <a:ea typeface="+mn-ea"/>
                <a:cs typeface="+mn-cs"/>
              </a:rPr>
              <a:t>búsqueda por tipo de formato. Puede hacer clic en algunos de ellos para mostrar cómo cambian los resultados de la búsqueda según el formato. O bien, avance a las siguientes diapositivas para ver los ejemplos. </a:t>
            </a:r>
            <a:endParaRPr lang="es-419" sz="1200" strike="sngStrike" kern="1200" dirty="0">
              <a:solidFill>
                <a:schemeClr val="tx1"/>
              </a:solidFill>
              <a:effectLst/>
              <a:latin typeface="+mn-lt"/>
              <a:ea typeface="+mn-ea"/>
              <a:cs typeface="+mn-cs"/>
            </a:endParaRPr>
          </a:p>
          <a:p>
            <a:pPr marL="0" lvl="0" indent="0">
              <a:buFont typeface="Arial" panose="020B0604020202020204" pitchFamily="34" charset="0"/>
              <a:buNone/>
            </a:pPr>
            <a:endParaRPr lang="es-419" sz="1200" b="1" kern="1200" dirty="0">
              <a:solidFill>
                <a:schemeClr val="tx1"/>
              </a:solidFill>
              <a:effectLst/>
              <a:latin typeface="+mn-lt"/>
              <a:ea typeface="+mn-ea"/>
              <a:cs typeface="+mn-cs"/>
            </a:endParaRPr>
          </a:p>
          <a:p>
            <a:pPr marL="0" lvl="0" indent="0">
              <a:buFont typeface="Arial" panose="020B0604020202020204" pitchFamily="34" charset="0"/>
              <a:buNone/>
            </a:pPr>
            <a:r>
              <a:rPr lang="es-419" sz="1200" b="1" kern="1200" dirty="0">
                <a:solidFill>
                  <a:schemeClr val="tx1"/>
                </a:solidFill>
                <a:effectLst/>
                <a:latin typeface="+mn-lt"/>
                <a:ea typeface="+mn-ea"/>
                <a:cs typeface="+mn-cs"/>
              </a:rPr>
              <a:t>Buscar por tipo de formato: </a:t>
            </a:r>
            <a:r>
              <a:rPr lang="es-419" dirty="0">
                <a:solidFill>
                  <a:schemeClr val="tx1"/>
                </a:solidFill>
              </a:rPr>
              <a:t>Muchos motores de búsqueda le permiten buscar por formato. Los ejemplos incluyen imágenes, videos, oportunidades de compras y artículos de noticias. </a:t>
            </a:r>
          </a:p>
          <a:p>
            <a:pPr marL="0" lvl="0" indent="0">
              <a:buFont typeface="Arial" panose="020B0604020202020204" pitchFamily="34" charset="0"/>
              <a:buNone/>
            </a:pPr>
            <a:endParaRPr lang="es-419" sz="1200" kern="1200" dirty="0">
              <a:solidFill>
                <a:schemeClr val="tx1"/>
              </a:solidFill>
              <a:effectLst/>
              <a:latin typeface="+mn-lt"/>
              <a:ea typeface="+mn-ea"/>
              <a:cs typeface="+mn-cs"/>
            </a:endParaRPr>
          </a:p>
          <a:p>
            <a:pPr marL="0" lvl="0" indent="0">
              <a:buFont typeface="Arial" panose="020B0604020202020204" pitchFamily="34" charset="0"/>
              <a:buNone/>
            </a:pPr>
            <a:r>
              <a:rPr lang="es-419" sz="1200" kern="1200" dirty="0">
                <a:solidFill>
                  <a:schemeClr val="tx1"/>
                </a:solidFill>
                <a:effectLst/>
                <a:latin typeface="+mn-lt"/>
                <a:ea typeface="+mn-ea"/>
                <a:cs typeface="+mn-cs"/>
              </a:rPr>
              <a:t>Así es como usted limita sus resultados de la búsqueda a formatos específicos utilizando el motor de búsqueda de Google. </a:t>
            </a:r>
          </a:p>
        </p:txBody>
      </p:sp>
      <p:sp>
        <p:nvSpPr>
          <p:cNvPr id="4" name="Slide Number Placeholder 3"/>
          <p:cNvSpPr>
            <a:spLocks noGrp="1"/>
          </p:cNvSpPr>
          <p:nvPr>
            <p:ph type="sldNum" sz="quarter" idx="5"/>
          </p:nvPr>
        </p:nvSpPr>
        <p:spPr/>
        <p:txBody>
          <a:bodyPr/>
          <a:lstStyle/>
          <a:p>
            <a:fld id="{0A1A2D79-0A70-4F98-91B6-5265C658D6AD}" type="slidenum">
              <a:rPr lang="en-US" smtClean="0"/>
              <a:t>26</a:t>
            </a:fld>
            <a:endParaRPr lang="es-419" dirty="0"/>
          </a:p>
        </p:txBody>
      </p:sp>
    </p:spTree>
    <p:extLst>
      <p:ext uri="{BB962C8B-B14F-4D97-AF65-F5344CB8AC3E}">
        <p14:creationId xmlns:p14="http://schemas.microsoft.com/office/powerpoint/2010/main" val="12644574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USE POWERPOINT O HAGA UNA DEMOSTRACIÓN EN VIVO:</a:t>
            </a:r>
          </a:p>
          <a:p>
            <a:pPr lvl="0"/>
            <a:endParaRPr lang="es-419"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las características principales de un motor de búsqueda.</a:t>
            </a:r>
          </a:p>
          <a:p>
            <a:pPr lvl="0"/>
            <a:endParaRPr lang="es-419" sz="1200" b="1" kern="1200" dirty="0">
              <a:solidFill>
                <a:schemeClr val="tx1"/>
              </a:solidFill>
              <a:effectLst/>
              <a:latin typeface="+mn-lt"/>
              <a:ea typeface="+mn-ea"/>
              <a:cs typeface="+mn-cs"/>
            </a:endParaRPr>
          </a:p>
          <a:p>
            <a:pPr lvl="0"/>
            <a:r>
              <a:rPr lang="es-419" sz="1200" b="1" kern="1200" dirty="0">
                <a:solidFill>
                  <a:schemeClr val="tx1"/>
                </a:solidFill>
                <a:effectLst/>
                <a:latin typeface="+mn-lt"/>
                <a:ea typeface="+mn-ea"/>
                <a:cs typeface="+mn-cs"/>
              </a:rPr>
              <a:t>Ejemplo de búsqueda por tipo de formato: </a:t>
            </a:r>
            <a:r>
              <a:rPr lang="es-419" sz="1200" kern="1200" dirty="0">
                <a:solidFill>
                  <a:schemeClr val="tx1"/>
                </a:solidFill>
                <a:effectLst/>
                <a:latin typeface="+mn-lt"/>
                <a:ea typeface="+mn-ea"/>
                <a:cs typeface="+mn-cs"/>
              </a:rPr>
              <a:t>Cuando hace clic en uno de los tipos de formato, se muestran los elementos relacionados con su búsqueda. En este ejemplo, cuando hace clic en la palabra "Images" (Imágenes), se muestran las imágenes de puntos de referencia de Chicago. </a:t>
            </a:r>
          </a:p>
        </p:txBody>
      </p:sp>
      <p:sp>
        <p:nvSpPr>
          <p:cNvPr id="4" name="Slide Number Placeholder 3"/>
          <p:cNvSpPr>
            <a:spLocks noGrp="1"/>
          </p:cNvSpPr>
          <p:nvPr>
            <p:ph type="sldNum" sz="quarter" idx="5"/>
          </p:nvPr>
        </p:nvSpPr>
        <p:spPr/>
        <p:txBody>
          <a:bodyPr/>
          <a:lstStyle/>
          <a:p>
            <a:fld id="{0A1A2D79-0A70-4F98-91B6-5265C658D6AD}" type="slidenum">
              <a:rPr lang="en-US" smtClean="0"/>
              <a:t>27</a:t>
            </a:fld>
            <a:endParaRPr lang="es-419" dirty="0"/>
          </a:p>
        </p:txBody>
      </p:sp>
    </p:spTree>
    <p:extLst>
      <p:ext uri="{BB962C8B-B14F-4D97-AF65-F5344CB8AC3E}">
        <p14:creationId xmlns:p14="http://schemas.microsoft.com/office/powerpoint/2010/main" val="29680187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USE POWERPOINT O HAGA UNA DEMOSTRACIÓN EN VIVO:</a:t>
            </a:r>
          </a:p>
          <a:p>
            <a:pPr lvl="0"/>
            <a:endParaRPr lang="es-419"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las características principales de un motor de búsqueda.</a:t>
            </a:r>
          </a:p>
          <a:p>
            <a:pPr marL="0" lvl="0" indent="0">
              <a:buFont typeface="Arial" panose="020B0604020202020204" pitchFamily="34" charset="0"/>
              <a:buNone/>
            </a:pPr>
            <a:endParaRPr lang="es-419" sz="1200" b="1" kern="1200" dirty="0">
              <a:solidFill>
                <a:schemeClr val="tx1"/>
              </a:solidFill>
              <a:effectLst/>
              <a:latin typeface="+mn-lt"/>
              <a:ea typeface="+mn-ea"/>
              <a:cs typeface="+mn-cs"/>
            </a:endParaRPr>
          </a:p>
          <a:p>
            <a:pPr lvl="0"/>
            <a:r>
              <a:rPr lang="es-419" sz="1200" b="1" kern="1200" dirty="0">
                <a:solidFill>
                  <a:schemeClr val="tx1"/>
                </a:solidFill>
                <a:effectLst/>
                <a:latin typeface="+mn-lt"/>
                <a:ea typeface="+mn-ea"/>
                <a:cs typeface="+mn-cs"/>
              </a:rPr>
              <a:t>Continuación de búsqueda por tipo de formato: </a:t>
            </a:r>
            <a:r>
              <a:rPr lang="es-419" sz="1200" kern="1200" dirty="0">
                <a:solidFill>
                  <a:schemeClr val="tx1"/>
                </a:solidFill>
                <a:effectLst/>
                <a:latin typeface="+mn-lt"/>
                <a:ea typeface="+mn-ea"/>
                <a:cs typeface="+mn-cs"/>
              </a:rPr>
              <a:t>Para volver a la lista completa de los resultados de la búsqueda, haga clic en "All" (Todos). </a:t>
            </a:r>
          </a:p>
          <a:p>
            <a:pPr marL="0" lvl="0" indent="0">
              <a:buFont typeface="Arial" panose="020B0604020202020204" pitchFamily="34" charset="0"/>
              <a:buNone/>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419" sz="1200" i="0" kern="1200" dirty="0">
                <a:solidFill>
                  <a:schemeClr val="tx1"/>
                </a:solidFill>
                <a:effectLst/>
                <a:latin typeface="+mn-lt"/>
                <a:ea typeface="+mn-ea"/>
                <a:cs typeface="+mn-cs"/>
              </a:rPr>
              <a:t>NOTA AL INSTRUCTOR: Antes de pasar a la Actividad 2, revise las preguntas del "lugar de estacionamiento" en la sección Uso de un motor de búsqueda. Si no hay preguntas en el "lugar de estacionamiento", averigüe con los asistentes si tienen alguna pregunta antes de pasar a la Actividad 2.</a:t>
            </a:r>
            <a:endParaRPr lang="es-419" sz="1200" b="0" i="0" kern="1200" dirty="0">
              <a:solidFill>
                <a:schemeClr val="tx1"/>
              </a:solidFill>
              <a:effectLst/>
              <a:latin typeface="+mn-lt"/>
              <a:ea typeface="+mn-ea"/>
              <a:cs typeface="+mn-cs"/>
            </a:endParaRPr>
          </a:p>
          <a:p>
            <a:pPr marL="0" lvl="0" indent="0">
              <a:buFont typeface="Arial" panose="020B0604020202020204" pitchFamily="34" charset="0"/>
              <a:buNone/>
            </a:pP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28</a:t>
            </a:fld>
            <a:endParaRPr lang="es-419" dirty="0"/>
          </a:p>
        </p:txBody>
      </p:sp>
    </p:spTree>
    <p:extLst>
      <p:ext uri="{BB962C8B-B14F-4D97-AF65-F5344CB8AC3E}">
        <p14:creationId xmlns:p14="http://schemas.microsoft.com/office/powerpoint/2010/main" val="287900175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lang="es-419" sz="1200" kern="1200" dirty="0">
                <a:solidFill>
                  <a:schemeClr val="tx1"/>
                </a:solidFill>
                <a:effectLst/>
                <a:latin typeface="+mn-lt"/>
                <a:ea typeface="+mn-ea"/>
                <a:cs typeface="+mn-cs"/>
              </a:rPr>
              <a:t>Practiquemos lo que ha aprendido. </a:t>
            </a:r>
          </a:p>
          <a:p>
            <a:endParaRPr lang="es-419" sz="1200" kern="1200" dirty="0">
              <a:solidFill>
                <a:schemeClr val="tx1"/>
              </a:solidFill>
              <a:effectLst/>
              <a:latin typeface="+mn-lt"/>
              <a:ea typeface="+mn-ea"/>
              <a:cs typeface="+mn-cs"/>
            </a:endParaRPr>
          </a:p>
          <a:p>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También puede: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Iniciar la sección de Práctica en línea haciendo clic en el enlace "Abrir módulo de práctica de conceptos básicos de Internet" en la diapositiva</a:t>
            </a:r>
            <a:br>
              <a:rPr lang="en-US" i="0" dirty="0"/>
            </a:br>
            <a:r>
              <a:rPr lang="es-419" dirty="0"/>
              <a:t>O </a:t>
            </a:r>
            <a:r>
              <a:rPr lang="es-419" b="0" dirty="0"/>
              <a:t>Preguntar a los alumnos si preferirían una demostración para seguir estas instrucciones, las cuales se enumeran también en la Hoja de actividades del alumno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En la barra de direcciones del explorador web, ingrese </a:t>
            </a:r>
            <a:r>
              <a:rPr lang="es-419" sz="1200" u="sng" kern="1200" dirty="0">
                <a:solidFill>
                  <a:schemeClr val="tx1"/>
                </a:solidFill>
                <a:effectLst/>
                <a:latin typeface="+mn-lt"/>
                <a:ea typeface="+mn-ea"/>
                <a:cs typeface="+mn-cs"/>
              </a:rPr>
              <a:t>https://www.digitallearn.org/ </a:t>
            </a:r>
            <a:r>
              <a:rPr lang="es-419" sz="1200" kern="1200" dirty="0">
                <a:solidFill>
                  <a:schemeClr val="tx1"/>
                </a:solidFill>
                <a:effectLst/>
                <a:latin typeface="+mn-lt"/>
                <a:ea typeface="+mn-ea"/>
                <a:cs typeface="+mn-cs"/>
              </a:rPr>
              <a:t>&gt; Haga clic en "Búsqueda básica"  &gt; Haga clic en "Práctica"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O </a:t>
            </a:r>
            <a:r>
              <a:rPr lang="es-419" sz="1200" i="0" kern="1200" dirty="0">
                <a:solidFill>
                  <a:schemeClr val="tx1"/>
                </a:solidFill>
                <a:effectLst/>
                <a:latin typeface="+mn-lt"/>
                <a:ea typeface="+mn-ea"/>
                <a:cs typeface="+mn-cs"/>
              </a:rPr>
              <a:t>Utilice las cuatro diapositivas siguientes para repasar lo que los estudiantes han aprendido en la sección Uso de un motor de búsqueda.</a:t>
            </a:r>
            <a:br>
              <a:rPr lang="en-US" sz="1200" i="0" kern="1200" dirty="0">
                <a:solidFill>
                  <a:schemeClr val="tx1"/>
                </a:solidFill>
                <a:effectLst/>
                <a:latin typeface="+mn-lt"/>
                <a:ea typeface="+mn-ea"/>
                <a:cs typeface="+mn-cs"/>
              </a:rPr>
            </a:br>
            <a:endParaRPr lang="es-419" sz="1200" i="0" kern="1200" dirty="0">
              <a:solidFill>
                <a:schemeClr val="tx1"/>
              </a:solidFill>
              <a:effectLst/>
              <a:latin typeface="+mn-lt"/>
              <a:ea typeface="+mn-ea"/>
              <a:cs typeface="+mn-cs"/>
            </a:endParaRPr>
          </a:p>
          <a:p>
            <a:r>
              <a:rPr lang="es-419" sz="1200" i="0" kern="1200" dirty="0">
                <a:solidFill>
                  <a:schemeClr val="tx1"/>
                </a:solidFill>
                <a:effectLst/>
                <a:latin typeface="+mn-lt"/>
                <a:ea typeface="+mn-ea"/>
                <a:cs typeface="+mn-cs"/>
              </a:rPr>
              <a:t>Los participantes deben seguirlo a medida que aborda cada pregunta. Haga que participen pidiéndoles que digan las respuestas en alta voz. Luego, confirme la respuesta correcta.</a:t>
            </a:r>
            <a:br>
              <a:rPr lang="en-US" sz="1200" i="0" kern="1200" dirty="0">
                <a:solidFill>
                  <a:schemeClr val="tx1"/>
                </a:solidFill>
                <a:effectLst/>
                <a:latin typeface="+mn-lt"/>
                <a:ea typeface="+mn-ea"/>
                <a:cs typeface="+mn-cs"/>
              </a:rPr>
            </a:br>
            <a:r>
              <a:rPr lang="es-419" sz="1200" i="0"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fld id="{0A1A2D79-0A70-4F98-91B6-5265C658D6AD}" type="slidenum">
              <a:rPr lang="en-US" smtClean="0"/>
              <a:t>29</a:t>
            </a:fld>
            <a:endParaRPr lang="es-419" dirty="0"/>
          </a:p>
        </p:txBody>
      </p:sp>
    </p:spTree>
    <p:extLst>
      <p:ext uri="{BB962C8B-B14F-4D97-AF65-F5344CB8AC3E}">
        <p14:creationId xmlns:p14="http://schemas.microsoft.com/office/powerpoint/2010/main" val="13248689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Hay mucha información en Internet. Y hoy vamos a aprender los conceptos básicos de Internet, para que pueda buscar y encontrar información y recursos.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s-419" sz="1200" kern="1200" dirty="0">
              <a:solidFill>
                <a:schemeClr val="tx1"/>
              </a:solidFill>
              <a:effectLst/>
              <a:latin typeface="+mn-lt"/>
              <a:ea typeface="+mn-ea"/>
              <a:cs typeface="+mn-cs"/>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¿Qué tipo de información quiere encontrar en Internet? (direcciones, mapas, noticias, etc.)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419" sz="1200" kern="1200" dirty="0">
                <a:solidFill>
                  <a:schemeClr val="tx1"/>
                </a:solidFill>
                <a:effectLst/>
                <a:latin typeface="+mn-lt"/>
                <a:ea typeface="+mn-ea"/>
                <a:cs typeface="+mn-cs"/>
              </a:rPr>
              <a:t>Internet es una red global que les permite a las personas compartir información digital entre ellas. Hay dos herramientas principales que necesitará para navegar por Internet y poder encontrar la información que está buscando. </a:t>
            </a: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419" sz="1200" kern="1200" dirty="0">
                <a:solidFill>
                  <a:schemeClr val="tx1"/>
                </a:solidFill>
                <a:effectLst/>
                <a:latin typeface="+mn-lt"/>
                <a:ea typeface="+mn-ea"/>
                <a:cs typeface="+mn-cs"/>
              </a:rPr>
              <a:t>En primer lugar, necesitará un explorador web.</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s-419" sz="1200" kern="1200" dirty="0">
              <a:solidFill>
                <a:schemeClr val="tx1"/>
              </a:solidFill>
              <a:effectLst/>
              <a:latin typeface="+mn-lt"/>
              <a:ea typeface="+mn-ea"/>
              <a:cs typeface="+mn-cs"/>
            </a:endParaRPr>
          </a:p>
          <a:p>
            <a:pPr marL="742950" marR="0" lvl="1" indent="-285750">
              <a:spcBef>
                <a:spcPts val="0"/>
              </a:spcBef>
              <a:spcAft>
                <a:spcPts val="0"/>
              </a:spcAft>
              <a:buFont typeface="Courier New" panose="02070309020205020404" pitchFamily="49" charset="0"/>
              <a:buChar char="o"/>
            </a:pPr>
            <a:r>
              <a:rPr lang="es-419" sz="1800" dirty="0">
                <a:effectLst/>
                <a:latin typeface="ATT Aleck Sans" panose="020B0503020203020204" pitchFamily="34" charset="0"/>
                <a:ea typeface="Calibri" panose="020F0502020204030204" pitchFamily="34" charset="0"/>
              </a:rPr>
              <a:t>Un explorador web es un programa que le permite ver los sitios web y navegar entre ellos mediante hipervínculos. La gente lo usa para acceder a aplicaciones basadas en la web (incluido el correo electrónico) y para almacenar y acceder a documentos (como fotos, formularios y música).</a:t>
            </a:r>
          </a:p>
          <a:p>
            <a:pPr marL="742950" marR="0" lvl="1" indent="-285750">
              <a:spcBef>
                <a:spcPts val="0"/>
              </a:spcBef>
              <a:spcAft>
                <a:spcPts val="0"/>
              </a:spcAft>
              <a:buFont typeface="Courier New" panose="02070309020205020404" pitchFamily="49" charset="0"/>
              <a:buChar char="o"/>
            </a:pPr>
            <a:r>
              <a:rPr lang="es-419" sz="1200" dirty="0">
                <a:effectLst/>
                <a:latin typeface="ATT Aleck Sans" panose="020B0503020203020204" pitchFamily="34" charset="0"/>
                <a:ea typeface="Calibri" panose="020F0502020204030204" pitchFamily="34" charset="0"/>
                <a:cs typeface="Times New Roman" panose="02020603050405020304" pitchFamily="18" charset="0"/>
              </a:rPr>
              <a:t>Algunos exploradores web de uso común son: </a:t>
            </a:r>
          </a:p>
          <a:p>
            <a:pPr marL="1143000" marR="0" lvl="2" indent="-228600">
              <a:spcBef>
                <a:spcPts val="0"/>
              </a:spcBef>
              <a:spcAft>
                <a:spcPts val="0"/>
              </a:spcAft>
              <a:buFont typeface="Wingdings" panose="05000000000000000000" pitchFamily="2" charset="2"/>
              <a:buChar char=""/>
            </a:pPr>
            <a:r>
              <a:rPr lang="es-419" sz="1200" dirty="0">
                <a:effectLst/>
                <a:latin typeface="ATT Aleck Sans" panose="020B0503020203020204" pitchFamily="34" charset="0"/>
                <a:ea typeface="Calibri" panose="020F0502020204030204" pitchFamily="34" charset="0"/>
                <a:cs typeface="Times New Roman" panose="02020603050405020304" pitchFamily="18" charset="0"/>
              </a:rPr>
              <a:t>Microsoft Edge</a:t>
            </a:r>
            <a:endParaRPr lang="es-419" sz="12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spcBef>
                <a:spcPts val="0"/>
              </a:spcBef>
              <a:spcAft>
                <a:spcPts val="0"/>
              </a:spcAft>
              <a:buFont typeface="Wingdings" panose="05000000000000000000" pitchFamily="2" charset="2"/>
              <a:buChar char=""/>
            </a:pPr>
            <a:r>
              <a:rPr lang="es-419" sz="1200" dirty="0">
                <a:effectLst/>
                <a:latin typeface="ATT Aleck Sans" panose="020B0503020203020204" pitchFamily="34" charset="0"/>
                <a:ea typeface="Calibri" panose="020F0502020204030204" pitchFamily="34" charset="0"/>
                <a:cs typeface="Times New Roman" panose="02020603050405020304" pitchFamily="18" charset="0"/>
              </a:rPr>
              <a:t>Mozilla Firefox</a:t>
            </a:r>
            <a:endParaRPr lang="es-419" sz="12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spcBef>
                <a:spcPts val="0"/>
              </a:spcBef>
              <a:spcAft>
                <a:spcPts val="0"/>
              </a:spcAft>
              <a:buFont typeface="Wingdings" panose="05000000000000000000" pitchFamily="2" charset="2"/>
              <a:buChar char=""/>
            </a:pPr>
            <a:r>
              <a:rPr lang="es-419" sz="1200" dirty="0">
                <a:effectLst/>
                <a:latin typeface="ATT Aleck Sans" panose="020B0503020203020204" pitchFamily="34" charset="0"/>
                <a:ea typeface="Calibri" panose="020F0502020204030204" pitchFamily="34" charset="0"/>
                <a:cs typeface="Times New Roman" panose="02020603050405020304" pitchFamily="18" charset="0"/>
              </a:rPr>
              <a:t>Google Chrome</a:t>
            </a:r>
            <a:endParaRPr lang="es-419" sz="12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spcBef>
                <a:spcPts val="0"/>
              </a:spcBef>
              <a:spcAft>
                <a:spcPts val="0"/>
              </a:spcAft>
              <a:buFont typeface="Wingdings" panose="05000000000000000000" pitchFamily="2" charset="2"/>
              <a:buChar char=""/>
            </a:pPr>
            <a:r>
              <a:rPr lang="es-419" sz="1200" dirty="0">
                <a:effectLst/>
                <a:latin typeface="ATT Aleck Sans" panose="020B0503020203020204" pitchFamily="34" charset="0"/>
                <a:ea typeface="Calibri" panose="020F0502020204030204" pitchFamily="34" charset="0"/>
                <a:cs typeface="Times New Roman" panose="02020603050405020304" pitchFamily="18" charset="0"/>
              </a:rPr>
              <a:t>Apple Safari</a:t>
            </a: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     En segundo lugar, necesitará un motor de búsqueda.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s-419" sz="1200" kern="1200" dirty="0">
              <a:solidFill>
                <a:schemeClr val="tx1"/>
              </a:solidFill>
              <a:effectLst/>
              <a:latin typeface="+mn-lt"/>
              <a:ea typeface="+mn-ea"/>
              <a:cs typeface="+mn-cs"/>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800" dirty="0">
                <a:effectLst/>
                <a:latin typeface="ATT Aleck Sans" panose="020B0503020203020204" pitchFamily="34" charset="0"/>
                <a:ea typeface="Calibri" panose="020F0502020204030204" pitchFamily="34" charset="0"/>
                <a:cs typeface="Times New Roman" panose="02020603050405020304" pitchFamily="18" charset="0"/>
              </a:rPr>
              <a:t>Un motor de búsqueda es un sitio web que le permite buscar información y ver contenido en </a:t>
            </a:r>
            <a:r>
              <a:rPr lang="es-419" sz="1800" dirty="0">
                <a:solidFill>
                  <a:srgbClr val="000000"/>
                </a:solidFill>
                <a:effectLst/>
                <a:latin typeface="ATT Aleck Sans" panose="020B0503020203020204" pitchFamily="34" charset="0"/>
                <a:ea typeface="Calibri" panose="020F0502020204030204" pitchFamily="34" charset="0"/>
                <a:cs typeface="Times New Roman" panose="02020603050405020304" pitchFamily="18" charset="0"/>
              </a:rPr>
              <a:t>Internet.</a:t>
            </a:r>
            <a:r>
              <a:rPr lang="es-419" sz="1800" b="1" dirty="0">
                <a:solidFill>
                  <a:srgbClr val="000000"/>
                </a:solidFill>
                <a:effectLst/>
                <a:latin typeface="ATT Aleck Sans" panose="020B0503020203020204" pitchFamily="34" charset="0"/>
                <a:ea typeface="Calibri" panose="020F0502020204030204" pitchFamily="34" charset="0"/>
                <a:cs typeface="Times New Roman" panose="02020603050405020304" pitchFamily="18" charset="0"/>
              </a:rPr>
              <a:t>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800" dirty="0">
                <a:effectLst/>
                <a:latin typeface="ATT Aleck Sans" panose="020B0503020203020204" pitchFamily="34" charset="0"/>
                <a:ea typeface="Calibri" panose="020F0502020204030204" pitchFamily="34" charset="0"/>
                <a:cs typeface="Times New Roman" panose="02020603050405020304" pitchFamily="18" charset="0"/>
              </a:rPr>
              <a:t>En el taller de hoy vamos a utilizar el motor de búsqueda de Google. Algunos ejemplos de otros motores de búsqueda de uso común son </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800" dirty="0">
                <a:effectLst/>
                <a:latin typeface="ATT Aleck Sans" panose="020B0503020203020204" pitchFamily="34" charset="0"/>
                <a:ea typeface="Calibri" panose="020F0502020204030204" pitchFamily="34" charset="0"/>
                <a:cs typeface="Times New Roman" panose="02020603050405020304" pitchFamily="18" charset="0"/>
              </a:rPr>
              <a:t>Bing</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800" dirty="0">
                <a:effectLst/>
                <a:latin typeface="ATT Aleck Sans" panose="020B0503020203020204" pitchFamily="34" charset="0"/>
                <a:ea typeface="Calibri" panose="020F0502020204030204" pitchFamily="34" charset="0"/>
                <a:cs typeface="Times New Roman" panose="02020603050405020304" pitchFamily="18" charset="0"/>
              </a:rPr>
              <a:t>Duck Duck Go </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800" dirty="0">
                <a:effectLst/>
                <a:latin typeface="ATT Aleck Sans" panose="020B0503020203020204" pitchFamily="34" charset="0"/>
                <a:ea typeface="Calibri" panose="020F0502020204030204" pitchFamily="34" charset="0"/>
                <a:cs typeface="Times New Roman" panose="02020603050405020304" pitchFamily="18" charset="0"/>
              </a:rPr>
              <a:t>Yahoo!</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800" dirty="0">
                <a:effectLst/>
                <a:latin typeface="ATT Aleck Sans" panose="020B0503020203020204" pitchFamily="34" charset="0"/>
                <a:ea typeface="Calibri" panose="020F0502020204030204" pitchFamily="34" charset="0"/>
                <a:cs typeface="Times New Roman" panose="02020603050405020304" pitchFamily="18" charset="0"/>
              </a:rPr>
              <a:t> Hablemos de cómo utilizar un motor de búsqueda para encontrar información en Internet.</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a:t>
            </a:fld>
            <a:endParaRPr lang="es-419" dirty="0"/>
          </a:p>
        </p:txBody>
      </p:sp>
    </p:spTree>
    <p:extLst>
      <p:ext uri="{BB962C8B-B14F-4D97-AF65-F5344CB8AC3E}">
        <p14:creationId xmlns:p14="http://schemas.microsoft.com/office/powerpoint/2010/main" val="1980166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USE POWERPOINT O HAGA UNA DEMOSTRACIÓN EN VIVO: </a:t>
            </a:r>
            <a:r>
              <a:rPr lang="es-419" sz="1200" i="0" kern="1200" dirty="0">
                <a:solidFill>
                  <a:schemeClr val="tx1"/>
                </a:solidFill>
                <a:effectLst/>
                <a:latin typeface="+mn-lt"/>
                <a:ea typeface="+mn-ea"/>
                <a:cs typeface="+mn-cs"/>
              </a:rPr>
              <a:t>Hay preguntas de práctica en línea en el </a:t>
            </a:r>
            <a:r>
              <a:rPr lang="es-419" dirty="0"/>
              <a:t>Módulo de Conceptos básicos de Internet: https://www.digitallearn.org/courses/busqueda-basica-nuevo/lessons/practica-870ec3f6-4386-4b08-84d2-5f894eebc8d9</a:t>
            </a:r>
            <a:endParaRPr lang="es-419" sz="1200" i="1" kern="1200" dirty="0">
              <a:solidFill>
                <a:schemeClr val="tx1"/>
              </a:solidFill>
              <a:effectLst/>
              <a:latin typeface="+mn-lt"/>
              <a:ea typeface="+mn-ea"/>
              <a:cs typeface="+mn-cs"/>
            </a:endParaRPr>
          </a:p>
          <a:p>
            <a:pPr lvl="0"/>
            <a:endParaRPr lang="es-419"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Repase los conceptos de la sección Uso de un motor de búsqueda</a:t>
            </a:r>
          </a:p>
          <a:p>
            <a:pPr marL="0" lvl="0" indent="0">
              <a:buFont typeface="Arial" panose="020B0604020202020204" pitchFamily="34" charset="0"/>
              <a:buNone/>
            </a:pPr>
            <a:endParaRPr lang="es-419" sz="1200" b="1" kern="1200" dirty="0">
              <a:solidFill>
                <a:schemeClr val="tx1"/>
              </a:solidFill>
              <a:effectLst/>
              <a:latin typeface="+mn-lt"/>
              <a:ea typeface="+mn-ea"/>
              <a:cs typeface="+mn-cs"/>
            </a:endParaRPr>
          </a:p>
          <a:p>
            <a:pPr lvl="0"/>
            <a:r>
              <a:rPr lang="es-419" sz="1200" b="1" kern="1200" dirty="0">
                <a:solidFill>
                  <a:schemeClr val="tx1"/>
                </a:solidFill>
                <a:effectLst/>
                <a:latin typeface="+mn-lt"/>
                <a:ea typeface="+mn-ea"/>
                <a:cs typeface="+mn-cs"/>
              </a:rPr>
              <a:t>¿Puede identificar dónde ingresa sus términos de búsqueda cuando busca en Google?</a:t>
            </a: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b="0" i="0" kern="1200" dirty="0">
                <a:solidFill>
                  <a:schemeClr val="tx1"/>
                </a:solidFill>
                <a:effectLst/>
                <a:latin typeface="+mn-lt"/>
                <a:ea typeface="+mn-ea"/>
                <a:cs typeface="+mn-cs"/>
              </a:rPr>
              <a:t>Solicite respuestas de los alumnos.</a:t>
            </a:r>
            <a:endParaRPr lang="es-419" sz="1200" b="1" kern="1200" dirty="0">
              <a:solidFill>
                <a:schemeClr val="tx1"/>
              </a:solidFill>
              <a:effectLst/>
              <a:latin typeface="+mn-lt"/>
              <a:ea typeface="+mn-ea"/>
              <a:cs typeface="+mn-cs"/>
            </a:endParaRPr>
          </a:p>
          <a:p>
            <a:pPr lvl="0"/>
            <a:endParaRPr lang="es-419" sz="1200" b="1" kern="1200" dirty="0">
              <a:solidFill>
                <a:schemeClr val="tx1"/>
              </a:solidFill>
              <a:effectLst/>
              <a:latin typeface="+mn-lt"/>
              <a:ea typeface="+mn-ea"/>
              <a:cs typeface="+mn-cs"/>
            </a:endParaRPr>
          </a:p>
          <a:p>
            <a:pPr lvl="0"/>
            <a:r>
              <a:rPr lang="es-419" sz="1200" b="1" kern="1200" dirty="0">
                <a:solidFill>
                  <a:schemeClr val="tx1"/>
                </a:solidFill>
                <a:effectLst/>
                <a:latin typeface="+mn-lt"/>
                <a:ea typeface="+mn-ea"/>
                <a:cs typeface="+mn-cs"/>
              </a:rPr>
              <a:t>Respuesta: </a:t>
            </a:r>
            <a:r>
              <a:rPr lang="es-419" sz="1200" b="0" kern="1200" dirty="0">
                <a:solidFill>
                  <a:schemeClr val="tx1"/>
                </a:solidFill>
                <a:effectLst/>
                <a:latin typeface="+mn-lt"/>
                <a:ea typeface="+mn-ea"/>
                <a:cs typeface="+mn-cs"/>
              </a:rPr>
              <a:t>Es el cuadro de búsqueda. </a:t>
            </a:r>
          </a:p>
          <a:p>
            <a:pPr lvl="0"/>
            <a:r>
              <a:rPr lang="es-419" sz="1200" b="0" i="1" kern="1200" dirty="0">
                <a:solidFill>
                  <a:schemeClr val="tx1"/>
                </a:solidFill>
                <a:effectLst/>
                <a:latin typeface="+mn-lt"/>
                <a:ea typeface="+mn-ea"/>
                <a:cs typeface="+mn-cs"/>
              </a:rPr>
              <a:t>NOTA AL INSTRUCTOR: </a:t>
            </a:r>
            <a:r>
              <a:rPr lang="es-419" sz="1200" b="0" i="0" kern="1200" dirty="0">
                <a:solidFill>
                  <a:schemeClr val="tx1"/>
                </a:solidFill>
                <a:effectLst/>
                <a:latin typeface="+mn-lt"/>
                <a:ea typeface="+mn-ea"/>
                <a:cs typeface="+mn-cs"/>
              </a:rPr>
              <a:t>Señale el cuadro de búsqueda.</a:t>
            </a:r>
          </a:p>
          <a:p>
            <a:endParaRPr lang="es-419" dirty="0"/>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30</a:t>
            </a:fld>
            <a:endParaRPr lang="es-419" dirty="0"/>
          </a:p>
        </p:txBody>
      </p:sp>
    </p:spTree>
    <p:extLst>
      <p:ext uri="{BB962C8B-B14F-4D97-AF65-F5344CB8AC3E}">
        <p14:creationId xmlns:p14="http://schemas.microsoft.com/office/powerpoint/2010/main" val="3839224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USE POWERPOINT O HAGA UNA DEMOSTRACIÓN EN VIVO: </a:t>
            </a:r>
            <a:r>
              <a:rPr lang="es-419" sz="1200" i="0" kern="1200" dirty="0">
                <a:solidFill>
                  <a:schemeClr val="tx1"/>
                </a:solidFill>
                <a:effectLst/>
                <a:latin typeface="+mn-lt"/>
                <a:ea typeface="+mn-ea"/>
                <a:cs typeface="+mn-cs"/>
              </a:rPr>
              <a:t>Hay preguntas de práctica en línea en el</a:t>
            </a:r>
            <a:r>
              <a:rPr lang="es-419" sz="1200" i="1" kern="1200" dirty="0">
                <a:solidFill>
                  <a:schemeClr val="tx1"/>
                </a:solidFill>
                <a:effectLst/>
                <a:latin typeface="+mn-lt"/>
                <a:ea typeface="+mn-ea"/>
                <a:cs typeface="+mn-cs"/>
              </a:rPr>
              <a:t> </a:t>
            </a:r>
            <a:r>
              <a:rPr lang="es-419" dirty="0"/>
              <a:t>Módulo de Conceptos básicos de Internet: https://www.digitallearn.org/courses/busqueda-basica-nuevo/lessons/practica-870ec3f6-4386-4b08-84d2-5f894eebc8d9</a:t>
            </a:r>
          </a:p>
          <a:p>
            <a:pPr lvl="0"/>
            <a:endParaRPr lang="es-419" sz="1200" kern="1200" dirty="0">
              <a:solidFill>
                <a:schemeClr val="tx1"/>
              </a:solidFill>
              <a:effectLst/>
              <a:latin typeface="+mn-lt"/>
              <a:ea typeface="+mn-ea"/>
              <a:cs typeface="+mn-cs"/>
            </a:endParaRPr>
          </a:p>
          <a:p>
            <a:pPr lvl="0"/>
            <a:r>
              <a:rPr lang="es-419" sz="1200" kern="1200" dirty="0">
                <a:solidFill>
                  <a:schemeClr val="tx1"/>
                </a:solidFill>
                <a:effectLst/>
                <a:latin typeface="+mn-lt"/>
                <a:ea typeface="+mn-ea"/>
                <a:cs typeface="+mn-cs"/>
              </a:rPr>
              <a:t>Repase los conceptos de la sección Uso de un motor de búsqueda</a:t>
            </a:r>
          </a:p>
          <a:p>
            <a:pPr marL="0" lvl="0" indent="0">
              <a:buFont typeface="Arial" panose="020B0604020202020204" pitchFamily="34" charset="0"/>
              <a:buNone/>
            </a:pPr>
            <a:endParaRPr lang="es-419" sz="1200" b="1" kern="1200" dirty="0">
              <a:solidFill>
                <a:schemeClr val="tx1"/>
              </a:solidFill>
              <a:effectLst/>
              <a:latin typeface="+mn-lt"/>
              <a:ea typeface="+mn-ea"/>
              <a:cs typeface="+mn-cs"/>
            </a:endParaRPr>
          </a:p>
          <a:p>
            <a:pPr lvl="0"/>
            <a:r>
              <a:rPr lang="es-419" sz="1200" b="1" kern="1200" dirty="0">
                <a:solidFill>
                  <a:schemeClr val="tx1"/>
                </a:solidFill>
                <a:effectLst/>
                <a:latin typeface="+mn-lt"/>
                <a:ea typeface="+mn-ea"/>
                <a:cs typeface="+mn-cs"/>
              </a:rPr>
              <a:t>¿Puede identificar dónde aparece el anuncio?</a:t>
            </a: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a:t>
            </a:r>
            <a:r>
              <a:rPr lang="es-419" sz="1200" b="0" i="1" kern="1200" dirty="0">
                <a:solidFill>
                  <a:schemeClr val="tx1"/>
                </a:solidFill>
                <a:effectLst/>
                <a:latin typeface="+mn-lt"/>
                <a:ea typeface="+mn-ea"/>
                <a:cs typeface="+mn-cs"/>
              </a:rPr>
              <a:t>: </a:t>
            </a:r>
            <a:r>
              <a:rPr lang="es-419" sz="1200" b="0" i="0" kern="1200" dirty="0">
                <a:solidFill>
                  <a:schemeClr val="tx1"/>
                </a:solidFill>
                <a:effectLst/>
                <a:latin typeface="+mn-lt"/>
                <a:ea typeface="+mn-ea"/>
                <a:cs typeface="+mn-cs"/>
              </a:rPr>
              <a:t>Solicite respuestas de los alumnos.</a:t>
            </a:r>
          </a:p>
          <a:p>
            <a:pPr lvl="0"/>
            <a:endParaRPr lang="es-419" sz="1200" b="1" kern="1200" dirty="0">
              <a:solidFill>
                <a:schemeClr val="tx1"/>
              </a:solidFill>
              <a:effectLst/>
              <a:latin typeface="+mn-lt"/>
              <a:ea typeface="+mn-ea"/>
              <a:cs typeface="+mn-cs"/>
            </a:endParaRPr>
          </a:p>
          <a:p>
            <a:pPr lvl="0"/>
            <a:r>
              <a:rPr lang="es-419" sz="1200" b="1" kern="1200" dirty="0">
                <a:solidFill>
                  <a:srgbClr val="FF0000"/>
                </a:solidFill>
                <a:effectLst/>
                <a:latin typeface="+mn-lt"/>
                <a:ea typeface="+mn-ea"/>
                <a:cs typeface="+mn-cs"/>
              </a:rPr>
              <a:t>Respuesta: </a:t>
            </a:r>
            <a:r>
              <a:rPr lang="es-419" sz="1200" b="0" kern="1200" dirty="0">
                <a:solidFill>
                  <a:srgbClr val="FF0000"/>
                </a:solidFill>
                <a:effectLst/>
                <a:latin typeface="+mn-lt"/>
                <a:ea typeface="+mn-ea"/>
                <a:cs typeface="+mn-cs"/>
              </a:rPr>
              <a:t>Es el primer enlace en los resultados de la búsqueda. Tiene la palabra "Ad" (Anuncio) en negritas al principio.</a:t>
            </a:r>
          </a:p>
          <a:p>
            <a:pPr lvl="0"/>
            <a:r>
              <a:rPr lang="es-419" sz="1200" i="0" kern="1200" dirty="0">
                <a:solidFill>
                  <a:schemeClr val="tx1"/>
                </a:solidFill>
                <a:effectLst/>
                <a:latin typeface="+mn-lt"/>
                <a:ea typeface="+mn-ea"/>
                <a:cs typeface="+mn-cs"/>
              </a:rPr>
              <a:t>NOTA AL INSTRUCTOR</a:t>
            </a:r>
            <a:r>
              <a:rPr lang="es-419" sz="1200" b="0" i="0" kern="1200" dirty="0">
                <a:solidFill>
                  <a:schemeClr val="tx1"/>
                </a:solidFill>
                <a:effectLst/>
                <a:latin typeface="+mn-lt"/>
                <a:ea typeface="+mn-ea"/>
                <a:cs typeface="+mn-cs"/>
              </a:rPr>
              <a:t>: </a:t>
            </a:r>
            <a:r>
              <a:rPr lang="es-419" sz="1200" b="0" i="0" kern="1200" dirty="0">
                <a:solidFill>
                  <a:srgbClr val="FF0000"/>
                </a:solidFill>
                <a:effectLst/>
                <a:latin typeface="+mn-lt"/>
                <a:ea typeface="+mn-ea"/>
                <a:cs typeface="+mn-cs"/>
              </a:rPr>
              <a:t>Señale el enlace que tiene el marcador de anuncio al lado.</a:t>
            </a:r>
          </a:p>
          <a:p>
            <a:endParaRPr lang="es-419" dirty="0"/>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31</a:t>
            </a:fld>
            <a:endParaRPr lang="es-419" dirty="0"/>
          </a:p>
        </p:txBody>
      </p:sp>
    </p:spTree>
    <p:extLst>
      <p:ext uri="{BB962C8B-B14F-4D97-AF65-F5344CB8AC3E}">
        <p14:creationId xmlns:p14="http://schemas.microsoft.com/office/powerpoint/2010/main" val="40766720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USE POWERPOINT O HAGA UNA DEMOSTRACIÓN EN VIVO: </a:t>
            </a:r>
            <a:r>
              <a:rPr lang="es-419" sz="1200" i="0" kern="1200" dirty="0">
                <a:solidFill>
                  <a:schemeClr val="tx1"/>
                </a:solidFill>
                <a:effectLst/>
                <a:latin typeface="+mn-lt"/>
                <a:ea typeface="+mn-ea"/>
                <a:cs typeface="+mn-cs"/>
              </a:rPr>
              <a:t>Hay preguntas de práctica en línea en el </a:t>
            </a:r>
            <a:r>
              <a:rPr lang="es-419" i="0" dirty="0"/>
              <a:t>Módulo de Conceptos básicos de Internet: https://www.digitallearn.org/courses/busqueda-basica-nuevo/lessons/practica-870ec3f6-4386-4b08-84d2-5f894eebc8d9</a:t>
            </a:r>
            <a:endParaRPr lang="es-419" sz="1200" i="0" kern="1200" dirty="0">
              <a:solidFill>
                <a:schemeClr val="tx1"/>
              </a:solidFill>
              <a:effectLst/>
              <a:latin typeface="+mn-lt"/>
              <a:ea typeface="+mn-ea"/>
              <a:cs typeface="+mn-cs"/>
            </a:endParaRPr>
          </a:p>
          <a:p>
            <a:pPr lvl="0"/>
            <a:endParaRPr lang="es-419"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Repase los conceptos de la sección Uso de un motor de búsqueda</a:t>
            </a:r>
          </a:p>
          <a:p>
            <a:pPr marL="0" lvl="0" indent="0">
              <a:buFont typeface="Arial" panose="020B0604020202020204" pitchFamily="34" charset="0"/>
              <a:buNone/>
            </a:pPr>
            <a:endParaRPr lang="es-419" sz="1200" b="1" kern="1200" dirty="0">
              <a:solidFill>
                <a:schemeClr val="tx1"/>
              </a:solidFill>
              <a:effectLst/>
              <a:latin typeface="+mn-lt"/>
              <a:ea typeface="+mn-ea"/>
              <a:cs typeface="+mn-cs"/>
            </a:endParaRPr>
          </a:p>
          <a:p>
            <a:pPr lvl="0"/>
            <a:r>
              <a:rPr lang="es-419" sz="1200" b="1" kern="1200" dirty="0">
                <a:solidFill>
                  <a:schemeClr val="tx1"/>
                </a:solidFill>
                <a:effectLst/>
                <a:latin typeface="+mn-lt"/>
                <a:ea typeface="+mn-ea"/>
                <a:cs typeface="+mn-cs"/>
              </a:rPr>
              <a:t>En este ejemplo, hay dos formas de llegar a un mapa. ¿Cuáles son?</a:t>
            </a: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b="0" i="0" kern="1200" dirty="0">
                <a:solidFill>
                  <a:schemeClr val="tx1"/>
                </a:solidFill>
                <a:effectLst/>
                <a:latin typeface="+mn-lt"/>
                <a:ea typeface="+mn-ea"/>
                <a:cs typeface="+mn-cs"/>
              </a:rPr>
              <a:t>Solicite respuestas de los alumnos.</a:t>
            </a:r>
          </a:p>
          <a:p>
            <a:pPr lvl="0"/>
            <a:endParaRPr lang="es-419" sz="1200" b="1" kern="1200" dirty="0">
              <a:solidFill>
                <a:schemeClr val="tx1"/>
              </a:solidFill>
              <a:effectLst/>
              <a:latin typeface="+mn-lt"/>
              <a:ea typeface="+mn-ea"/>
              <a:cs typeface="+mn-cs"/>
            </a:endParaRPr>
          </a:p>
          <a:p>
            <a:pPr lvl="0"/>
            <a:r>
              <a:rPr lang="es-419" sz="1200" b="1" kern="1200" dirty="0">
                <a:solidFill>
                  <a:schemeClr val="tx1"/>
                </a:solidFill>
                <a:effectLst/>
                <a:latin typeface="+mn-lt"/>
                <a:ea typeface="+mn-ea"/>
                <a:cs typeface="+mn-cs"/>
              </a:rPr>
              <a:t>Respuesta: </a:t>
            </a:r>
            <a:r>
              <a:rPr lang="es-419" sz="1200" b="0" kern="1200" dirty="0">
                <a:solidFill>
                  <a:schemeClr val="tx1"/>
                </a:solidFill>
                <a:effectLst/>
                <a:latin typeface="+mn-lt"/>
                <a:ea typeface="+mn-ea"/>
                <a:cs typeface="+mn-cs"/>
              </a:rPr>
              <a:t>La primera es el enlace "Maps" (Mapas) debajo del cuadro de búsqueda. La segunda ubicación es el mapa en el lado derecho de la pantalla.</a:t>
            </a:r>
          </a:p>
          <a:p>
            <a:pPr lvl="0"/>
            <a:r>
              <a:rPr lang="es-419" sz="1200" i="1" kern="1200" dirty="0">
                <a:solidFill>
                  <a:schemeClr val="tx1"/>
                </a:solidFill>
                <a:effectLst/>
                <a:latin typeface="+mn-lt"/>
                <a:ea typeface="+mn-ea"/>
                <a:cs typeface="+mn-cs"/>
              </a:rPr>
              <a:t>NOTA AL INSTRUCTOR</a:t>
            </a:r>
            <a:r>
              <a:rPr lang="es-419" sz="1200" b="0" i="1" kern="1200" dirty="0">
                <a:solidFill>
                  <a:schemeClr val="tx1"/>
                </a:solidFill>
                <a:effectLst/>
                <a:latin typeface="+mn-lt"/>
                <a:ea typeface="+mn-ea"/>
                <a:cs typeface="+mn-cs"/>
              </a:rPr>
              <a:t>: </a:t>
            </a:r>
            <a:r>
              <a:rPr lang="es-419" sz="1200" b="0" i="0" kern="1200" dirty="0">
                <a:solidFill>
                  <a:schemeClr val="tx1"/>
                </a:solidFill>
                <a:effectLst/>
                <a:latin typeface="+mn-lt"/>
                <a:ea typeface="+mn-ea"/>
                <a:cs typeface="+mn-cs"/>
              </a:rPr>
              <a:t>Señale las dos áreas.</a:t>
            </a:r>
          </a:p>
          <a:p>
            <a:endParaRPr lang="es-419" dirty="0"/>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32</a:t>
            </a:fld>
            <a:endParaRPr lang="es-419" dirty="0"/>
          </a:p>
        </p:txBody>
      </p:sp>
    </p:spTree>
    <p:extLst>
      <p:ext uri="{BB962C8B-B14F-4D97-AF65-F5344CB8AC3E}">
        <p14:creationId xmlns:p14="http://schemas.microsoft.com/office/powerpoint/2010/main" val="36199728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USE POWERPOINT O HAGA UNA DEMOSTRACIÓN EN VIVO: </a:t>
            </a:r>
            <a:r>
              <a:rPr lang="es-419" sz="1200" i="0" kern="1200" dirty="0">
                <a:solidFill>
                  <a:schemeClr val="tx1"/>
                </a:solidFill>
                <a:effectLst/>
                <a:latin typeface="+mn-lt"/>
                <a:ea typeface="+mn-ea"/>
                <a:cs typeface="+mn-cs"/>
              </a:rPr>
              <a:t>Hay preguntas de práctica en línea en el </a:t>
            </a:r>
            <a:r>
              <a:rPr lang="es-419" i="0" dirty="0"/>
              <a:t>Módulo de Conceptos básicos de Internet: https://www.digitallearn.org/courses/busqueda-basica-nuevo/lessons/practica-870ec3f6-4386-4b08-84d2-5f894eebc8d9</a:t>
            </a:r>
            <a:endParaRPr lang="es-419" sz="1200" i="0" kern="1200" dirty="0">
              <a:solidFill>
                <a:schemeClr val="tx1"/>
              </a:solidFill>
              <a:effectLst/>
              <a:latin typeface="+mn-lt"/>
              <a:ea typeface="+mn-ea"/>
              <a:cs typeface="+mn-cs"/>
            </a:endParaRPr>
          </a:p>
          <a:p>
            <a:pPr lvl="0"/>
            <a:endParaRPr lang="es-419"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Repase los conceptos de la sección Uso de un motor de búsqueda</a:t>
            </a:r>
          </a:p>
          <a:p>
            <a:pPr marL="0" lvl="0" indent="0">
              <a:buFont typeface="Arial" panose="020B0604020202020204" pitchFamily="34" charset="0"/>
              <a:buNone/>
            </a:pPr>
            <a:endParaRPr lang="es-419" sz="1200" b="1" kern="1200" dirty="0">
              <a:solidFill>
                <a:schemeClr val="tx1"/>
              </a:solidFill>
              <a:effectLst/>
              <a:latin typeface="+mn-lt"/>
              <a:ea typeface="+mn-ea"/>
              <a:cs typeface="+mn-cs"/>
            </a:endParaRPr>
          </a:p>
          <a:p>
            <a:pPr lvl="0"/>
            <a:r>
              <a:rPr lang="es-419" sz="1200" b="1" kern="1200" dirty="0">
                <a:solidFill>
                  <a:schemeClr val="tx1"/>
                </a:solidFill>
                <a:effectLst/>
                <a:latin typeface="+mn-lt"/>
                <a:ea typeface="+mn-ea"/>
                <a:cs typeface="+mn-cs"/>
              </a:rPr>
              <a:t>¿Qué enlace le llevará a los resultados de las imágenes?</a:t>
            </a: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b="0" i="0" kern="1200" dirty="0">
                <a:solidFill>
                  <a:schemeClr val="tx1"/>
                </a:solidFill>
                <a:effectLst/>
                <a:latin typeface="+mn-lt"/>
                <a:ea typeface="+mn-ea"/>
                <a:cs typeface="+mn-cs"/>
              </a:rPr>
              <a:t>Solicite respuestas de los alumnos.</a:t>
            </a:r>
          </a:p>
          <a:p>
            <a:pPr lvl="0"/>
            <a:endParaRPr lang="es-419" sz="1200" b="1" kern="1200" dirty="0">
              <a:solidFill>
                <a:schemeClr val="tx1"/>
              </a:solidFill>
              <a:effectLst/>
              <a:latin typeface="+mn-lt"/>
              <a:ea typeface="+mn-ea"/>
              <a:cs typeface="+mn-cs"/>
            </a:endParaRPr>
          </a:p>
          <a:p>
            <a:pPr lvl="0"/>
            <a:r>
              <a:rPr lang="es-419" sz="1200" b="1" kern="1200" dirty="0">
                <a:solidFill>
                  <a:schemeClr val="tx1"/>
                </a:solidFill>
                <a:effectLst/>
                <a:latin typeface="+mn-lt"/>
                <a:ea typeface="+mn-ea"/>
                <a:cs typeface="+mn-cs"/>
              </a:rPr>
              <a:t>Respuesta: </a:t>
            </a:r>
            <a:r>
              <a:rPr lang="es-419" sz="1200" b="0" kern="1200" dirty="0">
                <a:solidFill>
                  <a:schemeClr val="tx1"/>
                </a:solidFill>
                <a:effectLst/>
                <a:latin typeface="+mn-lt"/>
                <a:ea typeface="+mn-ea"/>
                <a:cs typeface="+mn-cs"/>
              </a:rPr>
              <a:t>El enlace "Images" (Imágenes) está justo debajo del cuadro de búsqueda. </a:t>
            </a:r>
          </a:p>
          <a:p>
            <a:pPr lvl="0"/>
            <a:r>
              <a:rPr lang="es-419" sz="1200" b="0" i="1" kern="1200" dirty="0">
                <a:solidFill>
                  <a:schemeClr val="tx1"/>
                </a:solidFill>
                <a:effectLst/>
                <a:latin typeface="+mn-lt"/>
                <a:ea typeface="+mn-ea"/>
                <a:cs typeface="+mn-cs"/>
              </a:rPr>
              <a:t>NOTA AL INSTRUCTOR: </a:t>
            </a:r>
            <a:r>
              <a:rPr lang="es-419" sz="1200" b="0" i="0" kern="1200" dirty="0">
                <a:solidFill>
                  <a:schemeClr val="tx1"/>
                </a:solidFill>
                <a:effectLst/>
                <a:latin typeface="+mn-lt"/>
                <a:ea typeface="+mn-ea"/>
                <a:cs typeface="+mn-cs"/>
              </a:rPr>
              <a:t>Señale el enlace "Images" (Imágenes).</a:t>
            </a:r>
          </a:p>
          <a:p>
            <a:pPr lvl="0"/>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b="1" kern="1200" dirty="0">
                <a:solidFill>
                  <a:schemeClr val="tx1"/>
                </a:solidFill>
                <a:effectLst/>
                <a:latin typeface="+mn-lt"/>
                <a:ea typeface="+mn-ea"/>
                <a:cs typeface="+mn-cs"/>
              </a:rPr>
              <a:t>Una vez completada la Actividad 2: </a:t>
            </a:r>
            <a:r>
              <a:rPr lang="es-419" sz="1200" kern="1200" dirty="0">
                <a:solidFill>
                  <a:schemeClr val="tx1"/>
                </a:solidFill>
                <a:effectLst/>
                <a:latin typeface="+mn-lt"/>
                <a:ea typeface="+mn-ea"/>
                <a:cs typeface="+mn-cs"/>
              </a:rPr>
              <a:t>¡Todos han hecho un excelente trabajo! En la siguiente sección, aprenderá algunos consejos y trucos para la búsqueda. </a:t>
            </a:r>
          </a:p>
          <a:p>
            <a:endParaRPr lang="es-419" dirty="0"/>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33</a:t>
            </a:fld>
            <a:endParaRPr lang="es-419" dirty="0"/>
          </a:p>
        </p:txBody>
      </p:sp>
    </p:spTree>
    <p:extLst>
      <p:ext uri="{BB962C8B-B14F-4D97-AF65-F5344CB8AC3E}">
        <p14:creationId xmlns:p14="http://schemas.microsoft.com/office/powerpoint/2010/main" val="268411740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los </a:t>
            </a:r>
            <a:r>
              <a:rPr lang="es-419" sz="1200" strike="noStrike" kern="1200" dirty="0">
                <a:solidFill>
                  <a:schemeClr val="tx1"/>
                </a:solidFill>
                <a:effectLst/>
                <a:latin typeface="+mn-lt"/>
                <a:ea typeface="+mn-ea"/>
                <a:cs typeface="+mn-cs"/>
              </a:rPr>
              <a:t>consejos y trucos para la búsqueda. </a:t>
            </a:r>
            <a:endParaRPr lang="es-419" sz="1200" b="1" kern="1200" dirty="0">
              <a:solidFill>
                <a:schemeClr val="tx1"/>
              </a:solidFill>
              <a:effectLst/>
              <a:latin typeface="+mn-lt"/>
              <a:ea typeface="+mn-ea"/>
              <a:cs typeface="+mn-cs"/>
            </a:endParaRPr>
          </a:p>
          <a:p>
            <a:pPr lvl="0"/>
            <a:endParaRPr lang="es-419" sz="1200" b="1" kern="1200" dirty="0">
              <a:solidFill>
                <a:schemeClr val="tx1"/>
              </a:solidFill>
              <a:effectLst/>
              <a:latin typeface="+mn-lt"/>
              <a:ea typeface="+mn-ea"/>
              <a:cs typeface="+mn-cs"/>
            </a:endParaRPr>
          </a:p>
          <a:p>
            <a:pPr lvl="0"/>
            <a:r>
              <a:rPr lang="es-419" sz="1200" b="1" kern="1200" dirty="0">
                <a:solidFill>
                  <a:schemeClr val="tx1"/>
                </a:solidFill>
                <a:effectLst/>
                <a:latin typeface="+mn-lt"/>
                <a:ea typeface="+mn-ea"/>
                <a:cs typeface="+mn-cs"/>
              </a:rPr>
              <a:t>Consejos para la búsqueda: </a:t>
            </a:r>
            <a:r>
              <a:rPr lang="es-419" sz="1200" kern="1200" dirty="0">
                <a:solidFill>
                  <a:schemeClr val="tx1"/>
                </a:solidFill>
                <a:effectLst/>
                <a:latin typeface="+mn-lt"/>
                <a:ea typeface="+mn-ea"/>
                <a:cs typeface="+mn-cs"/>
              </a:rPr>
              <a:t>Utilice estos trucos para buscar como un profesional.</a:t>
            </a:r>
          </a:p>
          <a:p>
            <a:pPr lvl="1"/>
            <a:r>
              <a:rPr lang="es-419" sz="1200" kern="1200" dirty="0">
                <a:solidFill>
                  <a:schemeClr val="tx1"/>
                </a:solidFill>
                <a:effectLst/>
                <a:latin typeface="+mn-lt"/>
                <a:ea typeface="+mn-ea"/>
                <a:cs typeface="+mn-cs"/>
              </a:rPr>
              <a:t>Utilice </a:t>
            </a:r>
            <a:r>
              <a:rPr lang="es-419" sz="1200" b="0" kern="1200" dirty="0">
                <a:solidFill>
                  <a:schemeClr val="tx1"/>
                </a:solidFill>
                <a:effectLst/>
                <a:latin typeface="+mn-lt"/>
                <a:ea typeface="+mn-ea"/>
                <a:cs typeface="+mn-cs"/>
              </a:rPr>
              <a:t>comillas </a:t>
            </a:r>
            <a:r>
              <a:rPr lang="es-419" sz="1200" kern="1200" dirty="0">
                <a:solidFill>
                  <a:schemeClr val="tx1"/>
                </a:solidFill>
                <a:effectLst/>
                <a:latin typeface="+mn-lt"/>
                <a:ea typeface="+mn-ea"/>
                <a:cs typeface="+mn-cs"/>
              </a:rPr>
              <a:t>para buscar una frase exacta. Ejemplo: "Feria del Estado de Illinois"</a:t>
            </a:r>
          </a:p>
          <a:p>
            <a:pPr lvl="1"/>
            <a:endParaRPr lang="es-419" sz="1200" b="1" kern="1200" dirty="0">
              <a:solidFill>
                <a:schemeClr val="tx1"/>
              </a:solidFill>
              <a:effectLst/>
              <a:latin typeface="+mn-lt"/>
              <a:ea typeface="+mn-ea"/>
              <a:cs typeface="+mn-cs"/>
            </a:endParaRPr>
          </a:p>
          <a:p>
            <a:pPr lvl="1"/>
            <a:r>
              <a:rPr lang="es-419" sz="1200" b="1" kern="1200" dirty="0">
                <a:solidFill>
                  <a:schemeClr val="tx1"/>
                </a:solidFill>
                <a:effectLst/>
                <a:latin typeface="+mn-lt"/>
                <a:ea typeface="+mn-ea"/>
                <a:cs typeface="+mn-cs"/>
              </a:rPr>
              <a:t>Y</a:t>
            </a:r>
            <a:r>
              <a:rPr lang="es-419" sz="1200" kern="1200" dirty="0">
                <a:solidFill>
                  <a:schemeClr val="tx1"/>
                </a:solidFill>
                <a:effectLst/>
                <a:latin typeface="+mn-lt"/>
                <a:ea typeface="+mn-ea"/>
                <a:cs typeface="+mn-cs"/>
              </a:rPr>
              <a:t> reduce los resultados de la búsqueda. Encuentra páginas web que contienen todos los términos de búsqueda. </a:t>
            </a:r>
          </a:p>
          <a:p>
            <a:pPr lvl="1"/>
            <a:r>
              <a:rPr lang="es-419" sz="1200" kern="1200" dirty="0">
                <a:solidFill>
                  <a:schemeClr val="tx1"/>
                </a:solidFill>
                <a:effectLst/>
                <a:latin typeface="+mn-lt"/>
                <a:ea typeface="+mn-ea"/>
                <a:cs typeface="+mn-cs"/>
              </a:rPr>
              <a:t>Ejemplo: Chicago Y eventos</a:t>
            </a:r>
          </a:p>
          <a:p>
            <a:pPr lvl="1"/>
            <a:endParaRPr lang="es-419" sz="1200" b="1" kern="1200" dirty="0">
              <a:solidFill>
                <a:schemeClr val="tx1"/>
              </a:solidFill>
              <a:effectLst/>
              <a:latin typeface="+mn-lt"/>
              <a:ea typeface="+mn-ea"/>
              <a:cs typeface="+mn-cs"/>
            </a:endParaRPr>
          </a:p>
          <a:p>
            <a:pPr lvl="1"/>
            <a:r>
              <a:rPr lang="es-419" sz="1200" b="1" kern="1200" dirty="0">
                <a:solidFill>
                  <a:schemeClr val="tx1"/>
                </a:solidFill>
                <a:effectLst/>
                <a:latin typeface="+mn-lt"/>
                <a:ea typeface="+mn-ea"/>
                <a:cs typeface="+mn-cs"/>
              </a:rPr>
              <a:t>O</a:t>
            </a:r>
            <a:r>
              <a:rPr lang="es-419" sz="1200" kern="1200" dirty="0">
                <a:solidFill>
                  <a:schemeClr val="tx1"/>
                </a:solidFill>
                <a:effectLst/>
                <a:latin typeface="+mn-lt"/>
                <a:ea typeface="+mn-ea"/>
                <a:cs typeface="+mn-cs"/>
              </a:rPr>
              <a:t> amplía su búsqueda. Busca páginas web que contengan cualquiera de las dos palabras.</a:t>
            </a:r>
            <a:br>
              <a:rPr lang="en-US" sz="1200" kern="1200" dirty="0">
                <a:solidFill>
                  <a:schemeClr val="tx1"/>
                </a:solidFill>
                <a:effectLst/>
                <a:latin typeface="+mn-lt"/>
                <a:ea typeface="+mn-ea"/>
                <a:cs typeface="+mn-cs"/>
              </a:rPr>
            </a:br>
            <a:r>
              <a:rPr lang="es-419" sz="1200" kern="1200" dirty="0">
                <a:solidFill>
                  <a:schemeClr val="tx1"/>
                </a:solidFill>
                <a:effectLst/>
                <a:latin typeface="+mn-lt"/>
                <a:ea typeface="+mn-ea"/>
                <a:cs typeface="+mn-cs"/>
              </a:rPr>
              <a:t>Ejemplo: colegio O universidad</a:t>
            </a:r>
          </a:p>
          <a:p>
            <a:pPr lvl="1"/>
            <a:endParaRPr lang="es-419" sz="1200" kern="1200" dirty="0">
              <a:solidFill>
                <a:schemeClr val="tx1"/>
              </a:solidFill>
              <a:effectLst/>
              <a:latin typeface="+mn-lt"/>
              <a:ea typeface="+mn-ea"/>
              <a:cs typeface="+mn-cs"/>
            </a:endParaRPr>
          </a:p>
          <a:p>
            <a:pPr lvl="1"/>
            <a:r>
              <a:rPr lang="es-419" sz="1200" kern="1200" dirty="0">
                <a:solidFill>
                  <a:schemeClr val="tx1"/>
                </a:solidFill>
                <a:effectLst/>
                <a:latin typeface="+mn-lt"/>
                <a:ea typeface="+mn-ea"/>
                <a:cs typeface="+mn-cs"/>
              </a:rPr>
              <a:t>Excluya términos de los resultados de la búsqueda utilizando el símbolo menos (-). Ejemplo: cardenales -béisbol (de lo contrario, los resultados incluirán a los equipos deportivos con ese nombre en lugar de pájaros). </a:t>
            </a:r>
          </a:p>
          <a:p>
            <a:pPr lvl="0"/>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Si el tiempo lo permite, abra una ventana del explorador y realice una búsqueda en un motor de búsqueda utilizando los mismos dos términos de búsqueda. Utilice los diferentes tipos de búsqueda (comillas, la palabra O, la palabra Y, y el símbolo menos). Resalte cómo cambia la cantidad de los resultados de la búsqueda según la búsqueda que se realice.</a:t>
            </a:r>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34</a:t>
            </a:fld>
            <a:endParaRPr lang="es-419" dirty="0"/>
          </a:p>
        </p:txBody>
      </p:sp>
    </p:spTree>
    <p:extLst>
      <p:ext uri="{BB962C8B-B14F-4D97-AF65-F5344CB8AC3E}">
        <p14:creationId xmlns:p14="http://schemas.microsoft.com/office/powerpoint/2010/main" val="54844944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USE POWERPOINT O HAGA UNA DEMOSTRACIÓN EN VIVO:</a:t>
            </a:r>
          </a:p>
          <a:p>
            <a:pPr lvl="0"/>
            <a:endParaRPr lang="es-419"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los </a:t>
            </a:r>
            <a:r>
              <a:rPr lang="es-419" sz="1200" strike="noStrike" kern="1200" dirty="0">
                <a:solidFill>
                  <a:schemeClr val="tx1"/>
                </a:solidFill>
                <a:effectLst/>
                <a:latin typeface="+mn-lt"/>
                <a:ea typeface="+mn-ea"/>
                <a:cs typeface="+mn-cs"/>
              </a:rPr>
              <a:t>consejos y trucos para la búsqueda.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i="1" kern="1200" dirty="0">
                <a:solidFill>
                  <a:schemeClr val="tx1"/>
                </a:solidFill>
                <a:effectLst/>
                <a:latin typeface="+mn-lt"/>
                <a:ea typeface="+mn-ea"/>
                <a:cs typeface="+mn-cs"/>
              </a:rPr>
              <a:t>NOTA AL INSTRUCTOR</a:t>
            </a:r>
            <a:r>
              <a:rPr lang="es-419" sz="1200" i="1" strike="noStrike" kern="1200" dirty="0">
                <a:solidFill>
                  <a:schemeClr val="tx1"/>
                </a:solidFill>
                <a:effectLst/>
                <a:latin typeface="+mn-lt"/>
                <a:ea typeface="+mn-ea"/>
                <a:cs typeface="+mn-cs"/>
              </a:rPr>
              <a:t> para la demostración en vivo: </a:t>
            </a:r>
            <a:r>
              <a:rPr lang="es-419" sz="1200" strike="noStrike" kern="1200" dirty="0">
                <a:solidFill>
                  <a:schemeClr val="tx1"/>
                </a:solidFill>
                <a:effectLst/>
                <a:latin typeface="+mn-lt"/>
                <a:ea typeface="+mn-ea"/>
                <a:cs typeface="+mn-cs"/>
              </a:rPr>
              <a:t>Puede ser útil usar primero las dos diapositivas de Consejos y trucos para la búsqueda con esta información o imprimir un Folleto para el alumno para ayudar a los alumnos a seguir el proceso. Luego, prosiga con una demostración rápida en vivo solicitando sugerencias de búsqueda y demostrando algunos de estos consejos.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s-419" sz="1200" b="1" kern="1200" dirty="0">
              <a:solidFill>
                <a:schemeClr val="tx1"/>
              </a:solidFill>
              <a:effectLst/>
              <a:latin typeface="+mn-lt"/>
              <a:ea typeface="+mn-ea"/>
              <a:cs typeface="+mn-cs"/>
            </a:endParaRPr>
          </a:p>
          <a:p>
            <a:pPr lvl="0"/>
            <a:r>
              <a:rPr lang="es-419" sz="1200" b="1" kern="1200" dirty="0">
                <a:solidFill>
                  <a:schemeClr val="tx1"/>
                </a:solidFill>
                <a:effectLst/>
                <a:latin typeface="+mn-lt"/>
                <a:ea typeface="+mn-ea"/>
                <a:cs typeface="+mn-cs"/>
              </a:rPr>
              <a:t>Al revisar los resultados de su búsqueda:</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Revise la lista de resultados de la búsqueda antes de hacer clic en un enlace.</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Verifique varias páginas antes de usar una nueva búsqueda por palabra clave.</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Utilice "Intentar también" o "Búsquedas relacionadas con". Si no puede encontrar una página web, intente utilizar la función de búsqueda recomendada disponible en la mayoría de las páginas de resultados de búsqueda.</a:t>
            </a:r>
          </a:p>
          <a:p>
            <a:pPr marL="628650" lvl="1" indent="-171450">
              <a:buFont typeface="Arial" panose="020B0604020202020204" pitchFamily="34" charset="0"/>
              <a:buChar char="•"/>
            </a:pPr>
            <a:endParaRPr lang="es-419" sz="120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Antes de pasar a la Actividad 3, revise las preguntas del </a:t>
            </a:r>
            <a:r>
              <a:rPr lang="es-419" sz="1200" kern="1200" dirty="0">
                <a:solidFill>
                  <a:schemeClr val="tx1"/>
                </a:solidFill>
                <a:effectLst/>
                <a:latin typeface="+mn-lt"/>
                <a:ea typeface="+mn-ea"/>
                <a:cs typeface="+mn-cs"/>
              </a:rPr>
              <a:t>“lugar de estacionamiento” sobre los consejos y trucos para las búsquedas. Si no hay preguntas en el "lugar de estacionamiento", averigüe con los asistentes si tienen alguna pregunta antes de pasar a la Actividad 3. </a:t>
            </a:r>
          </a:p>
          <a:p>
            <a:pPr marL="0" lvl="0" indent="0">
              <a:buFont typeface="Arial" panose="020B0604020202020204" pitchFamily="34" charset="0"/>
              <a:buNone/>
            </a:pP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35</a:t>
            </a:fld>
            <a:endParaRPr lang="es-419" dirty="0"/>
          </a:p>
        </p:txBody>
      </p:sp>
    </p:spTree>
    <p:extLst>
      <p:ext uri="{BB962C8B-B14F-4D97-AF65-F5344CB8AC3E}">
        <p14:creationId xmlns:p14="http://schemas.microsoft.com/office/powerpoint/2010/main" val="29974305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s-419" sz="1200" kern="1200" dirty="0">
              <a:solidFill>
                <a:schemeClr val="tx1"/>
              </a:solidFill>
              <a:effectLst/>
              <a:latin typeface="+mn-lt"/>
              <a:ea typeface="+mn-ea"/>
              <a:cs typeface="+mn-cs"/>
            </a:endParaRPr>
          </a:p>
          <a:p>
            <a:pPr marL="228600" lvl="0" indent="-228600">
              <a:buAutoNum type="arabicPeriod"/>
            </a:pPr>
            <a:r>
              <a:rPr lang="es-419" sz="1200" kern="1200" dirty="0">
                <a:solidFill>
                  <a:schemeClr val="tx1"/>
                </a:solidFill>
                <a:effectLst/>
                <a:latin typeface="+mn-lt"/>
                <a:ea typeface="+mn-ea"/>
                <a:cs typeface="+mn-cs"/>
              </a:rPr>
              <a:t>Practiquemos lo que ha aprendido. </a:t>
            </a: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pPr marL="228600" lvl="0" indent="-228600">
              <a:buAutoNum type="arabicPeriod"/>
            </a:pPr>
            <a:r>
              <a:rPr lang="es-419" sz="1200" kern="1200" dirty="0">
                <a:solidFill>
                  <a:schemeClr val="tx1"/>
                </a:solidFill>
                <a:effectLst/>
                <a:latin typeface="+mn-lt"/>
                <a:ea typeface="+mn-ea"/>
                <a:cs typeface="+mn-cs"/>
              </a:rPr>
              <a:t>Si desea buscar "nuevo mundo valiente" como frase, ¿qué debe hacer? </a:t>
            </a:r>
            <a:br>
              <a:rPr lang="en-US" sz="1200" kern="1200" dirty="0">
                <a:solidFill>
                  <a:schemeClr val="tx1"/>
                </a:solidFill>
                <a:effectLst/>
                <a:latin typeface="+mn-lt"/>
                <a:ea typeface="+mn-ea"/>
                <a:cs typeface="+mn-cs"/>
              </a:rPr>
            </a:b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Ingrese </a:t>
            </a:r>
            <a:r>
              <a:rPr lang="es-419" sz="1200" i="1" kern="1200" dirty="0">
                <a:solidFill>
                  <a:schemeClr val="tx1"/>
                </a:solidFill>
                <a:effectLst/>
                <a:latin typeface="+mn-lt"/>
                <a:ea typeface="+mn-ea"/>
                <a:cs typeface="+mn-cs"/>
              </a:rPr>
              <a:t>“nuevo mundo valiente" </a:t>
            </a:r>
            <a:r>
              <a:rPr lang="es-419" sz="1200" i="0" kern="1200" dirty="0">
                <a:solidFill>
                  <a:schemeClr val="tx1"/>
                </a:solidFill>
                <a:effectLst/>
                <a:latin typeface="+mn-lt"/>
                <a:ea typeface="+mn-ea"/>
                <a:cs typeface="+mn-cs"/>
              </a:rPr>
              <a:t>entre comillas en el cuadro de búsqueda.</a:t>
            </a:r>
            <a:br>
              <a:rPr lang="en-US" sz="1200" i="0" kern="1200" dirty="0">
                <a:solidFill>
                  <a:schemeClr val="tx1"/>
                </a:solidFill>
                <a:effectLst/>
                <a:latin typeface="+mn-lt"/>
                <a:ea typeface="+mn-ea"/>
                <a:cs typeface="+mn-cs"/>
              </a:rPr>
            </a:br>
            <a:endParaRPr lang="es-419" sz="1200" i="0" kern="1200" dirty="0">
              <a:solidFill>
                <a:schemeClr val="tx1"/>
              </a:solidFill>
              <a:effectLst/>
              <a:latin typeface="+mn-lt"/>
              <a:ea typeface="+mn-ea"/>
              <a:cs typeface="+mn-cs"/>
            </a:endParaRPr>
          </a:p>
          <a:p>
            <a:pPr marL="228600" lvl="0" indent="-228600">
              <a:buAutoNum type="arabicPeriod"/>
            </a:pPr>
            <a:r>
              <a:rPr lang="es-419" sz="1200" kern="1200" dirty="0">
                <a:solidFill>
                  <a:schemeClr val="tx1"/>
                </a:solidFill>
                <a:effectLst/>
                <a:latin typeface="+mn-lt"/>
                <a:ea typeface="+mn-ea"/>
                <a:cs typeface="+mn-cs"/>
              </a:rPr>
              <a:t>Supongamos que desea buscar “nuevo mundo valiente" y no desea que el libro aparezca en los resultados de la búsqueda. ¿Qué debe introducir en el cuadro de búsqueda?</a:t>
            </a:r>
            <a:br>
              <a:rPr lang="en-US" sz="1200" kern="1200" dirty="0">
                <a:solidFill>
                  <a:schemeClr val="tx1"/>
                </a:solidFill>
                <a:effectLst/>
                <a:latin typeface="+mn-lt"/>
                <a:ea typeface="+mn-ea"/>
                <a:cs typeface="+mn-cs"/>
              </a:rPr>
            </a:b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Ingrese </a:t>
            </a:r>
            <a:r>
              <a:rPr lang="es-419" sz="1200" i="1" kern="1200" dirty="0">
                <a:solidFill>
                  <a:schemeClr val="tx1"/>
                </a:solidFill>
                <a:effectLst/>
                <a:latin typeface="+mn-lt"/>
                <a:ea typeface="+mn-ea"/>
                <a:cs typeface="+mn-cs"/>
              </a:rPr>
              <a:t>"nuevo mundo valiente" -libro </a:t>
            </a:r>
            <a:r>
              <a:rPr lang="es-419" sz="1200" i="0" kern="1200" dirty="0">
                <a:solidFill>
                  <a:schemeClr val="tx1"/>
                </a:solidFill>
                <a:effectLst/>
                <a:latin typeface="+mn-lt"/>
                <a:ea typeface="+mn-ea"/>
                <a:cs typeface="+mn-cs"/>
              </a:rPr>
              <a:t>en el cuadro de búsqueda.</a:t>
            </a:r>
            <a:br>
              <a:rPr lang="en-US" sz="1200" i="0" kern="1200" dirty="0">
                <a:solidFill>
                  <a:schemeClr val="tx1"/>
                </a:solidFill>
                <a:effectLst/>
                <a:latin typeface="+mn-lt"/>
                <a:ea typeface="+mn-ea"/>
                <a:cs typeface="+mn-cs"/>
              </a:rPr>
            </a:br>
            <a:endParaRPr lang="es-419" sz="1200" i="0" kern="1200" dirty="0">
              <a:solidFill>
                <a:schemeClr val="tx1"/>
              </a:solidFill>
              <a:effectLst/>
              <a:latin typeface="+mn-lt"/>
              <a:ea typeface="+mn-ea"/>
              <a:cs typeface="+mn-cs"/>
            </a:endParaRPr>
          </a:p>
          <a:p>
            <a:pPr marL="228600" lvl="0" indent="-228600">
              <a:buAutoNum type="arabicPeriod"/>
            </a:pPr>
            <a:r>
              <a:rPr lang="es-419" sz="1200" kern="1200" dirty="0">
                <a:solidFill>
                  <a:schemeClr val="tx1"/>
                </a:solidFill>
                <a:effectLst/>
                <a:latin typeface="+mn-lt"/>
                <a:ea typeface="+mn-ea"/>
                <a:cs typeface="+mn-cs"/>
              </a:rPr>
              <a:t>Si desea buscar una receta que incluya pollo, ¿qué debe ingresar en el cuadro de búsqueda?</a:t>
            </a:r>
            <a:br>
              <a:rPr lang="en-US" sz="1200" kern="1200" dirty="0">
                <a:solidFill>
                  <a:schemeClr val="tx1"/>
                </a:solidFill>
                <a:effectLst/>
                <a:latin typeface="+mn-lt"/>
                <a:ea typeface="+mn-ea"/>
                <a:cs typeface="+mn-cs"/>
              </a:rPr>
            </a:b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Ingrese </a:t>
            </a:r>
            <a:r>
              <a:rPr lang="es-419" sz="1200" i="1" kern="1200" dirty="0">
                <a:solidFill>
                  <a:schemeClr val="tx1"/>
                </a:solidFill>
                <a:effectLst/>
                <a:latin typeface="+mn-lt"/>
                <a:ea typeface="+mn-ea"/>
                <a:cs typeface="+mn-cs"/>
              </a:rPr>
              <a:t>pollo Y receta </a:t>
            </a:r>
            <a:r>
              <a:rPr lang="es-419" sz="1200" i="0" kern="1200" dirty="0">
                <a:solidFill>
                  <a:schemeClr val="tx1"/>
                </a:solidFill>
                <a:effectLst/>
                <a:latin typeface="+mn-lt"/>
                <a:ea typeface="+mn-ea"/>
                <a:cs typeface="+mn-cs"/>
              </a:rPr>
              <a:t>en el </a:t>
            </a:r>
            <a:r>
              <a:rPr lang="es-419" sz="1200" kern="1200" dirty="0">
                <a:solidFill>
                  <a:schemeClr val="tx1"/>
                </a:solidFill>
                <a:effectLst/>
                <a:latin typeface="+mn-lt"/>
                <a:ea typeface="+mn-ea"/>
                <a:cs typeface="+mn-cs"/>
              </a:rPr>
              <a:t>cuadro de búsqueda</a:t>
            </a:r>
            <a:r>
              <a:rPr lang="es-419" sz="1200" i="0" kern="1200" dirty="0">
                <a:solidFill>
                  <a:schemeClr val="tx1"/>
                </a:solidFill>
                <a:effectLst/>
                <a:latin typeface="+mn-lt"/>
                <a:ea typeface="+mn-ea"/>
                <a:cs typeface="+mn-cs"/>
              </a:rPr>
              <a:t>.</a:t>
            </a:r>
            <a:br>
              <a:rPr lang="en-US" sz="1200" i="0" kern="1200" dirty="0">
                <a:solidFill>
                  <a:schemeClr val="tx1"/>
                </a:solidFill>
                <a:effectLst/>
                <a:latin typeface="+mn-lt"/>
                <a:ea typeface="+mn-ea"/>
                <a:cs typeface="+mn-cs"/>
              </a:rPr>
            </a:br>
            <a:endParaRPr lang="es-419" sz="1200" i="0" kern="1200" dirty="0">
              <a:solidFill>
                <a:schemeClr val="tx1"/>
              </a:solidFill>
              <a:effectLst/>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s-419" sz="1200" kern="1200" dirty="0">
                <a:solidFill>
                  <a:schemeClr val="tx1"/>
                </a:solidFill>
                <a:effectLst/>
                <a:latin typeface="+mn-lt"/>
                <a:ea typeface="+mn-ea"/>
                <a:cs typeface="+mn-cs"/>
              </a:rPr>
              <a:t>Si desea buscar una receta que incluya pollo o pescado, ¿qué debe ingresar en el cuadro de búsqueda? </a:t>
            </a:r>
            <a:br>
              <a:rPr lang="en-US" sz="1200" i="1" kern="1200" dirty="0">
                <a:solidFill>
                  <a:schemeClr val="tx1"/>
                </a:solidFill>
                <a:effectLst/>
                <a:latin typeface="+mn-lt"/>
                <a:ea typeface="+mn-ea"/>
                <a:cs typeface="+mn-cs"/>
              </a:rPr>
            </a:b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Ingrese </a:t>
            </a:r>
            <a:r>
              <a:rPr lang="es-419" sz="1200" i="1" kern="1200" dirty="0">
                <a:solidFill>
                  <a:schemeClr val="tx1"/>
                </a:solidFill>
                <a:effectLst/>
                <a:latin typeface="+mn-lt"/>
                <a:ea typeface="+mn-ea"/>
                <a:cs typeface="+mn-cs"/>
              </a:rPr>
              <a:t>pollo O pescado Y receta </a:t>
            </a:r>
            <a:r>
              <a:rPr lang="es-419" sz="1200" i="0" kern="1200" dirty="0">
                <a:solidFill>
                  <a:schemeClr val="tx1"/>
                </a:solidFill>
                <a:effectLst/>
                <a:latin typeface="+mn-lt"/>
                <a:ea typeface="+mn-ea"/>
                <a:cs typeface="+mn-cs"/>
              </a:rPr>
              <a:t>en el </a:t>
            </a:r>
            <a:r>
              <a:rPr lang="es-419" sz="1200" kern="1200" dirty="0">
                <a:solidFill>
                  <a:schemeClr val="tx1"/>
                </a:solidFill>
                <a:effectLst/>
                <a:latin typeface="+mn-lt"/>
                <a:ea typeface="+mn-ea"/>
                <a:cs typeface="+mn-cs"/>
              </a:rPr>
              <a:t>cuadro de búsqueda</a:t>
            </a:r>
            <a:r>
              <a:rPr lang="es-419" sz="1200" i="0" kern="1200" dirty="0">
                <a:solidFill>
                  <a:schemeClr val="tx1"/>
                </a:solidFill>
                <a:effectLst/>
                <a:latin typeface="+mn-lt"/>
                <a:ea typeface="+mn-ea"/>
                <a:cs typeface="+mn-cs"/>
              </a:rPr>
              <a:t>.</a:t>
            </a:r>
            <a:br>
              <a:rPr lang="en-US" sz="1200" i="0" kern="1200" dirty="0">
                <a:solidFill>
                  <a:schemeClr val="tx1"/>
                </a:solidFill>
                <a:effectLst/>
                <a:latin typeface="+mn-lt"/>
                <a:ea typeface="+mn-ea"/>
                <a:cs typeface="+mn-cs"/>
              </a:rPr>
            </a:br>
            <a:endParaRPr lang="es-419" sz="1200" i="0" kern="1200" dirty="0">
              <a:solidFill>
                <a:schemeClr val="tx1"/>
              </a:solidFill>
              <a:effectLst/>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s-419" sz="1200" i="0" kern="1200" dirty="0">
                <a:solidFill>
                  <a:schemeClr val="tx1"/>
                </a:solidFill>
                <a:effectLst/>
                <a:latin typeface="+mn-lt"/>
                <a:ea typeface="+mn-ea"/>
                <a:cs typeface="+mn-cs"/>
              </a:rPr>
              <a:t>Si desea recomendaciones sobre otras búsquedas que podría probar, ¿en qué debería hacer clic? </a:t>
            </a:r>
            <a:br>
              <a:rPr lang="en-US" sz="1200" i="0" kern="1200" dirty="0">
                <a:solidFill>
                  <a:schemeClr val="tx1"/>
                </a:solidFill>
                <a:effectLst/>
                <a:latin typeface="+mn-lt"/>
                <a:ea typeface="+mn-ea"/>
                <a:cs typeface="+mn-cs"/>
              </a:rPr>
            </a:b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Desplácese hasta la parte inferior de la página de resultados y haga clic en Búsquedas relacionadas.</a:t>
            </a:r>
            <a:br>
              <a:rPr lang="en-US" sz="1200" i="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kern="1200" dirty="0">
                <a:solidFill>
                  <a:schemeClr val="tx1"/>
                </a:solidFill>
                <a:effectLst/>
                <a:latin typeface="+mn-lt"/>
                <a:ea typeface="+mn-ea"/>
                <a:cs typeface="+mn-cs"/>
              </a:rPr>
              <a:t>Los participantes pueden seguirlo a medida que usted aborda cada pregunta. Aliéntelos a decir las respuestas en voz alta y luego confirme la respuesta correcta antes de pasar a la siguiente pregunta.</a:t>
            </a:r>
          </a:p>
          <a:p>
            <a:pPr lvl="0"/>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fld id="{0A1A2D79-0A70-4F98-91B6-5265C658D6AD}" type="slidenum">
              <a:rPr lang="en-US" smtClean="0"/>
              <a:t>36</a:t>
            </a:fld>
            <a:endParaRPr lang="es-419" dirty="0"/>
          </a:p>
        </p:txBody>
      </p:sp>
    </p:spTree>
    <p:extLst>
      <p:ext uri="{BB962C8B-B14F-4D97-AF65-F5344CB8AC3E}">
        <p14:creationId xmlns:p14="http://schemas.microsoft.com/office/powerpoint/2010/main" val="280091637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USE POWERPOINT O HAGA UNA DEMOSTRACIÓN EN VIVO:</a:t>
            </a:r>
          </a:p>
          <a:p>
            <a:pPr lvl="0"/>
            <a:endParaRPr lang="es-419"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las características principales de un sitio web, siguiendo la Guía del Instructor para la definición de términos.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NOTA AL INSTRUCTOR (demostración en vivo): No dude en usar este sitio sugerido o uno diferente, pero le pedimos que lo mantenga genérico y evite los sitios que están orientados al mercadeo de consumo</a:t>
            </a:r>
            <a:r>
              <a:rPr lang="es-419" sz="1200" kern="1200">
                <a:solidFill>
                  <a:schemeClr val="tx1"/>
                </a:solidFill>
                <a:effectLst/>
                <a:latin typeface="+mn-lt"/>
                <a:ea typeface="+mn-ea"/>
                <a:cs typeface="+mn-cs"/>
              </a:rPr>
              <a:t>. </a:t>
            </a:r>
            <a:r>
              <a:rPr lang="es-419" sz="1200" i="0" kern="1200">
                <a:solidFill>
                  <a:schemeClr val="tx1"/>
                </a:solidFill>
                <a:effectLst/>
                <a:latin typeface="+mn-lt"/>
                <a:ea typeface="+mn-ea"/>
                <a:cs typeface="+mn-cs"/>
              </a:rPr>
              <a:t>Asegúrese </a:t>
            </a:r>
            <a:r>
              <a:rPr lang="es-419" sz="1200" i="0" kern="1200" dirty="0">
                <a:solidFill>
                  <a:schemeClr val="tx1"/>
                </a:solidFill>
                <a:effectLst/>
                <a:latin typeface="+mn-lt"/>
                <a:ea typeface="+mn-ea"/>
                <a:cs typeface="+mn-cs"/>
              </a:rPr>
              <a:t>de verificar antes de que comience la clase que el sitio web que seleccione incluya cada una de las funciones destacadas en esta sección. Áreas para destacar:</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Menú de navegación</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Pie de página</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Cuadro de búsqueda</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Contenido principal</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Navegación lateral: lo más probable es que deba hacer clic en un enlace de contenido para ver este menú</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s-419" sz="1200" i="0" kern="1200" dirty="0">
                <a:solidFill>
                  <a:schemeClr val="tx1"/>
                </a:solidFill>
                <a:effectLst/>
                <a:latin typeface="+mn-lt"/>
                <a:ea typeface="+mn-ea"/>
                <a:cs typeface="+mn-cs"/>
              </a:rPr>
              <a:t>Si hace clic en un enlace, demuestre cómo volver a la página anterior.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Cuando busca información utilizando un motor de búsqueda, los resultados de la búsqueda serán las páginas web que coinciden con su búsqueda. Aprendamos a </a:t>
            </a:r>
            <a:r>
              <a:rPr lang="es-419" dirty="0"/>
              <a:t>navegar por diferentes partes de un sitio web para encontrar la información que busca. </a:t>
            </a:r>
            <a:r>
              <a:rPr lang="es-419"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Recordatorio: Un</a:t>
            </a:r>
            <a:r>
              <a:rPr lang="es-419" sz="1200" b="1" kern="1200" dirty="0">
                <a:solidFill>
                  <a:schemeClr val="tx1"/>
                </a:solidFill>
                <a:effectLst/>
                <a:latin typeface="+mn-lt"/>
                <a:ea typeface="+mn-ea"/>
                <a:cs typeface="+mn-cs"/>
              </a:rPr>
              <a:t> sitio web </a:t>
            </a:r>
            <a:r>
              <a:rPr lang="es-419" sz="1200" b="0" kern="1200" dirty="0">
                <a:solidFill>
                  <a:schemeClr val="tx1"/>
                </a:solidFill>
                <a:effectLst/>
                <a:latin typeface="+mn-lt"/>
                <a:ea typeface="+mn-ea"/>
                <a:cs typeface="+mn-cs"/>
              </a:rPr>
              <a:t>es</a:t>
            </a:r>
            <a:r>
              <a:rPr lang="es-419" sz="1200" b="1" kern="1200" dirty="0">
                <a:solidFill>
                  <a:schemeClr val="tx1"/>
                </a:solidFill>
                <a:effectLst/>
                <a:latin typeface="+mn-lt"/>
                <a:ea typeface="+mn-ea"/>
                <a:cs typeface="+mn-cs"/>
              </a:rPr>
              <a:t> </a:t>
            </a:r>
            <a:r>
              <a:rPr lang="es-419" sz="1200" kern="1200" dirty="0">
                <a:solidFill>
                  <a:schemeClr val="tx1"/>
                </a:solidFill>
                <a:effectLst/>
                <a:latin typeface="+mn-lt"/>
                <a:ea typeface="+mn-ea"/>
                <a:cs typeface="+mn-cs"/>
              </a:rPr>
              <a:t> una colección de páginas web que brindan información sobre una compañía, grupo, organización o persona en particular (como la biblioteca pública de Salt Lake City). Veamos las secciones más comunes de un sitio web.</a:t>
            </a:r>
          </a:p>
          <a:p>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La mayoría de los sitios web tienen un menú de opciones de navegación en la parte superior de la página. Muchas opciones de menú describen las secciones principales del sitio web. Puede hacer clic en estas secciones para explorar el sitio. A menudo, puede orientarse en un sitio web utilizando el menú de navegación, ya que las secciones sirven como indicaciones para llegar al lugar al que se dirige. </a:t>
            </a:r>
            <a:endParaRPr lang="es-419" sz="1200" b="1" kern="1200" dirty="0">
              <a:solidFill>
                <a:schemeClr val="tx1"/>
              </a:solidFill>
              <a:effectLst/>
              <a:latin typeface="+mn-lt"/>
              <a:ea typeface="+mn-ea"/>
              <a:cs typeface="+mn-cs"/>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37</a:t>
            </a:fld>
            <a:endParaRPr lang="es-419" dirty="0"/>
          </a:p>
        </p:txBody>
      </p:sp>
    </p:spTree>
    <p:extLst>
      <p:ext uri="{BB962C8B-B14F-4D97-AF65-F5344CB8AC3E}">
        <p14:creationId xmlns:p14="http://schemas.microsoft.com/office/powerpoint/2010/main" val="155585927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USE POWERPOINT O HAGA UNA DEMOSTRACIÓN EN VIVO:</a:t>
            </a:r>
          </a:p>
          <a:p>
            <a:pPr lvl="0"/>
            <a:endParaRPr lang="es-419"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las características principales de un sitio web.</a:t>
            </a:r>
          </a:p>
          <a:p>
            <a:endParaRPr lang="es-419" sz="1200" b="0" kern="1200" dirty="0">
              <a:solidFill>
                <a:schemeClr val="tx1"/>
              </a:solidFill>
              <a:effectLst/>
              <a:latin typeface="+mn-lt"/>
              <a:ea typeface="+mn-ea"/>
              <a:cs typeface="+mn-cs"/>
            </a:endParaRPr>
          </a:p>
          <a:p>
            <a:r>
              <a:rPr lang="es-419" sz="1200" b="1" kern="1200" dirty="0">
                <a:solidFill>
                  <a:schemeClr val="tx1"/>
                </a:solidFill>
                <a:effectLst/>
                <a:latin typeface="+mn-lt"/>
                <a:ea typeface="+mn-ea"/>
                <a:cs typeface="+mn-cs"/>
              </a:rPr>
              <a:t>Menú de navegación: </a:t>
            </a:r>
            <a:r>
              <a:rPr lang="es-419" sz="1200" b="0" kern="1200" dirty="0">
                <a:solidFill>
                  <a:schemeClr val="tx1"/>
                </a:solidFill>
                <a:effectLst/>
                <a:latin typeface="+mn-lt"/>
                <a:ea typeface="+mn-ea"/>
                <a:cs typeface="+mn-cs"/>
              </a:rPr>
              <a:t>La mayoría de los sitios web incluyen un menú de navegación. Este menú es una</a:t>
            </a:r>
            <a:r>
              <a:rPr lang="es-419" sz="1200" kern="1200" dirty="0">
                <a:solidFill>
                  <a:schemeClr val="tx1"/>
                </a:solidFill>
                <a:effectLst/>
                <a:latin typeface="+mn-lt"/>
                <a:ea typeface="+mn-ea"/>
                <a:cs typeface="+mn-cs"/>
              </a:rPr>
              <a:t> colección de enlaces a las secciones principales del sitio web. Los menús de navegación suelen aparecer cerca de la parte superior de la página</a:t>
            </a:r>
            <a:r>
              <a:rPr lang="es-419" sz="1200" kern="1200" dirty="0">
                <a:solidFill>
                  <a:schemeClr val="tx1"/>
                </a:solidFill>
                <a:effectLst/>
                <a:highlight>
                  <a:srgbClr val="FFFF00"/>
                </a:highlight>
                <a:latin typeface="+mn-lt"/>
                <a:ea typeface="+mn-ea"/>
                <a:cs typeface="+mn-cs"/>
              </a:rPr>
              <a:t>. </a:t>
            </a:r>
            <a:endParaRPr lang="es-419" sz="1200" strike="sngStrike" kern="1200" dirty="0">
              <a:solidFill>
                <a:schemeClr val="tx1"/>
              </a:solidFill>
              <a:effectLst/>
              <a:latin typeface="+mn-lt"/>
              <a:ea typeface="+mn-ea"/>
              <a:cs typeface="+mn-cs"/>
            </a:endParaRPr>
          </a:p>
          <a:p>
            <a:endParaRPr lang="es-419" sz="1200" i="1" kern="1200" dirty="0">
              <a:solidFill>
                <a:schemeClr val="tx1"/>
              </a:solidFill>
              <a:effectLst/>
              <a:highlight>
                <a:srgbClr val="FFFF00"/>
              </a:highlight>
              <a:latin typeface="+mn-lt"/>
              <a:ea typeface="+mn-ea"/>
              <a:cs typeface="+mn-cs"/>
            </a:endParaRPr>
          </a:p>
          <a:p>
            <a:r>
              <a:rPr lang="es-419" sz="1200" i="1" kern="1200" dirty="0">
                <a:solidFill>
                  <a:schemeClr val="tx1"/>
                </a:solidFill>
                <a:effectLst/>
                <a:highlight>
                  <a:srgbClr val="FFFF00"/>
                </a:highlight>
                <a:latin typeface="+mn-lt"/>
                <a:ea typeface="+mn-ea"/>
                <a:cs typeface="+mn-cs"/>
              </a:rPr>
              <a:t>NOTA AL INSTRUCTOR: </a:t>
            </a:r>
            <a:r>
              <a:rPr lang="es-419" sz="1200" i="0" kern="1200" dirty="0">
                <a:solidFill>
                  <a:schemeClr val="tx1"/>
                </a:solidFill>
                <a:effectLst/>
                <a:highlight>
                  <a:srgbClr val="FFFF00"/>
                </a:highlight>
                <a:latin typeface="+mn-lt"/>
                <a:ea typeface="+mn-ea"/>
                <a:cs typeface="+mn-cs"/>
              </a:rPr>
              <a:t>Haga clic en estos enlaces para mostrar otras secciones del sitio web, o haga referencia a la diapositiva anterior como un ejemplo. Si hay dispositivos disponibles, pídales a los alumnos que se tomen un momento para explorar.</a:t>
            </a:r>
            <a:endParaRPr lang="es-419" i="0" dirty="0"/>
          </a:p>
        </p:txBody>
      </p:sp>
      <p:sp>
        <p:nvSpPr>
          <p:cNvPr id="4" name="Slide Number Placeholder 3"/>
          <p:cNvSpPr>
            <a:spLocks noGrp="1"/>
          </p:cNvSpPr>
          <p:nvPr>
            <p:ph type="sldNum" sz="quarter" idx="5"/>
          </p:nvPr>
        </p:nvSpPr>
        <p:spPr/>
        <p:txBody>
          <a:bodyPr/>
          <a:lstStyle/>
          <a:p>
            <a:fld id="{0A1A2D79-0A70-4F98-91B6-5265C658D6AD}" type="slidenum">
              <a:rPr lang="en-US" smtClean="0"/>
              <a:t>38</a:t>
            </a:fld>
            <a:endParaRPr lang="es-419" dirty="0"/>
          </a:p>
        </p:txBody>
      </p:sp>
    </p:spTree>
    <p:extLst>
      <p:ext uri="{BB962C8B-B14F-4D97-AF65-F5344CB8AC3E}">
        <p14:creationId xmlns:p14="http://schemas.microsoft.com/office/powerpoint/2010/main" val="288915559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USE POWERPOINT O HAGA UNA DEMOSTRACIÓN EN VIVO:</a:t>
            </a:r>
          </a:p>
          <a:p>
            <a:pPr lvl="0"/>
            <a:endParaRPr lang="es-419"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las características principales de un sitio web.</a:t>
            </a:r>
          </a:p>
          <a:p>
            <a:endParaRPr lang="es-419" sz="1200" b="0" kern="1200" dirty="0">
              <a:solidFill>
                <a:schemeClr val="tx1"/>
              </a:solidFill>
              <a:effectLst/>
              <a:latin typeface="+mn-lt"/>
              <a:ea typeface="+mn-ea"/>
              <a:cs typeface="+mn-cs"/>
            </a:endParaRPr>
          </a:p>
          <a:p>
            <a:r>
              <a:rPr lang="es-419" sz="1200" b="1" kern="1200" dirty="0">
                <a:solidFill>
                  <a:schemeClr val="tx1"/>
                </a:solidFill>
                <a:effectLst/>
                <a:latin typeface="+mn-lt"/>
                <a:ea typeface="+mn-ea"/>
                <a:cs typeface="+mn-cs"/>
              </a:rPr>
              <a:t>Hipervínculo de la sección principal: </a:t>
            </a:r>
            <a:r>
              <a:rPr lang="es-419" sz="1200" b="0" kern="1200" dirty="0">
                <a:solidFill>
                  <a:schemeClr val="tx1"/>
                </a:solidFill>
                <a:effectLst/>
                <a:latin typeface="+mn-lt"/>
                <a:ea typeface="+mn-ea"/>
                <a:cs typeface="+mn-cs"/>
              </a:rPr>
              <a:t>Esto </a:t>
            </a:r>
            <a:r>
              <a:rPr lang="es-419" sz="1200" b="1" kern="1200" dirty="0">
                <a:solidFill>
                  <a:schemeClr val="tx1"/>
                </a:solidFill>
                <a:effectLst/>
                <a:latin typeface="+mn-lt"/>
                <a:ea typeface="+mn-ea"/>
                <a:cs typeface="+mn-cs"/>
              </a:rPr>
              <a:t> </a:t>
            </a:r>
            <a:r>
              <a:rPr lang="es-419" sz="1200" b="0" kern="1200" dirty="0">
                <a:solidFill>
                  <a:schemeClr val="tx1"/>
                </a:solidFill>
                <a:effectLst/>
                <a:latin typeface="+mn-lt"/>
                <a:ea typeface="+mn-ea"/>
                <a:cs typeface="+mn-cs"/>
              </a:rPr>
              <a:t>le llevará a una nueva página del sitio web. El enlace le llevará directamente a la página o generará un menú desplegable para que pueda elegir una sección.</a:t>
            </a:r>
            <a:endParaRPr lang="es-419" sz="1200" strike="sngStrike" kern="1200" dirty="0">
              <a:solidFill>
                <a:schemeClr val="tx1"/>
              </a:solidFill>
              <a:effectLst/>
              <a:latin typeface="+mn-lt"/>
              <a:ea typeface="+mn-ea"/>
              <a:cs typeface="+mn-cs"/>
            </a:endParaRPr>
          </a:p>
          <a:p>
            <a:endParaRPr lang="es-419" dirty="0">
              <a:effectLst/>
            </a:endParaRPr>
          </a:p>
          <a:p>
            <a:r>
              <a:rPr lang="es-419" i="1" dirty="0">
                <a:effectLst/>
              </a:rPr>
              <a:t>NOTA AL INSTRUCTOR: </a:t>
            </a:r>
            <a:r>
              <a:rPr lang="es-419" i="0" dirty="0">
                <a:effectLst/>
              </a:rPr>
              <a:t>El ejemplo de la diapositiva es la sección "Explore" (Explorar) del sitio web. Elegir "Virtual Events" (Eventos Virtuales) da como resultado esta nueva página del sitio web</a:t>
            </a:r>
            <a:r>
              <a:rPr lang="es-419" i="1" dirty="0">
                <a:effectLst/>
              </a:rPr>
              <a:t>.</a:t>
            </a:r>
            <a:endParaRPr lang="es-419" i="1" dirty="0"/>
          </a:p>
        </p:txBody>
      </p:sp>
      <p:sp>
        <p:nvSpPr>
          <p:cNvPr id="4" name="Slide Number Placeholder 3"/>
          <p:cNvSpPr>
            <a:spLocks noGrp="1"/>
          </p:cNvSpPr>
          <p:nvPr>
            <p:ph type="sldNum" sz="quarter" idx="5"/>
          </p:nvPr>
        </p:nvSpPr>
        <p:spPr/>
        <p:txBody>
          <a:bodyPr/>
          <a:lstStyle/>
          <a:p>
            <a:fld id="{0A1A2D79-0A70-4F98-91B6-5265C658D6AD}" type="slidenum">
              <a:rPr lang="en-US" smtClean="0"/>
              <a:t>39</a:t>
            </a:fld>
            <a:endParaRPr lang="es-419" dirty="0"/>
          </a:p>
        </p:txBody>
      </p:sp>
    </p:spTree>
    <p:extLst>
      <p:ext uri="{BB962C8B-B14F-4D97-AF65-F5344CB8AC3E}">
        <p14:creationId xmlns:p14="http://schemas.microsoft.com/office/powerpoint/2010/main" val="5570664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USE POWERPOINT O HAGA UNA DEMOSTRACIÓN EN VIVO:</a:t>
            </a:r>
          </a:p>
          <a:p>
            <a:pPr lvl="0"/>
            <a:endParaRPr lang="es-419"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419" sz="1200" kern="1200" dirty="0">
                <a:solidFill>
                  <a:schemeClr val="tx1"/>
                </a:solidFill>
                <a:effectLst/>
                <a:latin typeface="+mn-lt"/>
                <a:ea typeface="+mn-ea"/>
                <a:cs typeface="+mn-cs"/>
              </a:rPr>
              <a:t>Demuestre los pasos para abrir un explorador web. Si es posible, utilice el icono en el menú del escritorio. Señale que el icono podría estar en una ubicación diferente en otra computadora, pero que aún es posible acceder a un explorador desde algún lugar del escritorio.  </a:t>
            </a:r>
          </a:p>
          <a:p>
            <a:pPr lvl="0"/>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dirty="0">
                <a:effectLst/>
                <a:latin typeface="ATT Aleck Sans" panose="020B0503020203020204" pitchFamily="34" charset="0"/>
                <a:ea typeface="Calibri" panose="020F0502020204030204" pitchFamily="34" charset="0"/>
              </a:rPr>
              <a:t>Hoy vamos a utilizar </a:t>
            </a:r>
            <a:r>
              <a:rPr lang="es-419" sz="1200" b="1" dirty="0">
                <a:solidFill>
                  <a:srgbClr val="00B0F0"/>
                </a:solidFill>
                <a:effectLst/>
                <a:latin typeface="ATT Aleck Sans" panose="020B0503020203020204" pitchFamily="34" charset="0"/>
                <a:ea typeface="Calibri" panose="020F0502020204030204" pitchFamily="34" charset="0"/>
              </a:rPr>
              <a:t>&lt;escriba el nombre del explorador web aquí&gt;.</a:t>
            </a:r>
            <a:r>
              <a:rPr lang="es-419" sz="1200" dirty="0">
                <a:solidFill>
                  <a:srgbClr val="00B0F0"/>
                </a:solidFill>
                <a:effectLst/>
                <a:latin typeface="ATT Aleck Sans" panose="020B0503020203020204" pitchFamily="34" charset="0"/>
                <a:ea typeface="Calibri" panose="020F0502020204030204" pitchFamily="34" charset="0"/>
              </a:rPr>
              <a:t> Puede acceder a este a través de la barra de menú o desde el escritorio. Permítame hacer una demostración. </a:t>
            </a:r>
            <a:endParaRPr lang="es-419" sz="1200" dirty="0">
              <a:effectLst/>
              <a:latin typeface="Calibri" panose="020F0502020204030204" pitchFamily="34" charset="0"/>
              <a:ea typeface="Calibri" panose="020F0502020204030204" pitchFamily="34" charset="0"/>
              <a:cs typeface="Times New Roman" panose="02020603050405020304" pitchFamily="18" charset="0"/>
            </a:endParaRPr>
          </a:p>
          <a:p>
            <a:pPr lvl="0"/>
            <a:r>
              <a:rPr lang="es-419" sz="1200" kern="1200" dirty="0">
                <a:solidFill>
                  <a:schemeClr val="tx1"/>
                </a:solidFill>
                <a:effectLst/>
                <a:latin typeface="+mn-lt"/>
                <a:ea typeface="+mn-ea"/>
                <a:cs typeface="+mn-cs"/>
              </a:rPr>
              <a:t> </a:t>
            </a:r>
          </a:p>
          <a:p>
            <a:pPr lvl="0"/>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a:t>
            </a:fld>
            <a:endParaRPr lang="es-419" dirty="0"/>
          </a:p>
        </p:txBody>
      </p:sp>
    </p:spTree>
    <p:extLst>
      <p:ext uri="{BB962C8B-B14F-4D97-AF65-F5344CB8AC3E}">
        <p14:creationId xmlns:p14="http://schemas.microsoft.com/office/powerpoint/2010/main" val="1861825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USE POWERPOINT O HAGA UNA DEMOSTRACIÓN EN VIVO:</a:t>
            </a:r>
          </a:p>
          <a:p>
            <a:pPr lvl="0"/>
            <a:endParaRPr lang="es-419"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las características principales de un sitio web.</a:t>
            </a:r>
            <a:endParaRPr lang="es-419"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b="1" kern="1200" dirty="0">
                <a:solidFill>
                  <a:schemeClr val="tx1"/>
                </a:solidFill>
                <a:effectLst/>
                <a:latin typeface="+mn-lt"/>
                <a:ea typeface="+mn-ea"/>
                <a:cs typeface="+mn-cs"/>
              </a:rPr>
              <a:t>Cuadro de búsqueda: </a:t>
            </a:r>
            <a:r>
              <a:rPr lang="es-419" sz="1200" b="0" kern="1200" dirty="0">
                <a:solidFill>
                  <a:schemeClr val="tx1"/>
                </a:solidFill>
                <a:effectLst/>
                <a:latin typeface="+mn-lt"/>
                <a:ea typeface="+mn-ea"/>
                <a:cs typeface="+mn-cs"/>
              </a:rPr>
              <a:t>Al igual que puede usar un motor de búsqueda para buscar en Internet, la mayoría de los sitios web incluyen un cuadro de búsqueda </a:t>
            </a:r>
            <a:r>
              <a:rPr lang="es-419" sz="1200" kern="1200" dirty="0">
                <a:solidFill>
                  <a:schemeClr val="tx1"/>
                </a:solidFill>
                <a:effectLst/>
                <a:latin typeface="+mn-lt"/>
                <a:ea typeface="+mn-ea"/>
                <a:cs typeface="+mn-cs"/>
              </a:rPr>
              <a:t>que le permite buscar información específica en el sitio que está visitando.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Pida a los alumnos que digan algo para hacer una búsqueda y demostrarlo. Si hay dispositivos disponibles, pida a los alumnos que hagan la búsqueda también.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40</a:t>
            </a:fld>
            <a:endParaRPr lang="es-419" dirty="0"/>
          </a:p>
        </p:txBody>
      </p:sp>
    </p:spTree>
    <p:extLst>
      <p:ext uri="{BB962C8B-B14F-4D97-AF65-F5344CB8AC3E}">
        <p14:creationId xmlns:p14="http://schemas.microsoft.com/office/powerpoint/2010/main" val="80670603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USE POWERPOINT O HAGA UNA DEMOSTRACIÓN EN VIVO:</a:t>
            </a:r>
          </a:p>
          <a:p>
            <a:pPr lvl="0"/>
            <a:endParaRPr lang="es-419"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las características principales de un sitio web.</a:t>
            </a:r>
          </a:p>
          <a:p>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b="1" kern="1200" dirty="0">
                <a:solidFill>
                  <a:schemeClr val="tx1"/>
                </a:solidFill>
                <a:effectLst/>
                <a:latin typeface="+mn-lt"/>
                <a:ea typeface="+mn-ea"/>
                <a:cs typeface="+mn-cs"/>
              </a:rPr>
              <a:t>Contenido principal: </a:t>
            </a:r>
            <a:r>
              <a:rPr lang="es-419" sz="1200" kern="1200" dirty="0">
                <a:solidFill>
                  <a:schemeClr val="tx1"/>
                </a:solidFill>
                <a:effectLst/>
                <a:latin typeface="+mn-lt"/>
                <a:ea typeface="+mn-ea"/>
                <a:cs typeface="+mn-cs"/>
              </a:rPr>
              <a:t>Esta es el área grande en el medio de la página web que contiene la mayor parte de la </a:t>
            </a:r>
            <a:r>
              <a:rPr lang="es-419" sz="1200" b="0" kern="1200" dirty="0">
                <a:solidFill>
                  <a:schemeClr val="tx1"/>
                </a:solidFill>
                <a:effectLst/>
                <a:latin typeface="+mn-lt"/>
                <a:ea typeface="+mn-ea"/>
                <a:cs typeface="+mn-cs"/>
              </a:rPr>
              <a:t>información</a:t>
            </a:r>
            <a:r>
              <a:rPr lang="es-419" sz="1200" kern="1200" dirty="0">
                <a:solidFill>
                  <a:schemeClr val="tx1"/>
                </a:solidFill>
                <a:effectLst/>
                <a:latin typeface="+mn-lt"/>
                <a:ea typeface="+mn-ea"/>
                <a:cs typeface="+mn-cs"/>
              </a:rPr>
              <a:t>. Ejemplos: una historia que desea leer, un video que desea ver, una receta que desea hornear, etc. </a:t>
            </a:r>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41</a:t>
            </a:fld>
            <a:endParaRPr lang="es-419" dirty="0"/>
          </a:p>
        </p:txBody>
      </p:sp>
    </p:spTree>
    <p:extLst>
      <p:ext uri="{BB962C8B-B14F-4D97-AF65-F5344CB8AC3E}">
        <p14:creationId xmlns:p14="http://schemas.microsoft.com/office/powerpoint/2010/main" val="348355044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USE POWERPOINT O HAGA UNA DEMOSTRACIÓN EN VIVO:</a:t>
            </a:r>
          </a:p>
          <a:p>
            <a:pPr lvl="0"/>
            <a:endParaRPr lang="es-419"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las características principales de un sitio web.</a:t>
            </a: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lvl="0"/>
            <a:r>
              <a:rPr lang="es-419" b="1" dirty="0"/>
              <a:t>Pie de página: </a:t>
            </a:r>
            <a:r>
              <a:rPr lang="es-419" sz="1200" kern="1200" dirty="0">
                <a:solidFill>
                  <a:schemeClr val="tx1"/>
                </a:solidFill>
                <a:effectLst/>
                <a:latin typeface="+mn-lt"/>
                <a:ea typeface="+mn-ea"/>
                <a:cs typeface="+mn-cs"/>
              </a:rPr>
              <a:t>Si se desplaza hasta el final de la página, verá el pie de página. Este es una colección de enlaces que aparece en la parte inferior de cada página. Incluye a menudo información básica sobre el sitio web o la compañía u otra organización que lo produjo. Esto puede incluir la información de contacto, los términos de uso, los enlaces a redes sociales y más. En el ejemplo de hoy, mostramos enlaces a la sección de preguntas frecuentes del sitio, así como los iconos que enlazan con los sitios web sociales Facebook, Twitter y YouTube. También hay un enlace a la información de contacto del sitio.</a:t>
            </a:r>
          </a:p>
          <a:p>
            <a:endParaRPr lang="es-419" dirty="0"/>
          </a:p>
          <a:p>
            <a:r>
              <a:rPr lang="es-419" sz="1200" kern="1200" dirty="0">
                <a:solidFill>
                  <a:schemeClr val="tx1"/>
                </a:solidFill>
                <a:effectLst/>
                <a:latin typeface="+mn-lt"/>
                <a:ea typeface="+mn-ea"/>
                <a:cs typeface="+mn-cs"/>
              </a:rPr>
              <a:t>NOTA AL INSTRUCTOR: Señale los enlaces en la diapositiva o en la demostración en vivo: En el ejemplo de hoy, mostramos enlaces a FAQ (Preguntas más frecuentes), enlaces rápidos a sitios web sociales como se ilustra para Facebook, Twitter, YouTube, etc., e información de contacto del sitio.</a:t>
            </a:r>
          </a:p>
          <a:p>
            <a:endParaRPr lang="es-419" sz="1200" i="0" kern="1200" dirty="0">
              <a:solidFill>
                <a:schemeClr val="tx1"/>
              </a:solidFill>
              <a:effectLst/>
              <a:latin typeface="+mn-lt"/>
              <a:ea typeface="+mn-ea"/>
              <a:cs typeface="+mn-cs"/>
            </a:endParaRPr>
          </a:p>
          <a:p>
            <a:r>
              <a:rPr lang="es-419" i="1" dirty="0"/>
              <a:t>NOTA AL INSTRUCTOR </a:t>
            </a:r>
            <a:r>
              <a:rPr lang="es-419" sz="1200" i="0" kern="1200" dirty="0">
                <a:solidFill>
                  <a:schemeClr val="tx1"/>
                </a:solidFill>
                <a:effectLst/>
                <a:latin typeface="+mn-lt"/>
                <a:ea typeface="+mn-ea"/>
                <a:cs typeface="+mn-cs"/>
              </a:rPr>
              <a:t>para la demostración en vivo: Si se muestran marcas de terceros, utilice esta oración: En el ejemplo de hoy, estamos mostrando </a:t>
            </a:r>
            <a:r>
              <a:rPr lang="es-419" sz="1200" b="1" i="0" kern="1200" dirty="0">
                <a:solidFill>
                  <a:schemeClr val="tx1"/>
                </a:solidFill>
                <a:effectLst/>
                <a:latin typeface="+mn-lt"/>
                <a:ea typeface="+mn-ea"/>
                <a:cs typeface="+mn-cs"/>
              </a:rPr>
              <a:t>&lt;por decidir&gt;</a:t>
            </a:r>
            <a:r>
              <a:rPr lang="es-419" sz="1200" i="0" kern="1200" dirty="0">
                <a:solidFill>
                  <a:schemeClr val="tx1"/>
                </a:solidFill>
                <a:effectLst/>
                <a:latin typeface="+mn-lt"/>
                <a:ea typeface="+mn-ea"/>
                <a:cs typeface="+mn-cs"/>
              </a:rPr>
              <a:t> como un ejemplo de </a:t>
            </a:r>
            <a:r>
              <a:rPr lang="es-419" sz="1200" b="1" i="0" kern="1200" dirty="0">
                <a:solidFill>
                  <a:schemeClr val="tx1"/>
                </a:solidFill>
                <a:effectLst/>
                <a:latin typeface="+mn-lt"/>
                <a:ea typeface="+mn-ea"/>
                <a:cs typeface="+mn-cs"/>
              </a:rPr>
              <a:t>&lt;por decidir&gt;</a:t>
            </a:r>
            <a:r>
              <a:rPr lang="es-419" sz="1200" i="0" kern="1200" dirty="0">
                <a:solidFill>
                  <a:schemeClr val="tx1"/>
                </a:solidFill>
                <a:effectLst/>
                <a:latin typeface="+mn-lt"/>
                <a:ea typeface="+mn-ea"/>
                <a:cs typeface="+mn-cs"/>
              </a:rPr>
              <a:t>. </a:t>
            </a:r>
            <a:endParaRPr lang="es-419" i="0" dirty="0"/>
          </a:p>
        </p:txBody>
      </p:sp>
      <p:sp>
        <p:nvSpPr>
          <p:cNvPr id="4" name="Slide Number Placeholder 3"/>
          <p:cNvSpPr>
            <a:spLocks noGrp="1"/>
          </p:cNvSpPr>
          <p:nvPr>
            <p:ph type="sldNum" sz="quarter" idx="5"/>
          </p:nvPr>
        </p:nvSpPr>
        <p:spPr/>
        <p:txBody>
          <a:bodyPr/>
          <a:lstStyle/>
          <a:p>
            <a:fld id="{0A1A2D79-0A70-4F98-91B6-5265C658D6AD}" type="slidenum">
              <a:rPr lang="en-US" smtClean="0"/>
              <a:t>42</a:t>
            </a:fld>
            <a:endParaRPr lang="es-419" dirty="0"/>
          </a:p>
        </p:txBody>
      </p:sp>
    </p:spTree>
    <p:extLst>
      <p:ext uri="{BB962C8B-B14F-4D97-AF65-F5344CB8AC3E}">
        <p14:creationId xmlns:p14="http://schemas.microsoft.com/office/powerpoint/2010/main" val="227335860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USE POWERPOINT O HAGA UNA DEMOSTRACIÓN EN VIVO:</a:t>
            </a:r>
          </a:p>
          <a:p>
            <a:pPr lvl="0"/>
            <a:endParaRPr lang="es-419"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las características principales de un sitio web.</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s-419"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419" sz="1200" b="1" kern="1200" dirty="0">
                <a:solidFill>
                  <a:schemeClr val="tx1"/>
                </a:solidFill>
                <a:effectLst/>
                <a:latin typeface="+mn-lt"/>
                <a:ea typeface="+mn-ea"/>
                <a:cs typeface="+mn-cs"/>
              </a:rPr>
              <a:t>Barra lateral de navegación: </a:t>
            </a:r>
            <a:r>
              <a:rPr lang="es-419" sz="1200" b="0" kern="1200" dirty="0">
                <a:solidFill>
                  <a:schemeClr val="tx1"/>
                </a:solidFill>
                <a:effectLst/>
                <a:latin typeface="+mn-lt"/>
                <a:ea typeface="+mn-ea"/>
                <a:cs typeface="+mn-cs"/>
              </a:rPr>
              <a:t>Además de la navegación principal, algunos sitios también incluyen una barra lateral de navegación. La barra lateral de navegación es una </a:t>
            </a:r>
            <a:r>
              <a:rPr lang="es-419" sz="1200" kern="1200" dirty="0">
                <a:solidFill>
                  <a:schemeClr val="tx1"/>
                </a:solidFill>
                <a:effectLst/>
                <a:latin typeface="+mn-lt"/>
                <a:ea typeface="+mn-ea"/>
                <a:cs typeface="+mn-cs"/>
              </a:rPr>
              <a:t>colección de enlaces que le permite navegar a la información en una sección particular del sitio web. La barra lateral se parece un poco a la tabla de contenido de un libro.</a:t>
            </a: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43</a:t>
            </a:fld>
            <a:endParaRPr lang="es-419" dirty="0"/>
          </a:p>
        </p:txBody>
      </p:sp>
    </p:spTree>
    <p:extLst>
      <p:ext uri="{BB962C8B-B14F-4D97-AF65-F5344CB8AC3E}">
        <p14:creationId xmlns:p14="http://schemas.microsoft.com/office/powerpoint/2010/main" val="97685016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USE POWERPOINT O HAGA UNA DEMOSTRACIÓN EN VIVO:</a:t>
            </a:r>
            <a:endParaRPr lang="es-419" sz="1200" b="1" i="1" kern="1200" dirty="0">
              <a:solidFill>
                <a:schemeClr val="tx1"/>
              </a:solidFill>
              <a:effectLst/>
              <a:latin typeface="+mn-lt"/>
              <a:ea typeface="+mn-ea"/>
              <a:cs typeface="+mn-cs"/>
            </a:endParaRPr>
          </a:p>
          <a:p>
            <a:pPr lvl="0"/>
            <a:endParaRPr lang="es-419" sz="1200" b="1" kern="1200" dirty="0">
              <a:solidFill>
                <a:schemeClr val="tx1"/>
              </a:solidFill>
              <a:effectLst/>
              <a:latin typeface="+mn-lt"/>
              <a:ea typeface="+mn-ea"/>
              <a:cs typeface="+mn-cs"/>
            </a:endParaRPr>
          </a:p>
          <a:p>
            <a:pPr lvl="0"/>
            <a:r>
              <a:rPr lang="es-419" sz="1200" b="1" kern="1200" dirty="0">
                <a:solidFill>
                  <a:schemeClr val="tx1"/>
                </a:solidFill>
                <a:effectLst/>
                <a:latin typeface="+mn-lt"/>
                <a:ea typeface="+mn-ea"/>
                <a:cs typeface="+mn-cs"/>
              </a:rPr>
              <a:t>Consejos de seguridad: </a:t>
            </a:r>
            <a:r>
              <a:rPr lang="es-419" sz="1200" kern="1200" dirty="0">
                <a:solidFill>
                  <a:schemeClr val="tx1"/>
                </a:solidFill>
                <a:effectLst/>
                <a:latin typeface="+mn-lt"/>
                <a:ea typeface="+mn-ea"/>
                <a:cs typeface="+mn-cs"/>
              </a:rPr>
              <a:t>A continuación se ofrecen algunos consejos para asegurarse de que utiliza Internet de forma segura.</a:t>
            </a:r>
          </a:p>
          <a:p>
            <a:pPr marL="628650" lvl="1" indent="-171450">
              <a:buFont typeface="Arial" panose="020B0604020202020204" pitchFamily="34" charset="0"/>
              <a:buChar char="•"/>
            </a:pPr>
            <a:r>
              <a:rPr lang="es-419" sz="1200" b="1" kern="1200" dirty="0">
                <a:solidFill>
                  <a:schemeClr val="tx1"/>
                </a:solidFill>
                <a:effectLst/>
                <a:latin typeface="+mn-lt"/>
                <a:ea typeface="+mn-ea"/>
                <a:cs typeface="+mn-cs"/>
              </a:rPr>
              <a:t>Sitios web seguros: </a:t>
            </a:r>
            <a:r>
              <a:rPr lang="es-419" sz="1200" b="0" i="0" kern="1200" dirty="0">
                <a:solidFill>
                  <a:schemeClr val="tx1"/>
                </a:solidFill>
                <a:effectLst/>
                <a:latin typeface="+mn-lt"/>
                <a:ea typeface="+mn-ea"/>
                <a:cs typeface="+mn-cs"/>
              </a:rPr>
              <a:t>Por lo general</a:t>
            </a:r>
            <a:r>
              <a:rPr lang="es-419" sz="1200" kern="1200" dirty="0">
                <a:solidFill>
                  <a:schemeClr val="tx1"/>
                </a:solidFill>
                <a:effectLst/>
                <a:latin typeface="+mn-lt"/>
                <a:ea typeface="+mn-ea"/>
                <a:cs typeface="+mn-cs"/>
              </a:rPr>
              <a:t>, comienzan con https:// o muestran un icono de candado o un mensaje para alertarle de que el propietario del sitio web emplea su propio equipo de seguridad para garantizar el cifrado de su información</a:t>
            </a:r>
            <a:r>
              <a:rPr lang="es-419" sz="1200" i="1" kern="1200" dirty="0">
                <a:solidFill>
                  <a:schemeClr val="tx1"/>
                </a:solidFill>
                <a:effectLst/>
                <a:latin typeface="+mn-lt"/>
                <a:ea typeface="+mn-ea"/>
                <a:cs typeface="+mn-cs"/>
              </a:rPr>
              <a:t>. </a:t>
            </a:r>
            <a:br>
              <a:rPr lang="en-US" sz="1200" i="1" kern="1200" dirty="0">
                <a:solidFill>
                  <a:schemeClr val="tx1"/>
                </a:solidFill>
                <a:effectLst/>
                <a:latin typeface="+mn-lt"/>
                <a:ea typeface="+mn-ea"/>
                <a:cs typeface="+mn-cs"/>
              </a:rPr>
            </a:br>
            <a:r>
              <a:rPr lang="es-419" sz="1200" i="1" kern="1200" dirty="0">
                <a:solidFill>
                  <a:schemeClr val="tx1"/>
                </a:solidFill>
                <a:effectLst/>
                <a:latin typeface="+mn-lt"/>
                <a:ea typeface="+mn-ea"/>
                <a:cs typeface="+mn-cs"/>
              </a:rPr>
              <a:t>NOTA AL INSTRUCTOR: Señale el icono de candado en el gráfico de la diapositiva.</a:t>
            </a:r>
          </a:p>
          <a:p>
            <a:pPr marL="628650" lvl="1" indent="-171450">
              <a:buFont typeface="Arial" panose="020B0604020202020204" pitchFamily="34" charset="0"/>
              <a:buChar char="•"/>
            </a:pPr>
            <a:r>
              <a:rPr lang="es-419" sz="1200" b="1" kern="1200" dirty="0">
                <a:solidFill>
                  <a:schemeClr val="tx1"/>
                </a:solidFill>
                <a:effectLst/>
                <a:latin typeface="+mn-lt"/>
                <a:ea typeface="+mn-ea"/>
                <a:cs typeface="+mn-cs"/>
              </a:rPr>
              <a:t>URL falsas: </a:t>
            </a:r>
            <a:r>
              <a:rPr lang="es-419" sz="1200" b="0" kern="1200" dirty="0">
                <a:solidFill>
                  <a:schemeClr val="tx1"/>
                </a:solidFill>
                <a:effectLst/>
                <a:latin typeface="+mn-lt"/>
                <a:ea typeface="+mn-ea"/>
                <a:cs typeface="+mn-cs"/>
              </a:rPr>
              <a:t>A</a:t>
            </a:r>
            <a:r>
              <a:rPr lang="es-419" sz="1200" kern="1200" dirty="0">
                <a:solidFill>
                  <a:schemeClr val="tx1"/>
                </a:solidFill>
                <a:effectLst/>
                <a:latin typeface="+mn-lt"/>
                <a:ea typeface="+mn-ea"/>
                <a:cs typeface="+mn-cs"/>
              </a:rPr>
              <a:t> veces, los estafadores crean una URL falsa como parte de una estafa en línea. Verifique la dirección o URL del sitio web para asegurarse de que se encuentra en el sitio web que deseaba visitar. Una letra faltante, un error tipográfico o los errores gramaticales pueden ser signos de que el sitio web puede ser parte de una estafa.</a:t>
            </a:r>
          </a:p>
          <a:p>
            <a:pPr marL="628650" lvl="1" indent="-171450">
              <a:buFont typeface="Arial" panose="020B0604020202020204" pitchFamily="34" charset="0"/>
              <a:buChar char="•"/>
            </a:pPr>
            <a:r>
              <a:rPr lang="es-419" sz="1200" b="1" kern="1200" dirty="0">
                <a:solidFill>
                  <a:schemeClr val="tx1"/>
                </a:solidFill>
                <a:effectLst/>
                <a:latin typeface="+mn-lt"/>
                <a:ea typeface="+mn-ea"/>
                <a:cs typeface="+mn-cs"/>
              </a:rPr>
              <a:t>Configuración de seguridad: </a:t>
            </a:r>
            <a:r>
              <a:rPr lang="es-419" sz="1200" kern="1200" dirty="0">
                <a:solidFill>
                  <a:schemeClr val="tx1"/>
                </a:solidFill>
                <a:effectLst/>
                <a:latin typeface="+mn-lt"/>
                <a:ea typeface="+mn-ea"/>
                <a:cs typeface="+mn-cs"/>
              </a:rPr>
              <a:t>Verifique la configuración de seguridad en su explorador web para ver y establecer sus preferencias de seguridad.</a:t>
            </a:r>
          </a:p>
          <a:p>
            <a:r>
              <a:rPr lang="es-419" sz="1200" kern="1200" dirty="0">
                <a:solidFill>
                  <a:schemeClr val="tx1"/>
                </a:solidFill>
                <a:effectLst/>
                <a:latin typeface="+mn-lt"/>
                <a:ea typeface="+mn-ea"/>
                <a:cs typeface="+mn-cs"/>
              </a:rPr>
              <a:t> </a:t>
            </a:r>
          </a:p>
          <a:p>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Antes de pasar a la Actividad 4, revise las preguntas del “lugar de estacionamiento” sobre navegación por un sitio web. Si no hay preguntas en el "lugar de estacionamiento", averigüe con los asistentes si tienen alguna pregunta antes de pasar a la Actividad 4. </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44</a:t>
            </a:fld>
            <a:endParaRPr lang="es-419" dirty="0"/>
          </a:p>
        </p:txBody>
      </p:sp>
    </p:spTree>
    <p:extLst>
      <p:ext uri="{BB962C8B-B14F-4D97-AF65-F5344CB8AC3E}">
        <p14:creationId xmlns:p14="http://schemas.microsoft.com/office/powerpoint/2010/main" val="75951158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Haga que los participantes completen la </a:t>
            </a:r>
            <a:r>
              <a:rPr lang="es-419" sz="1200" b="1" i="0" kern="1200" dirty="0">
                <a:solidFill>
                  <a:schemeClr val="tx1"/>
                </a:solidFill>
                <a:effectLst/>
                <a:latin typeface="+mn-lt"/>
                <a:ea typeface="+mn-ea"/>
                <a:cs typeface="+mn-cs"/>
              </a:rPr>
              <a:t>Actividad 4 </a:t>
            </a:r>
            <a:r>
              <a:rPr lang="es-419" sz="1200" i="0" kern="1200" dirty="0">
                <a:solidFill>
                  <a:schemeClr val="tx1"/>
                </a:solidFill>
                <a:effectLst/>
                <a:latin typeface="+mn-lt"/>
                <a:ea typeface="+mn-ea"/>
                <a:cs typeface="+mn-cs"/>
              </a:rPr>
              <a:t>en la Hoja de actividades. Es posible que deba ayudar a los asistentes a encontrar y abrir un explorador web que se necesita para responder las preguntas.</a:t>
            </a:r>
          </a:p>
          <a:p>
            <a:pPr lvl="0"/>
            <a:endParaRPr lang="es-419" sz="1200" i="0" kern="1200" dirty="0">
              <a:solidFill>
                <a:schemeClr val="tx1"/>
              </a:solidFill>
              <a:effectLst/>
              <a:latin typeface="+mn-lt"/>
              <a:ea typeface="+mn-ea"/>
              <a:cs typeface="+mn-cs"/>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45</a:t>
            </a:fld>
            <a:endParaRPr lang="es-419" dirty="0"/>
          </a:p>
        </p:txBody>
      </p:sp>
    </p:spTree>
    <p:extLst>
      <p:ext uri="{BB962C8B-B14F-4D97-AF65-F5344CB8AC3E}">
        <p14:creationId xmlns:p14="http://schemas.microsoft.com/office/powerpoint/2010/main" val="28896558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Haga que los participantes completen la </a:t>
            </a:r>
            <a:r>
              <a:rPr lang="es-419" sz="1200" b="1" i="0" kern="1200" dirty="0">
                <a:solidFill>
                  <a:schemeClr val="tx1"/>
                </a:solidFill>
                <a:effectLst/>
                <a:latin typeface="+mn-lt"/>
                <a:ea typeface="+mn-ea"/>
                <a:cs typeface="+mn-cs"/>
              </a:rPr>
              <a:t>Actividad 4 </a:t>
            </a:r>
            <a:r>
              <a:rPr lang="es-419" sz="1200" i="0" kern="1200" dirty="0">
                <a:solidFill>
                  <a:schemeClr val="tx1"/>
                </a:solidFill>
                <a:effectLst/>
                <a:latin typeface="+mn-lt"/>
                <a:ea typeface="+mn-ea"/>
                <a:cs typeface="+mn-cs"/>
              </a:rPr>
              <a:t>en la Hoja de actividades. Es posible que deba ayudar a los asistentes a encontrar y abrir un explorador web que se necesita para responder las preguntas.</a:t>
            </a:r>
          </a:p>
          <a:p>
            <a:pPr lvl="0"/>
            <a:endParaRPr lang="es-419" sz="1200" i="0" kern="1200" dirty="0">
              <a:solidFill>
                <a:schemeClr val="tx1"/>
              </a:solidFill>
              <a:effectLst/>
              <a:latin typeface="+mn-lt"/>
              <a:ea typeface="+mn-ea"/>
              <a:cs typeface="+mn-cs"/>
            </a:endParaRPr>
          </a:p>
          <a:p>
            <a:r>
              <a:rPr lang="es-ES" sz="1200" b="1" kern="1200" dirty="0">
                <a:solidFill>
                  <a:schemeClr val="tx1"/>
                </a:solidFill>
                <a:effectLst/>
                <a:latin typeface="+mn-lt"/>
                <a:ea typeface="+mn-ea"/>
                <a:cs typeface="+mn-cs"/>
              </a:rPr>
              <a:t>ACTIVIDAD 4: Práctica</a:t>
            </a: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Practique lo que ha aprendido. Utilice un explorador web para visitar </a:t>
            </a:r>
            <a:r>
              <a:rPr lang="es-ES" sz="1200" u="sng" kern="1200" dirty="0">
                <a:solidFill>
                  <a:schemeClr val="tx1"/>
                </a:solidFill>
                <a:effectLst/>
                <a:latin typeface="+mn-lt"/>
                <a:ea typeface="+mn-ea"/>
                <a:cs typeface="+mn-cs"/>
              </a:rPr>
              <a:t>https://</a:t>
            </a:r>
            <a:r>
              <a:rPr lang="es-ES" sz="1200" u="sng" kern="1200" dirty="0" err="1">
                <a:solidFill>
                  <a:schemeClr val="tx1"/>
                </a:solidFill>
                <a:effectLst/>
                <a:latin typeface="+mn-lt"/>
                <a:ea typeface="+mn-ea"/>
                <a:cs typeface="+mn-cs"/>
              </a:rPr>
              <a:t>www.digitallearn.org</a:t>
            </a:r>
            <a:r>
              <a:rPr lang="es-ES" sz="1200" u="sng" kern="1200" dirty="0">
                <a:solidFill>
                  <a:schemeClr val="tx1"/>
                </a:solidFill>
                <a:effectLst/>
                <a:latin typeface="+mn-lt"/>
                <a:ea typeface="+mn-ea"/>
                <a:cs typeface="+mn-cs"/>
              </a:rPr>
              <a:t> </a:t>
            </a:r>
            <a:r>
              <a:rPr lang="es-ES" sz="1200" kern="1200" dirty="0">
                <a:solidFill>
                  <a:schemeClr val="tx1"/>
                </a:solidFill>
                <a:effectLst/>
                <a:latin typeface="+mn-lt"/>
                <a:ea typeface="+mn-ea"/>
                <a:cs typeface="+mn-cs"/>
              </a:rPr>
              <a:t>responda las siguientes preguntas o siga al instructor para completar las siguientes tareas.  </a:t>
            </a: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¿Cuántos cursos hay disponibles? 10</a:t>
            </a: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¿Cuántas actividades hay en el curso </a:t>
            </a:r>
            <a:r>
              <a:rPr lang="es-ES" sz="1200" i="1" kern="1200" dirty="0">
                <a:solidFill>
                  <a:schemeClr val="tx1"/>
                </a:solidFill>
                <a:effectLst/>
                <a:latin typeface="+mn-lt"/>
                <a:ea typeface="+mn-ea"/>
                <a:cs typeface="+mn-cs"/>
              </a:rPr>
              <a:t>Navegación por un sitio web</a:t>
            </a:r>
            <a:r>
              <a:rPr lang="es-ES" sz="1200" kern="1200" dirty="0">
                <a:solidFill>
                  <a:schemeClr val="tx1"/>
                </a:solidFill>
                <a:effectLst/>
                <a:latin typeface="+mn-lt"/>
                <a:ea typeface="+mn-ea"/>
                <a:cs typeface="+mn-cs"/>
              </a:rPr>
              <a:t>? 4</a:t>
            </a:r>
            <a:br>
              <a:rPr lang="es-E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¿Qué información está disponible en el pie de página? </a:t>
            </a:r>
            <a:endParaRPr lang="en-US" sz="1200" kern="1200" dirty="0">
              <a:solidFill>
                <a:schemeClr val="tx1"/>
              </a:solidFill>
              <a:effectLst/>
              <a:latin typeface="+mn-lt"/>
              <a:ea typeface="+mn-ea"/>
              <a:cs typeface="+mn-cs"/>
            </a:endParaRPr>
          </a:p>
          <a:p>
            <a:r>
              <a:rPr lang="en-US" sz="1200" b="1" i="0" u="none" strike="noStrike" kern="1200" dirty="0">
                <a:solidFill>
                  <a:schemeClr val="tx1"/>
                </a:solidFill>
                <a:effectLst/>
                <a:latin typeface="+mn-lt"/>
                <a:ea typeface="+mn-ea"/>
                <a:cs typeface="+mn-cs"/>
              </a:rPr>
              <a:t>LEARN MORE</a:t>
            </a:r>
          </a:p>
          <a:p>
            <a:r>
              <a:rPr lang="en-US" sz="1200" b="0" i="0" u="none" strike="noStrike" kern="1200" dirty="0">
                <a:solidFill>
                  <a:schemeClr val="tx1"/>
                </a:solidFill>
                <a:effectLst/>
                <a:latin typeface="+mn-lt"/>
                <a:ea typeface="+mn-ea"/>
                <a:cs typeface="+mn-cs"/>
                <a:hlinkClick r:id="rId3"/>
              </a:rPr>
              <a:t>About DigitalLearn.org</a:t>
            </a:r>
            <a:endParaRPr lang="en-US" sz="1200" b="0" i="0" u="none" strike="noStrike" kern="1200" dirty="0">
              <a:solidFill>
                <a:schemeClr val="tx1"/>
              </a:solidFill>
              <a:effectLst/>
              <a:latin typeface="+mn-lt"/>
              <a:ea typeface="+mn-ea"/>
              <a:cs typeface="+mn-cs"/>
            </a:endParaRPr>
          </a:p>
          <a:p>
            <a:r>
              <a:rPr lang="en-US" sz="1200" b="0" i="0" u="none" strike="noStrike" kern="1200" dirty="0">
                <a:solidFill>
                  <a:schemeClr val="tx1"/>
                </a:solidFill>
                <a:effectLst/>
                <a:latin typeface="+mn-lt"/>
                <a:ea typeface="+mn-ea"/>
                <a:cs typeface="+mn-cs"/>
                <a:hlinkClick r:id="rId4"/>
              </a:rPr>
              <a:t>Get DigitalLearn for Your Library</a:t>
            </a:r>
            <a:endParaRPr lang="en-US" sz="1200" b="0" i="0" u="none" strike="noStrike" kern="1200" dirty="0">
              <a:solidFill>
                <a:schemeClr val="tx1"/>
              </a:solidFill>
              <a:effectLst/>
              <a:latin typeface="+mn-lt"/>
              <a:ea typeface="+mn-ea"/>
              <a:cs typeface="+mn-cs"/>
            </a:endParaRPr>
          </a:p>
          <a:p>
            <a:r>
              <a:rPr lang="en-US" sz="1200" b="0" i="0" u="none" strike="noStrike" kern="1200" dirty="0">
                <a:solidFill>
                  <a:schemeClr val="tx1"/>
                </a:solidFill>
                <a:effectLst/>
                <a:latin typeface="+mn-lt"/>
                <a:ea typeface="+mn-ea"/>
                <a:cs typeface="+mn-cs"/>
                <a:hlinkClick r:id="rId5"/>
              </a:rPr>
              <a:t>Pricing &amp; Features</a:t>
            </a:r>
            <a:endParaRPr lang="en-US" sz="1200" b="0" i="0" u="none" strike="noStrike" kern="1200" dirty="0">
              <a:solidFill>
                <a:schemeClr val="tx1"/>
              </a:solidFill>
              <a:effectLst/>
              <a:latin typeface="+mn-lt"/>
              <a:ea typeface="+mn-ea"/>
              <a:cs typeface="+mn-cs"/>
            </a:endParaRPr>
          </a:p>
          <a:p>
            <a:r>
              <a:rPr lang="en-US" sz="1200" b="0" i="0" u="none" strike="noStrike" kern="1200" dirty="0">
                <a:solidFill>
                  <a:schemeClr val="tx1"/>
                </a:solidFill>
                <a:effectLst/>
                <a:latin typeface="+mn-lt"/>
                <a:ea typeface="+mn-ea"/>
                <a:cs typeface="+mn-cs"/>
                <a:hlinkClick r:id="rId6"/>
              </a:rPr>
              <a:t>Privacy Policy | Terms</a:t>
            </a:r>
            <a:endParaRPr lang="en-US" sz="1200" b="0" i="0" u="none" strike="noStrike" kern="1200" dirty="0">
              <a:solidFill>
                <a:schemeClr val="tx1"/>
              </a:solidFill>
              <a:effectLst/>
              <a:latin typeface="+mn-lt"/>
              <a:ea typeface="+mn-ea"/>
              <a:cs typeface="+mn-cs"/>
            </a:endParaRPr>
          </a:p>
          <a:p>
            <a:r>
              <a:rPr lang="en-US" sz="1200" b="0" i="0" u="none" strike="noStrike" kern="1200" dirty="0">
                <a:solidFill>
                  <a:schemeClr val="tx1"/>
                </a:solidFill>
                <a:effectLst/>
                <a:latin typeface="+mn-lt"/>
                <a:ea typeface="+mn-ea"/>
                <a:cs typeface="+mn-cs"/>
                <a:hlinkClick r:id="rId7"/>
              </a:rPr>
              <a:t>See Our Work In Action</a:t>
            </a:r>
            <a:endParaRPr lang="en-US" sz="1200" b="0" i="0" u="none" strike="noStrike"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¿Qué enlaces hay en el menú de navegación? Inglés, español, herramientas y recursos para instructores</a:t>
            </a: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Enumere un recurso que tiene hipervínculo en la página web. Ejemplo de respuesta: Fraudes y estafas en línea</a:t>
            </a: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¿Hay anuncios en el sitio web? Si es así, ¿cuántos? No</a:t>
            </a: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¿Tiene el sitio web una función de búsqueda? Sí, hay un cuadro con un icono de lupa.</a:t>
            </a:r>
            <a:endParaRPr lang="en-US" sz="1200" kern="1200" dirty="0">
              <a:solidFill>
                <a:schemeClr val="tx1"/>
              </a:solidFill>
              <a:effectLst/>
              <a:latin typeface="+mn-lt"/>
              <a:ea typeface="+mn-ea"/>
              <a:cs typeface="+mn-cs"/>
            </a:endParaRPr>
          </a:p>
          <a:p>
            <a:pPr lvl="0"/>
            <a:endParaRPr lang="es-419" sz="1200" i="0" kern="1200" dirty="0">
              <a:solidFill>
                <a:schemeClr val="tx1"/>
              </a:solidFill>
              <a:effectLst/>
              <a:latin typeface="+mn-lt"/>
              <a:ea typeface="+mn-ea"/>
              <a:cs typeface="+mn-cs"/>
            </a:endParaRPr>
          </a:p>
          <a:p>
            <a:pPr lvl="0"/>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si los </a:t>
            </a:r>
            <a:r>
              <a:rPr lang="es-419" sz="1200" kern="1200" dirty="0">
                <a:solidFill>
                  <a:schemeClr val="tx1"/>
                </a:solidFill>
                <a:effectLst/>
                <a:latin typeface="+mn-lt"/>
                <a:ea typeface="+mn-ea"/>
                <a:cs typeface="+mn-cs"/>
              </a:rPr>
              <a:t>participantes no tienen computadoras: Los participantes pueden seguirlo a medida que usted aborda cada pregunta. Aliéntelos a decir las respuestas en voz alta. Luego, confirme la respuesta correcta y pídales que actualicen su Hoja de actividades. </a:t>
            </a:r>
          </a:p>
          <a:p>
            <a:pPr lvl="0"/>
            <a:endParaRPr lang="es-419" sz="1200" i="1" kern="1200" dirty="0">
              <a:solidFill>
                <a:schemeClr val="tx1"/>
              </a:solidFill>
              <a:effectLst/>
              <a:latin typeface="+mn-lt"/>
              <a:ea typeface="+mn-ea"/>
              <a:cs typeface="+mn-cs"/>
            </a:endParaRPr>
          </a:p>
          <a:p>
            <a:pPr lvl="0"/>
            <a:r>
              <a:rPr lang="es-419" sz="1200" i="1" kern="1200" dirty="0">
                <a:solidFill>
                  <a:schemeClr val="tx1"/>
                </a:solidFill>
                <a:effectLst/>
                <a:latin typeface="+mn-lt"/>
                <a:ea typeface="+mn-ea"/>
                <a:cs typeface="+mn-cs"/>
              </a:rPr>
              <a:t>Después de que los alumnos completen la Actividad 4: “¡Todos han hecho un excelente trabajo!</a:t>
            </a:r>
          </a:p>
          <a:p>
            <a:pPr lvl="0"/>
            <a:endParaRPr lang="es-419" sz="1200"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46</a:t>
            </a:fld>
            <a:endParaRPr lang="es-419" dirty="0"/>
          </a:p>
        </p:txBody>
      </p:sp>
    </p:spTree>
    <p:extLst>
      <p:ext uri="{BB962C8B-B14F-4D97-AF65-F5344CB8AC3E}">
        <p14:creationId xmlns:p14="http://schemas.microsoft.com/office/powerpoint/2010/main" val="275111730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82296" indent="0">
              <a:buNone/>
            </a:pPr>
            <a:r>
              <a:rPr lang="es-419" dirty="0">
                <a:solidFill>
                  <a:schemeClr val="tx1"/>
                </a:solidFill>
              </a:rPr>
              <a:t>¡Felicitaciones, alumnos! Hoy han aprendido lo siguiente: </a:t>
            </a:r>
          </a:p>
          <a:p>
            <a:pPr lvl="0"/>
            <a:endParaRPr lang="es-419" sz="1200" kern="1200" dirty="0">
              <a:solidFill>
                <a:schemeClr val="tx1"/>
              </a:solidFill>
              <a:effectLst/>
              <a:latin typeface="+mn-lt"/>
              <a:ea typeface="+mn-ea"/>
              <a:cs typeface="+mn-cs"/>
            </a:endParaRPr>
          </a:p>
          <a:p>
            <a:pPr marL="800100" lvl="1" indent="-342900">
              <a:buFont typeface="Arial" panose="020B0604020202020204" pitchFamily="34" charset="0"/>
              <a:buChar char="•"/>
            </a:pPr>
            <a:r>
              <a:rPr lang="es-419" sz="2100" dirty="0">
                <a:solidFill>
                  <a:schemeClr val="tx1"/>
                </a:solidFill>
              </a:rPr>
              <a:t>Qué hacen los exploradores web y los motores de búsqueda</a:t>
            </a:r>
          </a:p>
          <a:p>
            <a:pPr marL="800100" lvl="1" indent="-342900">
              <a:buFont typeface="Arial" panose="020B0604020202020204" pitchFamily="34" charset="0"/>
              <a:buChar char="•"/>
            </a:pPr>
            <a:r>
              <a:rPr lang="es-419" sz="2100" dirty="0">
                <a:solidFill>
                  <a:schemeClr val="tx1"/>
                </a:solidFill>
              </a:rPr>
              <a:t>Qué habilidades necesitan para navegar por Internet, entre ellas:</a:t>
            </a:r>
          </a:p>
          <a:p>
            <a:pPr marL="1257300" lvl="2" indent="-342900">
              <a:buFont typeface="Arial" panose="020B0604020202020204" pitchFamily="34" charset="0"/>
              <a:buChar char="•"/>
            </a:pPr>
            <a:r>
              <a:rPr lang="es-419" sz="2100" dirty="0">
                <a:solidFill>
                  <a:schemeClr val="tx1"/>
                </a:solidFill>
              </a:rPr>
              <a:t>Uso de un explorador web</a:t>
            </a:r>
          </a:p>
          <a:p>
            <a:pPr marL="1257300" lvl="2" indent="-342900">
              <a:buFont typeface="Arial" panose="020B0604020202020204" pitchFamily="34" charset="0"/>
              <a:buChar char="•"/>
            </a:pPr>
            <a:r>
              <a:rPr lang="es-419" sz="2100" dirty="0">
                <a:solidFill>
                  <a:schemeClr val="tx1"/>
                </a:solidFill>
              </a:rPr>
              <a:t>Uso de un motor de búsqueda</a:t>
            </a:r>
          </a:p>
          <a:p>
            <a:pPr marL="1257300" lvl="2" indent="-342900">
              <a:buFont typeface="Arial" panose="020B0604020202020204" pitchFamily="34" charset="0"/>
              <a:buChar char="•"/>
            </a:pPr>
            <a:r>
              <a:rPr lang="es-419" sz="2100" dirty="0">
                <a:solidFill>
                  <a:schemeClr val="tx1"/>
                </a:solidFill>
              </a:rPr>
              <a:t>Navegación por un sitio web</a:t>
            </a:r>
          </a:p>
          <a:p>
            <a:pPr marL="800100" lvl="1" indent="-342900">
              <a:buFont typeface="Arial" panose="020B0604020202020204" pitchFamily="34" charset="0"/>
              <a:buChar char="•"/>
            </a:pPr>
            <a:r>
              <a:rPr lang="es-419" sz="2100" dirty="0">
                <a:solidFill>
                  <a:schemeClr val="tx1"/>
                </a:solidFill>
              </a:rPr>
              <a:t>Consejos y trucos para búsquedas básicas y avanzadas</a:t>
            </a:r>
          </a:p>
          <a:p>
            <a:endParaRPr lang="es-419" dirty="0"/>
          </a:p>
          <a:p>
            <a:r>
              <a:rPr lang="es-419" sz="1200" i="1" kern="1200" dirty="0">
                <a:solidFill>
                  <a:schemeClr val="tx1"/>
                </a:solidFill>
                <a:effectLst/>
                <a:latin typeface="+mn-lt"/>
                <a:ea typeface="+mn-ea"/>
                <a:cs typeface="+mn-cs"/>
              </a:rPr>
              <a:t>NOTA AL INSTRUCTOR: </a:t>
            </a:r>
            <a:r>
              <a:rPr lang="es-419" i="0" dirty="0"/>
              <a:t>Proporcione a cada alumno un Certificado de finalización.</a:t>
            </a:r>
          </a:p>
        </p:txBody>
      </p:sp>
      <p:sp>
        <p:nvSpPr>
          <p:cNvPr id="4" name="Slide Number Placeholder 3"/>
          <p:cNvSpPr>
            <a:spLocks noGrp="1"/>
          </p:cNvSpPr>
          <p:nvPr>
            <p:ph type="sldNum" sz="quarter" idx="5"/>
          </p:nvPr>
        </p:nvSpPr>
        <p:spPr/>
        <p:txBody>
          <a:bodyPr/>
          <a:lstStyle/>
          <a:p>
            <a:fld id="{0A1A2D79-0A70-4F98-91B6-5265C658D6AD}" type="slidenum">
              <a:rPr lang="en-US" smtClean="0"/>
              <a:t>47</a:t>
            </a:fld>
            <a:endParaRPr lang="es-419" dirty="0"/>
          </a:p>
        </p:txBody>
      </p:sp>
    </p:spTree>
    <p:extLst>
      <p:ext uri="{BB962C8B-B14F-4D97-AF65-F5344CB8AC3E}">
        <p14:creationId xmlns:p14="http://schemas.microsoft.com/office/powerpoint/2010/main" val="233050330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Dirija a los alumnos a cursos adicionales que están disponibles. Dirija la atención de los alumnos a la dirección del sitio web que aparece en la diapositiva.</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48</a:t>
            </a:fld>
            <a:endParaRPr lang="es-419" dirty="0"/>
          </a:p>
        </p:txBody>
      </p:sp>
    </p:spTree>
    <p:extLst>
      <p:ext uri="{BB962C8B-B14F-4D97-AF65-F5344CB8AC3E}">
        <p14:creationId xmlns:p14="http://schemas.microsoft.com/office/powerpoint/2010/main" val="321876504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a:extLst>
              <a:ext uri="{FF2B5EF4-FFF2-40B4-BE49-F238E27FC236}">
                <a16:creationId xmlns:a16="http://schemas.microsoft.com/office/drawing/2014/main" id="{DC605C7C-63EA-73B7-7F79-900C406675A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8" name="Notes Placeholder 2">
            <a:extLst>
              <a:ext uri="{FF2B5EF4-FFF2-40B4-BE49-F238E27FC236}">
                <a16:creationId xmlns:a16="http://schemas.microsoft.com/office/drawing/2014/main" id="{8836DA37-2DDA-3C56-8C9A-44F4EA2DD04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lvl="0" indent="0">
              <a:buFont typeface="Arial" panose="020B0604020202020204" pitchFamily="34" charset="0"/>
              <a:buNone/>
            </a:pPr>
            <a:r>
              <a:rPr lang="es-419" sz="1200" i="0" kern="1200" dirty="0">
                <a:solidFill>
                  <a:schemeClr val="tx1"/>
                </a:solidFill>
                <a:effectLst/>
                <a:latin typeface="+mn-lt"/>
                <a:ea typeface="+mn-ea"/>
                <a:cs typeface="+mn-cs"/>
              </a:rPr>
              <a:t>Gracias nuevamente a AT&amp;T y PLA por este taller. ¡Agradecemos a todos nuestros participantes por venir y les animamos a que sigan aprendiendo! </a:t>
            </a:r>
          </a:p>
          <a:p>
            <a:pPr>
              <a:spcBef>
                <a:spcPct val="0"/>
              </a:spcBef>
            </a:pPr>
            <a:endParaRPr lang="en-US" altLang="en-US" dirty="0"/>
          </a:p>
        </p:txBody>
      </p:sp>
      <p:sp>
        <p:nvSpPr>
          <p:cNvPr id="14339" name="Slide Number Placeholder 3">
            <a:extLst>
              <a:ext uri="{FF2B5EF4-FFF2-40B4-BE49-F238E27FC236}">
                <a16:creationId xmlns:a16="http://schemas.microsoft.com/office/drawing/2014/main" id="{BC4D6636-5457-D10D-8849-5EB77053A32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panose="020B0502040204020203" pitchFamily="34" charset="0"/>
              </a:defRPr>
            </a:lvl1pPr>
            <a:lvl2pPr marL="742950" indent="-285750">
              <a:defRPr>
                <a:solidFill>
                  <a:schemeClr val="tx1"/>
                </a:solidFill>
                <a:latin typeface="Segoe UI" panose="020B0502040204020203" pitchFamily="34" charset="0"/>
              </a:defRPr>
            </a:lvl2pPr>
            <a:lvl3pPr marL="1143000" indent="-228600">
              <a:defRPr>
                <a:solidFill>
                  <a:schemeClr val="tx1"/>
                </a:solidFill>
                <a:latin typeface="Segoe UI" panose="020B0502040204020203" pitchFamily="34" charset="0"/>
              </a:defRPr>
            </a:lvl3pPr>
            <a:lvl4pPr marL="1600200" indent="-228600">
              <a:defRPr>
                <a:solidFill>
                  <a:schemeClr val="tx1"/>
                </a:solidFill>
                <a:latin typeface="Segoe UI" panose="020B0502040204020203" pitchFamily="34" charset="0"/>
              </a:defRPr>
            </a:lvl4pPr>
            <a:lvl5pPr marL="2057400" indent="-228600">
              <a:defRPr>
                <a:solidFill>
                  <a:schemeClr val="tx1"/>
                </a:solidFill>
                <a:latin typeface="Segoe UI" panose="020B0502040204020203" pitchFamily="34" charset="0"/>
              </a:defRPr>
            </a:lvl5pPr>
            <a:lvl6pPr marL="2514600" indent="-228600" fontAlgn="base">
              <a:spcBef>
                <a:spcPct val="0"/>
              </a:spcBef>
              <a:spcAft>
                <a:spcPct val="0"/>
              </a:spcAft>
              <a:defRPr>
                <a:solidFill>
                  <a:schemeClr val="tx1"/>
                </a:solidFill>
                <a:latin typeface="Segoe UI" panose="020B0502040204020203" pitchFamily="34" charset="0"/>
              </a:defRPr>
            </a:lvl6pPr>
            <a:lvl7pPr marL="2971800" indent="-228600" fontAlgn="base">
              <a:spcBef>
                <a:spcPct val="0"/>
              </a:spcBef>
              <a:spcAft>
                <a:spcPct val="0"/>
              </a:spcAft>
              <a:defRPr>
                <a:solidFill>
                  <a:schemeClr val="tx1"/>
                </a:solidFill>
                <a:latin typeface="Segoe UI" panose="020B0502040204020203" pitchFamily="34" charset="0"/>
              </a:defRPr>
            </a:lvl7pPr>
            <a:lvl8pPr marL="3429000" indent="-228600" fontAlgn="base">
              <a:spcBef>
                <a:spcPct val="0"/>
              </a:spcBef>
              <a:spcAft>
                <a:spcPct val="0"/>
              </a:spcAft>
              <a:defRPr>
                <a:solidFill>
                  <a:schemeClr val="tx1"/>
                </a:solidFill>
                <a:latin typeface="Segoe UI" panose="020B0502040204020203" pitchFamily="34" charset="0"/>
              </a:defRPr>
            </a:lvl8pPr>
            <a:lvl9pPr marL="3886200" indent="-228600" fontAlgn="base">
              <a:spcBef>
                <a:spcPct val="0"/>
              </a:spcBef>
              <a:spcAft>
                <a:spcPct val="0"/>
              </a:spcAft>
              <a:defRPr>
                <a:solidFill>
                  <a:schemeClr val="tx1"/>
                </a:solidFill>
                <a:latin typeface="Segoe UI" panose="020B0502040204020203" pitchFamily="34" charset="0"/>
              </a:defRPr>
            </a:lvl9pPr>
          </a:lstStyle>
          <a:p>
            <a:pPr fontAlgn="base">
              <a:spcBef>
                <a:spcPct val="0"/>
              </a:spcBef>
              <a:spcAft>
                <a:spcPct val="0"/>
              </a:spcAft>
            </a:pPr>
            <a:fld id="{DFDCB5FE-826F-164F-ABED-168B288C0461}" type="slidenum">
              <a:rPr lang="en-US" altLang="en-US">
                <a:latin typeface="Calibri" panose="020F0502020204030204" pitchFamily="34" charset="0"/>
              </a:rPr>
              <a:pPr fontAlgn="base">
                <a:spcBef>
                  <a:spcPct val="0"/>
                </a:spcBef>
                <a:spcAft>
                  <a:spcPct val="0"/>
                </a:spcAft>
              </a:pPr>
              <a:t>49</a:t>
            </a:fld>
            <a:endParaRPr lang="en-US" altLang="en-US">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USE POWERPOINT O HAGA UNA DEMOSTRACIÓN EN VIVO:</a:t>
            </a: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las características principales de un explorador web.</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pPr lvl="0"/>
            <a:r>
              <a:rPr lang="es-419" sz="1200" kern="1200" dirty="0">
                <a:solidFill>
                  <a:schemeClr val="tx1"/>
                </a:solidFill>
                <a:effectLst/>
                <a:latin typeface="+mn-lt"/>
                <a:ea typeface="+mn-ea"/>
                <a:cs typeface="+mn-cs"/>
              </a:rPr>
              <a:t>La</a:t>
            </a:r>
            <a:r>
              <a:rPr lang="es-419" sz="1200" b="1" kern="1200" dirty="0">
                <a:solidFill>
                  <a:schemeClr val="tx1"/>
                </a:solidFill>
                <a:effectLst/>
                <a:latin typeface="+mn-lt"/>
                <a:ea typeface="+mn-ea"/>
                <a:cs typeface="+mn-cs"/>
              </a:rPr>
              <a:t> barra de dirección: </a:t>
            </a:r>
            <a:r>
              <a:rPr lang="es-419" sz="1200" b="0" kern="1200" dirty="0">
                <a:solidFill>
                  <a:schemeClr val="tx1"/>
                </a:solidFill>
                <a:effectLst/>
                <a:latin typeface="+mn-lt"/>
                <a:ea typeface="+mn-ea"/>
                <a:cs typeface="+mn-cs"/>
              </a:rPr>
              <a:t>s</a:t>
            </a:r>
            <a:r>
              <a:rPr lang="es-419" dirty="0">
                <a:solidFill>
                  <a:schemeClr val="tx1"/>
                </a:solidFill>
              </a:rPr>
              <a:t>e utiliza para escribir la dirección de un sitio web o página web.</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a:t>
            </a:fld>
            <a:endParaRPr lang="es-419" dirty="0"/>
          </a:p>
        </p:txBody>
      </p:sp>
    </p:spTree>
    <p:extLst>
      <p:ext uri="{BB962C8B-B14F-4D97-AF65-F5344CB8AC3E}">
        <p14:creationId xmlns:p14="http://schemas.microsoft.com/office/powerpoint/2010/main" val="42526645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USE POWERPOINT O HAGA UNA DEMOSTRACIÓN EN VIVO:</a:t>
            </a: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las características principales de un explorador web.</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pPr lvl="0"/>
            <a:r>
              <a:rPr lang="es-419" sz="1200" kern="1200" dirty="0">
                <a:solidFill>
                  <a:schemeClr val="tx1"/>
                </a:solidFill>
                <a:effectLst/>
                <a:latin typeface="+mn-lt"/>
                <a:ea typeface="+mn-ea"/>
                <a:cs typeface="+mn-cs"/>
              </a:rPr>
              <a:t>El</a:t>
            </a:r>
            <a:r>
              <a:rPr lang="es-419" sz="1200" b="1" kern="1200" dirty="0">
                <a:solidFill>
                  <a:schemeClr val="tx1"/>
                </a:solidFill>
                <a:effectLst/>
                <a:latin typeface="+mn-lt"/>
                <a:ea typeface="+mn-ea"/>
                <a:cs typeface="+mn-cs"/>
              </a:rPr>
              <a:t> cuadro de búsqueda: </a:t>
            </a:r>
            <a:r>
              <a:rPr lang="es-419" dirty="0">
                <a:solidFill>
                  <a:schemeClr val="tx1"/>
                </a:solidFill>
              </a:rPr>
              <a:t>se utiliza para ingresar palabras clave cuando se desconoce la dirección exacta. </a:t>
            </a:r>
            <a:endParaRPr lang="es-419" sz="1200" kern="1200" dirty="0">
              <a:solidFill>
                <a:schemeClr val="tx1"/>
              </a:solidFill>
              <a:effectLst/>
              <a:latin typeface="+mn-lt"/>
              <a:ea typeface="+mn-ea"/>
              <a:cs typeface="+mn-cs"/>
            </a:endParaRPr>
          </a:p>
          <a:p>
            <a:endParaRPr lang="es-419" dirty="0">
              <a:solidFill>
                <a:srgbClr val="FF0000"/>
              </a:solidFill>
              <a:highlight>
                <a:srgbClr val="FFFF00"/>
              </a:high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solidFill>
                  <a:schemeClr val="tx1"/>
                </a:solidFill>
              </a:rPr>
              <a:t>Nota: Algunos exploradores tienen solo un "cuadro multifunción" único que se utiliza para ingresar tanto las direcciones web como las palabras clave (como Google).</a:t>
            </a:r>
          </a:p>
          <a:p>
            <a:endParaRPr lang="es-419" dirty="0">
              <a:solidFill>
                <a:srgbClr val="FF0000"/>
              </a:solidFill>
              <a:highlight>
                <a:srgbClr val="FFFF00"/>
              </a:highlight>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a:t>
            </a:fld>
            <a:endParaRPr lang="es-419" dirty="0"/>
          </a:p>
        </p:txBody>
      </p:sp>
    </p:spTree>
    <p:extLst>
      <p:ext uri="{BB962C8B-B14F-4D97-AF65-F5344CB8AC3E}">
        <p14:creationId xmlns:p14="http://schemas.microsoft.com/office/powerpoint/2010/main" val="34569586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USE POWERPOINT O HAGA UNA DEMOSTRACIÓN EN VIVO:</a:t>
            </a:r>
          </a:p>
          <a:p>
            <a:pPr lvl="0"/>
            <a:endParaRPr lang="es-419"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las características principales de un explorador web.</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pPr lvl="0"/>
            <a:r>
              <a:rPr lang="es-419" sz="1200" kern="1200" dirty="0">
                <a:solidFill>
                  <a:schemeClr val="tx1"/>
                </a:solidFill>
                <a:effectLst/>
                <a:latin typeface="+mn-lt"/>
                <a:ea typeface="+mn-ea"/>
                <a:cs typeface="+mn-cs"/>
              </a:rPr>
              <a:t>La</a:t>
            </a:r>
            <a:r>
              <a:rPr lang="es-419" sz="1200" b="1" kern="1200" dirty="0">
                <a:solidFill>
                  <a:schemeClr val="tx1"/>
                </a:solidFill>
                <a:effectLst/>
                <a:latin typeface="+mn-lt"/>
                <a:ea typeface="+mn-ea"/>
                <a:cs typeface="+mn-cs"/>
              </a:rPr>
              <a:t> ventana del explorador: </a:t>
            </a:r>
            <a:r>
              <a:rPr lang="es-419" dirty="0">
                <a:solidFill>
                  <a:schemeClr val="tx1"/>
                </a:solidFill>
              </a:rPr>
              <a:t>Es la forma en que usted visualiza y navega por las páginas de la web. Dentro de una ventana del explorador puede tener varias pestañas. También puede tener abiertas varias ventanas del explorador al mismo tiempo. </a:t>
            </a:r>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7</a:t>
            </a:fld>
            <a:endParaRPr lang="es-419" dirty="0"/>
          </a:p>
        </p:txBody>
      </p:sp>
    </p:spTree>
    <p:extLst>
      <p:ext uri="{BB962C8B-B14F-4D97-AF65-F5344CB8AC3E}">
        <p14:creationId xmlns:p14="http://schemas.microsoft.com/office/powerpoint/2010/main" val="33514488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USE POWERPOINT O HAGA UNA DEMOSTRACIÓN EN VIVO:</a:t>
            </a:r>
          </a:p>
          <a:p>
            <a:pPr lvl="0"/>
            <a:endParaRPr lang="es-419"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las características principales de un explorador web.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pPr lvl="0"/>
            <a:r>
              <a:rPr lang="es-419" sz="1200" kern="1200" dirty="0">
                <a:solidFill>
                  <a:schemeClr val="tx1"/>
                </a:solidFill>
                <a:effectLst/>
                <a:latin typeface="+mn-lt"/>
                <a:ea typeface="+mn-ea"/>
                <a:cs typeface="+mn-cs"/>
              </a:rPr>
              <a:t>Las</a:t>
            </a:r>
            <a:r>
              <a:rPr lang="es-419" sz="1200" b="1" kern="1200" dirty="0">
                <a:solidFill>
                  <a:schemeClr val="tx1"/>
                </a:solidFill>
                <a:effectLst/>
                <a:latin typeface="+mn-lt"/>
                <a:ea typeface="+mn-ea"/>
                <a:cs typeface="+mn-cs"/>
              </a:rPr>
              <a:t> pestañas: </a:t>
            </a:r>
            <a:r>
              <a:rPr lang="es-419" dirty="0">
                <a:solidFill>
                  <a:schemeClr val="tx1"/>
                </a:solidFill>
              </a:rPr>
              <a:t>Se utilizan para abrir una página web sin cerrar la actual de manera que pueda navegar hacia adelante y hacia atrás entre ellas. Para abrir una nueva pestaña, haga clic en el signo más.</a:t>
            </a:r>
            <a:endParaRPr lang="es-419"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8</a:t>
            </a:fld>
            <a:endParaRPr lang="es-419" dirty="0"/>
          </a:p>
        </p:txBody>
      </p:sp>
    </p:spTree>
    <p:extLst>
      <p:ext uri="{BB962C8B-B14F-4D97-AF65-F5344CB8AC3E}">
        <p14:creationId xmlns:p14="http://schemas.microsoft.com/office/powerpoint/2010/main" val="17961940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USE POWERPOINT O HAGA UNA DEMOSTRACIÓN EN VIVO:</a:t>
            </a:r>
          </a:p>
          <a:p>
            <a:pPr lvl="0"/>
            <a:endParaRPr lang="es-419"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las características principales de un explorador web.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pPr lvl="0"/>
            <a:r>
              <a:rPr lang="es-419" sz="1200" kern="1200" dirty="0">
                <a:solidFill>
                  <a:schemeClr val="tx1"/>
                </a:solidFill>
                <a:effectLst/>
                <a:latin typeface="+mn-lt"/>
                <a:ea typeface="+mn-ea"/>
                <a:cs typeface="+mn-cs"/>
              </a:rPr>
              <a:t>Los</a:t>
            </a:r>
            <a:r>
              <a:rPr lang="es-419" sz="1200" b="1" kern="1200" dirty="0">
                <a:solidFill>
                  <a:schemeClr val="tx1"/>
                </a:solidFill>
                <a:effectLst/>
                <a:latin typeface="+mn-lt"/>
                <a:ea typeface="+mn-ea"/>
                <a:cs typeface="+mn-cs"/>
              </a:rPr>
              <a:t> </a:t>
            </a:r>
            <a:r>
              <a:rPr lang="es-419" sz="1200" b="0" kern="1200" dirty="0">
                <a:solidFill>
                  <a:schemeClr val="tx1"/>
                </a:solidFill>
                <a:effectLst/>
                <a:latin typeface="+mn-lt"/>
                <a:ea typeface="+mn-ea"/>
                <a:cs typeface="+mn-cs"/>
              </a:rPr>
              <a:t>comandos </a:t>
            </a:r>
            <a:r>
              <a:rPr lang="es-419" sz="1200" b="1" kern="1200" dirty="0">
                <a:solidFill>
                  <a:schemeClr val="tx1"/>
                </a:solidFill>
                <a:effectLst/>
                <a:latin typeface="+mn-lt"/>
                <a:ea typeface="+mn-ea"/>
                <a:cs typeface="+mn-cs"/>
              </a:rPr>
              <a:t>Atrás</a:t>
            </a:r>
            <a:r>
              <a:rPr lang="es-419" sz="1200" b="0" kern="1200" dirty="0">
                <a:solidFill>
                  <a:schemeClr val="tx1"/>
                </a:solidFill>
                <a:effectLst/>
                <a:latin typeface="+mn-lt"/>
                <a:ea typeface="+mn-ea"/>
                <a:cs typeface="+mn-cs"/>
              </a:rPr>
              <a:t> y</a:t>
            </a:r>
            <a:r>
              <a:rPr lang="es-419" sz="1200" b="1" kern="1200" dirty="0">
                <a:solidFill>
                  <a:schemeClr val="tx1"/>
                </a:solidFill>
                <a:effectLst/>
                <a:latin typeface="+mn-lt"/>
                <a:ea typeface="+mn-ea"/>
                <a:cs typeface="+mn-cs"/>
              </a:rPr>
              <a:t> Adelante</a:t>
            </a:r>
            <a:r>
              <a:rPr lang="es-419" sz="1200" b="0" kern="1200" dirty="0">
                <a:solidFill>
                  <a:schemeClr val="tx1"/>
                </a:solidFill>
                <a:effectLst/>
                <a:latin typeface="+mn-lt"/>
                <a:ea typeface="+mn-ea"/>
                <a:cs typeface="+mn-cs"/>
              </a:rPr>
              <a:t>:</a:t>
            </a:r>
          </a:p>
          <a:p>
            <a:endParaRPr lang="es-419" dirty="0"/>
          </a:p>
          <a:p>
            <a:pPr lvl="0"/>
            <a:r>
              <a:rPr lang="es-419" b="1" dirty="0">
                <a:solidFill>
                  <a:schemeClr val="tx1"/>
                </a:solidFill>
              </a:rPr>
              <a:t>Atrás:</a:t>
            </a:r>
            <a:r>
              <a:rPr lang="es-419" dirty="0">
                <a:solidFill>
                  <a:schemeClr val="tx1"/>
                </a:solidFill>
              </a:rPr>
              <a:t> Se utiliza para volver a la pantalla anterior en el explorador web.</a:t>
            </a:r>
          </a:p>
          <a:p>
            <a:r>
              <a:rPr lang="es-419" b="1" dirty="0">
                <a:solidFill>
                  <a:schemeClr val="tx1"/>
                </a:solidFill>
              </a:rPr>
              <a:t>Adelante:</a:t>
            </a:r>
            <a:r>
              <a:rPr lang="es-419" dirty="0">
                <a:solidFill>
                  <a:schemeClr val="tx1"/>
                </a:solidFill>
              </a:rPr>
              <a:t> Se utiliza para volver a la pantalla que apareció antes de presionar el botón Atrás en el explorador web.</a:t>
            </a:r>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9</a:t>
            </a:fld>
            <a:endParaRPr lang="es-419" dirty="0"/>
          </a:p>
        </p:txBody>
      </p:sp>
    </p:spTree>
    <p:extLst>
      <p:ext uri="{BB962C8B-B14F-4D97-AF65-F5344CB8AC3E}">
        <p14:creationId xmlns:p14="http://schemas.microsoft.com/office/powerpoint/2010/main" val="14712465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A417175-5D7E-2778-2FBA-FE7CE7D3511C}"/>
              </a:ext>
            </a:extLst>
          </p:cNvPr>
          <p:cNvSpPr/>
          <p:nvPr/>
        </p:nvSpPr>
        <p:spPr>
          <a:xfrm flipV="1">
            <a:off x="5410200" y="3810000"/>
            <a:ext cx="3733800" cy="90488"/>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5" name="Rectangle 4">
            <a:extLst>
              <a:ext uri="{FF2B5EF4-FFF2-40B4-BE49-F238E27FC236}">
                <a16:creationId xmlns:a16="http://schemas.microsoft.com/office/drawing/2014/main" id="{A82C1FBF-D06A-A641-52C9-98283093635C}"/>
              </a:ext>
            </a:extLst>
          </p:cNvPr>
          <p:cNvSpPr/>
          <p:nvPr/>
        </p:nvSpPr>
        <p:spPr>
          <a:xfrm flipV="1">
            <a:off x="5410200" y="3897313"/>
            <a:ext cx="3733800" cy="19208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6" name="Rectangle 5">
            <a:extLst>
              <a:ext uri="{FF2B5EF4-FFF2-40B4-BE49-F238E27FC236}">
                <a16:creationId xmlns:a16="http://schemas.microsoft.com/office/drawing/2014/main" id="{6BEC4159-869F-010B-3B9E-5A8DC9273204}"/>
              </a:ext>
            </a:extLst>
          </p:cNvPr>
          <p:cNvSpPr/>
          <p:nvPr/>
        </p:nvSpPr>
        <p:spPr>
          <a:xfrm flipV="1">
            <a:off x="5410200" y="4114800"/>
            <a:ext cx="3733800"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7" name="Rectangle 6">
            <a:extLst>
              <a:ext uri="{FF2B5EF4-FFF2-40B4-BE49-F238E27FC236}">
                <a16:creationId xmlns:a16="http://schemas.microsoft.com/office/drawing/2014/main" id="{A97D9CAF-08BC-A8E0-3FBF-45B33774D979}"/>
              </a:ext>
            </a:extLst>
          </p:cNvPr>
          <p:cNvSpPr/>
          <p:nvPr/>
        </p:nvSpPr>
        <p:spPr>
          <a:xfrm flipV="1">
            <a:off x="5410200" y="4164013"/>
            <a:ext cx="1965325" cy="19050"/>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0" name="Rectangle 9">
            <a:extLst>
              <a:ext uri="{FF2B5EF4-FFF2-40B4-BE49-F238E27FC236}">
                <a16:creationId xmlns:a16="http://schemas.microsoft.com/office/drawing/2014/main" id="{CB894A05-0AC7-37CE-5FBB-12A964A85091}"/>
              </a:ext>
            </a:extLst>
          </p:cNvPr>
          <p:cNvSpPr/>
          <p:nvPr/>
        </p:nvSpPr>
        <p:spPr>
          <a:xfrm flipV="1">
            <a:off x="5410200" y="4198938"/>
            <a:ext cx="1965325"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11" name="Rounded Rectangle 10">
            <a:extLst>
              <a:ext uri="{FF2B5EF4-FFF2-40B4-BE49-F238E27FC236}">
                <a16:creationId xmlns:a16="http://schemas.microsoft.com/office/drawing/2014/main" id="{AF8C41FC-D2D2-F291-9C53-0C8D193ABF4C}"/>
              </a:ext>
            </a:extLst>
          </p:cNvPr>
          <p:cNvSpPr/>
          <p:nvPr/>
        </p:nvSpPr>
        <p:spPr bwMode="white">
          <a:xfrm>
            <a:off x="5410200" y="3962400"/>
            <a:ext cx="3063875" cy="26988"/>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12" name="Rounded Rectangle 11">
            <a:extLst>
              <a:ext uri="{FF2B5EF4-FFF2-40B4-BE49-F238E27FC236}">
                <a16:creationId xmlns:a16="http://schemas.microsoft.com/office/drawing/2014/main" id="{E422057A-6223-0AF5-F6AA-348E392DC0CE}"/>
              </a:ext>
            </a:extLst>
          </p:cNvPr>
          <p:cNvSpPr/>
          <p:nvPr/>
        </p:nvSpPr>
        <p:spPr bwMode="white">
          <a:xfrm>
            <a:off x="7377113" y="4060825"/>
            <a:ext cx="1600200" cy="36513"/>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3" name="Rectangle 12">
            <a:extLst>
              <a:ext uri="{FF2B5EF4-FFF2-40B4-BE49-F238E27FC236}">
                <a16:creationId xmlns:a16="http://schemas.microsoft.com/office/drawing/2014/main" id="{02A927C1-71ED-5EF9-3F21-F2E0B5EAC02C}"/>
              </a:ext>
            </a:extLst>
          </p:cNvPr>
          <p:cNvSpPr/>
          <p:nvPr/>
        </p:nvSpPr>
        <p:spPr>
          <a:xfrm>
            <a:off x="0" y="3649663"/>
            <a:ext cx="9144000" cy="2444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4" name="Rectangle 13">
            <a:extLst>
              <a:ext uri="{FF2B5EF4-FFF2-40B4-BE49-F238E27FC236}">
                <a16:creationId xmlns:a16="http://schemas.microsoft.com/office/drawing/2014/main" id="{D3E28639-6178-0B3E-8C96-B7DB8C508A30}"/>
              </a:ext>
            </a:extLst>
          </p:cNvPr>
          <p:cNvSpPr/>
          <p:nvPr/>
        </p:nvSpPr>
        <p:spPr>
          <a:xfrm>
            <a:off x="0" y="3675063"/>
            <a:ext cx="9144000" cy="1412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5" name="Rectangle 14">
            <a:extLst>
              <a:ext uri="{FF2B5EF4-FFF2-40B4-BE49-F238E27FC236}">
                <a16:creationId xmlns:a16="http://schemas.microsoft.com/office/drawing/2014/main" id="{4AB32A11-B5F3-E32B-1E0C-E3B0BB9C35DA}"/>
              </a:ext>
            </a:extLst>
          </p:cNvPr>
          <p:cNvSpPr/>
          <p:nvPr/>
        </p:nvSpPr>
        <p:spPr>
          <a:xfrm flipV="1">
            <a:off x="6413500" y="3643313"/>
            <a:ext cx="2730500" cy="247650"/>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6" name="Rectangle 15">
            <a:extLst>
              <a:ext uri="{FF2B5EF4-FFF2-40B4-BE49-F238E27FC236}">
                <a16:creationId xmlns:a16="http://schemas.microsoft.com/office/drawing/2014/main" id="{3511C72F-A5A4-75B7-F0EB-F836829B2E55}"/>
              </a:ext>
            </a:extLst>
          </p:cNvPr>
          <p:cNvSpPr/>
          <p:nvPr/>
        </p:nvSpPr>
        <p:spPr>
          <a:xfrm>
            <a:off x="0" y="0"/>
            <a:ext cx="9144000" cy="37020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9" name="Subtitle 8"/>
          <p:cNvSpPr>
            <a:spLocks noGrp="1"/>
          </p:cNvSpPr>
          <p:nvPr>
            <p:ph type="subTitle" idx="1"/>
          </p:nvPr>
        </p:nvSpPr>
        <p:spPr>
          <a:xfrm>
            <a:off x="457200" y="3899938"/>
            <a:ext cx="4953000" cy="1752600"/>
          </a:xfrm>
        </p:spPr>
        <p:txBody>
          <a:bodyPr/>
          <a:lstStyle>
            <a:lvl1pPr marL="48006" indent="0" algn="l">
              <a:buNone/>
              <a:defRPr sz="1800">
                <a:solidFill>
                  <a:schemeClr val="tx2"/>
                </a:solidFill>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200" indent="0" algn="ctr">
              <a:buNone/>
            </a:lvl9pPr>
          </a:lstStyle>
          <a:p>
            <a:r>
              <a:rPr lang="en-US"/>
              <a:t>Click to edit Master subtitle style</a:t>
            </a:r>
          </a:p>
        </p:txBody>
      </p:sp>
      <p:sp>
        <p:nvSpPr>
          <p:cNvPr id="8" name="Title 7"/>
          <p:cNvSpPr>
            <a:spLocks noGrp="1"/>
          </p:cNvSpPr>
          <p:nvPr>
            <p:ph type="ctrTitle"/>
          </p:nvPr>
        </p:nvSpPr>
        <p:spPr>
          <a:xfrm>
            <a:off x="457200" y="2401889"/>
            <a:ext cx="8458200" cy="1470025"/>
          </a:xfrm>
        </p:spPr>
        <p:txBody>
          <a:bodyPr anchor="b"/>
          <a:lstStyle>
            <a:lvl1pPr>
              <a:defRPr sz="3300">
                <a:solidFill>
                  <a:schemeClr val="bg1"/>
                </a:solidFill>
              </a:defRPr>
            </a:lvl1pPr>
          </a:lstStyle>
          <a:p>
            <a:r>
              <a:rPr lang="en-US"/>
              <a:t>Click to edit Master title style</a:t>
            </a:r>
          </a:p>
        </p:txBody>
      </p:sp>
      <p:sp>
        <p:nvSpPr>
          <p:cNvPr id="17" name="Date Placeholder 27">
            <a:extLst>
              <a:ext uri="{FF2B5EF4-FFF2-40B4-BE49-F238E27FC236}">
                <a16:creationId xmlns:a16="http://schemas.microsoft.com/office/drawing/2014/main" id="{6D773E38-C09C-01D0-8782-EB55FF02421E}"/>
              </a:ext>
            </a:extLst>
          </p:cNvPr>
          <p:cNvSpPr>
            <a:spLocks noGrp="1"/>
          </p:cNvSpPr>
          <p:nvPr>
            <p:ph type="dt" sz="half" idx="10"/>
          </p:nvPr>
        </p:nvSpPr>
        <p:spPr>
          <a:xfrm>
            <a:off x="6705600" y="4206875"/>
            <a:ext cx="960438" cy="457200"/>
          </a:xfrm>
        </p:spPr>
        <p:txBody>
          <a:bodyPr/>
          <a:lstStyle>
            <a:lvl1pPr>
              <a:defRPr/>
            </a:lvl1pPr>
          </a:lstStyle>
          <a:p>
            <a:pPr>
              <a:defRPr/>
            </a:pPr>
            <a:fld id="{97A1F2A2-2A5E-FE4B-AD98-17CFC3D017FD}" type="datetime1">
              <a:rPr lang="en-US"/>
              <a:pPr>
                <a:defRPr/>
              </a:pPr>
              <a:t>7/29/22</a:t>
            </a:fld>
            <a:endParaRPr lang="en-US"/>
          </a:p>
        </p:txBody>
      </p:sp>
      <p:sp>
        <p:nvSpPr>
          <p:cNvPr id="18" name="Footer Placeholder 16">
            <a:extLst>
              <a:ext uri="{FF2B5EF4-FFF2-40B4-BE49-F238E27FC236}">
                <a16:creationId xmlns:a16="http://schemas.microsoft.com/office/drawing/2014/main" id="{092C40D7-9688-4A4E-0994-BC15B278022D}"/>
              </a:ext>
            </a:extLst>
          </p:cNvPr>
          <p:cNvSpPr>
            <a:spLocks noGrp="1"/>
          </p:cNvSpPr>
          <p:nvPr>
            <p:ph type="ftr" sz="quarter" idx="11"/>
          </p:nvPr>
        </p:nvSpPr>
        <p:spPr>
          <a:xfrm>
            <a:off x="5410200" y="4205288"/>
            <a:ext cx="1295400" cy="457200"/>
          </a:xfrm>
        </p:spPr>
        <p:txBody>
          <a:bodyPr/>
          <a:lstStyle>
            <a:lvl1pPr>
              <a:defRPr/>
            </a:lvl1pPr>
          </a:lstStyle>
          <a:p>
            <a:pPr>
              <a:defRPr/>
            </a:pPr>
            <a:endParaRPr lang="en-US"/>
          </a:p>
        </p:txBody>
      </p:sp>
      <p:sp>
        <p:nvSpPr>
          <p:cNvPr id="19" name="Slide Number Placeholder 28">
            <a:extLst>
              <a:ext uri="{FF2B5EF4-FFF2-40B4-BE49-F238E27FC236}">
                <a16:creationId xmlns:a16="http://schemas.microsoft.com/office/drawing/2014/main" id="{1BC0023E-DCB5-4791-997D-985E64509048}"/>
              </a:ext>
            </a:extLst>
          </p:cNvPr>
          <p:cNvSpPr>
            <a:spLocks noGrp="1"/>
          </p:cNvSpPr>
          <p:nvPr>
            <p:ph type="sldNum" sz="quarter" idx="12"/>
          </p:nvPr>
        </p:nvSpPr>
        <p:spPr>
          <a:xfrm>
            <a:off x="8320088" y="1588"/>
            <a:ext cx="747712" cy="365125"/>
          </a:xfrm>
        </p:spPr>
        <p:txBody>
          <a:bodyPr/>
          <a:lstStyle>
            <a:lvl1pPr algn="r">
              <a:defRPr sz="1350" smtClean="0">
                <a:solidFill>
                  <a:schemeClr val="bg1"/>
                </a:solidFill>
              </a:defRPr>
            </a:lvl1pPr>
          </a:lstStyle>
          <a:p>
            <a:pPr>
              <a:defRPr/>
            </a:pPr>
            <a:fld id="{3C901D85-C55C-194F-911C-1FB05DB2FF5F}" type="slidenum">
              <a:rPr lang="en-US"/>
              <a:pPr>
                <a:defRPr/>
              </a:pPr>
              <a:t>‹#›</a:t>
            </a:fld>
            <a:endParaRPr lang="en-US"/>
          </a:p>
        </p:txBody>
      </p:sp>
    </p:spTree>
    <p:extLst>
      <p:ext uri="{BB962C8B-B14F-4D97-AF65-F5344CB8AC3E}">
        <p14:creationId xmlns:p14="http://schemas.microsoft.com/office/powerpoint/2010/main" val="2507950317"/>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4" name="Date Placeholder 13">
            <a:extLst>
              <a:ext uri="{FF2B5EF4-FFF2-40B4-BE49-F238E27FC236}">
                <a16:creationId xmlns:a16="http://schemas.microsoft.com/office/drawing/2014/main" id="{2A7B76AF-1C16-AD74-F970-4A36CFB89E53}"/>
              </a:ext>
            </a:extLst>
          </p:cNvPr>
          <p:cNvSpPr>
            <a:spLocks noGrp="1"/>
          </p:cNvSpPr>
          <p:nvPr>
            <p:ph type="dt" sz="half" idx="10"/>
          </p:nvPr>
        </p:nvSpPr>
        <p:spPr/>
        <p:txBody>
          <a:bodyPr/>
          <a:lstStyle>
            <a:lvl1pPr>
              <a:defRPr/>
            </a:lvl1pPr>
          </a:lstStyle>
          <a:p>
            <a:pPr>
              <a:defRPr/>
            </a:pPr>
            <a:fld id="{D65C99B1-DDD8-604D-871D-961C5987CE5C}" type="datetime1">
              <a:rPr lang="en-US"/>
              <a:pPr>
                <a:defRPr/>
              </a:pPr>
              <a:t>7/29/22</a:t>
            </a:fld>
            <a:endParaRPr lang="en-US"/>
          </a:p>
        </p:txBody>
      </p:sp>
      <p:sp>
        <p:nvSpPr>
          <p:cNvPr id="5" name="Footer Placeholder 2">
            <a:extLst>
              <a:ext uri="{FF2B5EF4-FFF2-40B4-BE49-F238E27FC236}">
                <a16:creationId xmlns:a16="http://schemas.microsoft.com/office/drawing/2014/main" id="{0E923578-942A-553B-BD97-9E7B6861815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843C0DE5-8873-48C0-2619-4017A4E74AEE}"/>
              </a:ext>
            </a:extLst>
          </p:cNvPr>
          <p:cNvSpPr>
            <a:spLocks noGrp="1"/>
          </p:cNvSpPr>
          <p:nvPr>
            <p:ph type="sldNum" sz="quarter" idx="12"/>
          </p:nvPr>
        </p:nvSpPr>
        <p:spPr/>
        <p:txBody>
          <a:bodyPr/>
          <a:lstStyle>
            <a:lvl1pPr>
              <a:defRPr/>
            </a:lvl1pPr>
          </a:lstStyle>
          <a:p>
            <a:pPr>
              <a:defRPr/>
            </a:pPr>
            <a:fld id="{F52EC633-67B7-324A-801A-525408E5A360}" type="slidenum">
              <a:rPr lang="en-US"/>
              <a:pPr>
                <a:defRPr/>
              </a:pPr>
              <a:t>‹#›</a:t>
            </a:fld>
            <a:endParaRPr lang="en-US"/>
          </a:p>
        </p:txBody>
      </p:sp>
    </p:spTree>
    <p:extLst>
      <p:ext uri="{BB962C8B-B14F-4D97-AF65-F5344CB8AC3E}">
        <p14:creationId xmlns:p14="http://schemas.microsoft.com/office/powerpoint/2010/main" val="1879375595"/>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457200" y="1143000"/>
            <a:ext cx="6248400" cy="54483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Vertical Title 1"/>
          <p:cNvSpPr>
            <a:spLocks noGrp="1"/>
          </p:cNvSpPr>
          <p:nvPr>
            <p:ph type="title" orient="vert"/>
          </p:nvPr>
        </p:nvSpPr>
        <p:spPr>
          <a:xfrm>
            <a:off x="6781800" y="1143000"/>
            <a:ext cx="1905000" cy="5448300"/>
          </a:xfrm>
        </p:spPr>
        <p:txBody>
          <a:bodyPr vert="eaVert"/>
          <a:lstStyle/>
          <a:p>
            <a:r>
              <a:rPr lang="en-US"/>
              <a:t>Click to edit Master title style</a:t>
            </a:r>
          </a:p>
        </p:txBody>
      </p:sp>
      <p:sp>
        <p:nvSpPr>
          <p:cNvPr id="4" name="Date Placeholder 13">
            <a:extLst>
              <a:ext uri="{FF2B5EF4-FFF2-40B4-BE49-F238E27FC236}">
                <a16:creationId xmlns:a16="http://schemas.microsoft.com/office/drawing/2014/main" id="{2DA0A830-4191-45B3-DD3B-599B64C7DDBD}"/>
              </a:ext>
            </a:extLst>
          </p:cNvPr>
          <p:cNvSpPr>
            <a:spLocks noGrp="1"/>
          </p:cNvSpPr>
          <p:nvPr>
            <p:ph type="dt" sz="half" idx="10"/>
          </p:nvPr>
        </p:nvSpPr>
        <p:spPr/>
        <p:txBody>
          <a:bodyPr/>
          <a:lstStyle>
            <a:lvl1pPr>
              <a:defRPr/>
            </a:lvl1pPr>
          </a:lstStyle>
          <a:p>
            <a:pPr>
              <a:defRPr/>
            </a:pPr>
            <a:fld id="{A096D5EA-9E4E-1D45-8A96-2C4A4A66D279}" type="datetime1">
              <a:rPr lang="en-US"/>
              <a:pPr>
                <a:defRPr/>
              </a:pPr>
              <a:t>7/29/22</a:t>
            </a:fld>
            <a:endParaRPr lang="en-US"/>
          </a:p>
        </p:txBody>
      </p:sp>
      <p:sp>
        <p:nvSpPr>
          <p:cNvPr id="5" name="Footer Placeholder 2">
            <a:extLst>
              <a:ext uri="{FF2B5EF4-FFF2-40B4-BE49-F238E27FC236}">
                <a16:creationId xmlns:a16="http://schemas.microsoft.com/office/drawing/2014/main" id="{7F73A2D1-46A1-B088-096D-F6611B580CBA}"/>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5B2DD0FE-1B55-FF9A-074A-32615C0E8F2E}"/>
              </a:ext>
            </a:extLst>
          </p:cNvPr>
          <p:cNvSpPr>
            <a:spLocks noGrp="1"/>
          </p:cNvSpPr>
          <p:nvPr>
            <p:ph type="sldNum" sz="quarter" idx="12"/>
          </p:nvPr>
        </p:nvSpPr>
        <p:spPr/>
        <p:txBody>
          <a:bodyPr/>
          <a:lstStyle>
            <a:lvl1pPr>
              <a:defRPr/>
            </a:lvl1pPr>
          </a:lstStyle>
          <a:p>
            <a:pPr>
              <a:defRPr/>
            </a:pPr>
            <a:fld id="{075A5651-D435-B94B-B815-7B8B43FB318D}" type="slidenum">
              <a:rPr lang="en-US"/>
              <a:pPr>
                <a:defRPr/>
              </a:pPr>
              <a:t>‹#›</a:t>
            </a:fld>
            <a:endParaRPr lang="en-US"/>
          </a:p>
        </p:txBody>
      </p:sp>
    </p:spTree>
    <p:extLst>
      <p:ext uri="{BB962C8B-B14F-4D97-AF65-F5344CB8AC3E}">
        <p14:creationId xmlns:p14="http://schemas.microsoft.com/office/powerpoint/2010/main" val="3935168118"/>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4" name="Date Placeholder 13">
            <a:extLst>
              <a:ext uri="{FF2B5EF4-FFF2-40B4-BE49-F238E27FC236}">
                <a16:creationId xmlns:a16="http://schemas.microsoft.com/office/drawing/2014/main" id="{A6477434-0133-0B66-22D9-1D1D2470A9D3}"/>
              </a:ext>
            </a:extLst>
          </p:cNvPr>
          <p:cNvSpPr>
            <a:spLocks noGrp="1"/>
          </p:cNvSpPr>
          <p:nvPr>
            <p:ph type="dt" sz="half" idx="10"/>
          </p:nvPr>
        </p:nvSpPr>
        <p:spPr/>
        <p:txBody>
          <a:bodyPr/>
          <a:lstStyle>
            <a:lvl1pPr>
              <a:defRPr/>
            </a:lvl1pPr>
          </a:lstStyle>
          <a:p>
            <a:pPr>
              <a:defRPr/>
            </a:pPr>
            <a:fld id="{A3FF6515-7943-DB4A-993E-7C9DB9B5AC0E}" type="datetime1">
              <a:rPr lang="en-US"/>
              <a:pPr>
                <a:defRPr/>
              </a:pPr>
              <a:t>7/29/22</a:t>
            </a:fld>
            <a:endParaRPr lang="en-US"/>
          </a:p>
        </p:txBody>
      </p:sp>
      <p:sp>
        <p:nvSpPr>
          <p:cNvPr id="5" name="Footer Placeholder 2">
            <a:extLst>
              <a:ext uri="{FF2B5EF4-FFF2-40B4-BE49-F238E27FC236}">
                <a16:creationId xmlns:a16="http://schemas.microsoft.com/office/drawing/2014/main" id="{FDC2BA3A-1B85-EDF5-1BBE-C4620483DC5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6B271078-295C-89D9-12B1-24A7E5C6AB1A}"/>
              </a:ext>
            </a:extLst>
          </p:cNvPr>
          <p:cNvSpPr>
            <a:spLocks noGrp="1"/>
          </p:cNvSpPr>
          <p:nvPr>
            <p:ph type="sldNum" sz="quarter" idx="12"/>
          </p:nvPr>
        </p:nvSpPr>
        <p:spPr/>
        <p:txBody>
          <a:bodyPr/>
          <a:lstStyle>
            <a:lvl1pPr>
              <a:defRPr/>
            </a:lvl1pPr>
          </a:lstStyle>
          <a:p>
            <a:pPr>
              <a:defRPr/>
            </a:pPr>
            <a:fld id="{F616B086-A122-1741-9680-6C9452D43E22}" type="slidenum">
              <a:rPr lang="en-US"/>
              <a:pPr>
                <a:defRPr/>
              </a:pPr>
              <a:t>‹#›</a:t>
            </a:fld>
            <a:endParaRPr lang="en-US"/>
          </a:p>
        </p:txBody>
      </p:sp>
    </p:spTree>
    <p:extLst>
      <p:ext uri="{BB962C8B-B14F-4D97-AF65-F5344CB8AC3E}">
        <p14:creationId xmlns:p14="http://schemas.microsoft.com/office/powerpoint/2010/main" val="4093231141"/>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3367088"/>
            <a:ext cx="7772400" cy="1509712"/>
          </a:xfrm>
        </p:spPr>
        <p:txBody>
          <a:bodyPr anchor="t"/>
          <a:lstStyle>
            <a:lvl1pPr marL="34290" indent="0">
              <a:buNone/>
              <a:defRPr sz="1575" b="0">
                <a:solidFill>
                  <a:schemeClr val="tx2"/>
                </a:solidFill>
              </a:defRPr>
            </a:lvl1pPr>
            <a:lvl2pPr>
              <a:buNone/>
              <a:defRPr sz="1350">
                <a:solidFill>
                  <a:schemeClr val="tx1">
                    <a:tint val="75000"/>
                  </a:schemeClr>
                </a:solidFill>
              </a:defRPr>
            </a:lvl2pPr>
            <a:lvl3pPr>
              <a:buNone/>
              <a:defRPr sz="1200">
                <a:solidFill>
                  <a:schemeClr val="tx1">
                    <a:tint val="75000"/>
                  </a:schemeClr>
                </a:solidFill>
              </a:defRPr>
            </a:lvl3pPr>
            <a:lvl4pPr>
              <a:buNone/>
              <a:defRPr sz="1050">
                <a:solidFill>
                  <a:schemeClr val="tx1">
                    <a:tint val="75000"/>
                  </a:schemeClr>
                </a:solidFill>
              </a:defRPr>
            </a:lvl4pPr>
            <a:lvl5pPr>
              <a:buNone/>
              <a:defRPr sz="1050">
                <a:solidFill>
                  <a:schemeClr val="tx1">
                    <a:tint val="75000"/>
                  </a:schemeClr>
                </a:solidFill>
              </a:defRPr>
            </a:lvl5pPr>
          </a:lstStyle>
          <a:p>
            <a:pPr lvl="0"/>
            <a:r>
              <a:rPr lang="en-US"/>
              <a:t>Click to edit Master text styles</a:t>
            </a:r>
          </a:p>
        </p:txBody>
      </p:sp>
      <p:sp>
        <p:nvSpPr>
          <p:cNvPr id="2" name="Title 1"/>
          <p:cNvSpPr>
            <a:spLocks noGrp="1"/>
          </p:cNvSpPr>
          <p:nvPr>
            <p:ph type="title"/>
          </p:nvPr>
        </p:nvSpPr>
        <p:spPr>
          <a:xfrm>
            <a:off x="722313" y="1981202"/>
            <a:ext cx="7772400" cy="1362075"/>
          </a:xfrm>
        </p:spPr>
        <p:txBody>
          <a:bodyPr anchor="b">
            <a:noAutofit/>
          </a:bodyPr>
          <a:lstStyle>
            <a:lvl1pPr algn="l">
              <a:buNone/>
              <a:defRPr sz="3225" b="1" cap="none" baseline="0">
                <a:ln w="12700">
                  <a:solidFill>
                    <a:schemeClr val="accent2">
                      <a:shade val="90000"/>
                      <a:satMod val="150000"/>
                    </a:schemeClr>
                  </a:solidFill>
                </a:ln>
                <a:solidFill>
                  <a:schemeClr val="accent2"/>
                </a:solidFill>
                <a:effectLst/>
              </a:defRPr>
            </a:lvl1pPr>
          </a:lstStyle>
          <a:p>
            <a:r>
              <a:rPr lang="en-US"/>
              <a:t>Click to edit Master title style</a:t>
            </a:r>
            <a:endParaRPr lang="en-US" dirty="0"/>
          </a:p>
        </p:txBody>
      </p:sp>
      <p:sp>
        <p:nvSpPr>
          <p:cNvPr id="4" name="Date Placeholder 13">
            <a:extLst>
              <a:ext uri="{FF2B5EF4-FFF2-40B4-BE49-F238E27FC236}">
                <a16:creationId xmlns:a16="http://schemas.microsoft.com/office/drawing/2014/main" id="{43804113-3EBC-A960-1748-6FED333A4D77}"/>
              </a:ext>
            </a:extLst>
          </p:cNvPr>
          <p:cNvSpPr>
            <a:spLocks noGrp="1"/>
          </p:cNvSpPr>
          <p:nvPr>
            <p:ph type="dt" sz="half" idx="10"/>
          </p:nvPr>
        </p:nvSpPr>
        <p:spPr/>
        <p:txBody>
          <a:bodyPr/>
          <a:lstStyle>
            <a:lvl1pPr>
              <a:defRPr/>
            </a:lvl1pPr>
          </a:lstStyle>
          <a:p>
            <a:pPr>
              <a:defRPr/>
            </a:pPr>
            <a:fld id="{0D92FA3F-51FF-954D-B650-F1F692C96FB4}" type="datetime1">
              <a:rPr lang="en-US"/>
              <a:pPr>
                <a:defRPr/>
              </a:pPr>
              <a:t>7/29/22</a:t>
            </a:fld>
            <a:endParaRPr lang="en-US"/>
          </a:p>
        </p:txBody>
      </p:sp>
      <p:sp>
        <p:nvSpPr>
          <p:cNvPr id="5" name="Footer Placeholder 2">
            <a:extLst>
              <a:ext uri="{FF2B5EF4-FFF2-40B4-BE49-F238E27FC236}">
                <a16:creationId xmlns:a16="http://schemas.microsoft.com/office/drawing/2014/main" id="{FB52CA7D-C16A-92E9-CF52-D912800E7E75}"/>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53C5B1A9-DA82-5D32-FE5E-9E2656CF434B}"/>
              </a:ext>
            </a:extLst>
          </p:cNvPr>
          <p:cNvSpPr>
            <a:spLocks noGrp="1"/>
          </p:cNvSpPr>
          <p:nvPr>
            <p:ph type="sldNum" sz="quarter" idx="12"/>
          </p:nvPr>
        </p:nvSpPr>
        <p:spPr/>
        <p:txBody>
          <a:bodyPr/>
          <a:lstStyle>
            <a:lvl1pPr>
              <a:defRPr/>
            </a:lvl1pPr>
          </a:lstStyle>
          <a:p>
            <a:pPr>
              <a:defRPr/>
            </a:pPr>
            <a:fld id="{336D68B3-D8CC-3845-9746-BE8A88B6C7A8}" type="slidenum">
              <a:rPr lang="en-US"/>
              <a:pPr>
                <a:defRPr/>
              </a:pPr>
              <a:t>‹#›</a:t>
            </a:fld>
            <a:endParaRPr lang="en-US"/>
          </a:p>
        </p:txBody>
      </p:sp>
    </p:spTree>
    <p:extLst>
      <p:ext uri="{BB962C8B-B14F-4D97-AF65-F5344CB8AC3E}">
        <p14:creationId xmlns:p14="http://schemas.microsoft.com/office/powerpoint/2010/main" val="2977269500"/>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4648200" y="2249426"/>
            <a:ext cx="4038600" cy="4341875"/>
          </a:xfrm>
        </p:spPr>
        <p:txBody>
          <a:bodyPr/>
          <a:lstStyle>
            <a:lvl1pPr>
              <a:defRPr sz="1500"/>
            </a:lvl1pPr>
            <a:lvl2pPr>
              <a:defRPr sz="1425"/>
            </a:lvl2pPr>
            <a:lvl3pPr>
              <a:defRPr sz="1350"/>
            </a:lvl3pPr>
            <a:lvl4pPr>
              <a:defRPr sz="1350"/>
            </a:lvl4pPr>
            <a:lvl5pP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2"/>
          <p:cNvSpPr>
            <a:spLocks noGrp="1"/>
          </p:cNvSpPr>
          <p:nvPr>
            <p:ph sz="half" idx="1"/>
          </p:nvPr>
        </p:nvSpPr>
        <p:spPr>
          <a:xfrm>
            <a:off x="457200" y="2249426"/>
            <a:ext cx="4038600" cy="4341875"/>
          </a:xfrm>
        </p:spPr>
        <p:txBody>
          <a:bodyPr/>
          <a:lstStyle>
            <a:lvl1pPr>
              <a:defRPr sz="1500"/>
            </a:lvl1pPr>
            <a:lvl2pPr>
              <a:defRPr sz="1425"/>
            </a:lvl2pPr>
            <a:lvl3pPr>
              <a:defRPr sz="1350"/>
            </a:lvl3pPr>
            <a:lvl4pPr>
              <a:defRPr sz="1350"/>
            </a:lvl4pPr>
            <a:lvl5pP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5" name="Date Placeholder 13">
            <a:extLst>
              <a:ext uri="{FF2B5EF4-FFF2-40B4-BE49-F238E27FC236}">
                <a16:creationId xmlns:a16="http://schemas.microsoft.com/office/drawing/2014/main" id="{FC450F5A-BF44-D902-F9DF-55CA81A79BD7}"/>
              </a:ext>
            </a:extLst>
          </p:cNvPr>
          <p:cNvSpPr>
            <a:spLocks noGrp="1"/>
          </p:cNvSpPr>
          <p:nvPr>
            <p:ph type="dt" sz="half" idx="10"/>
          </p:nvPr>
        </p:nvSpPr>
        <p:spPr/>
        <p:txBody>
          <a:bodyPr/>
          <a:lstStyle>
            <a:lvl1pPr>
              <a:defRPr/>
            </a:lvl1pPr>
          </a:lstStyle>
          <a:p>
            <a:pPr>
              <a:defRPr/>
            </a:pPr>
            <a:fld id="{012D7FE8-38E2-AE4D-BE9B-B30DC66F397C}" type="datetime1">
              <a:rPr lang="en-US"/>
              <a:pPr>
                <a:defRPr/>
              </a:pPr>
              <a:t>7/29/22</a:t>
            </a:fld>
            <a:endParaRPr lang="en-US"/>
          </a:p>
        </p:txBody>
      </p:sp>
      <p:sp>
        <p:nvSpPr>
          <p:cNvPr id="6" name="Footer Placeholder 2">
            <a:extLst>
              <a:ext uri="{FF2B5EF4-FFF2-40B4-BE49-F238E27FC236}">
                <a16:creationId xmlns:a16="http://schemas.microsoft.com/office/drawing/2014/main" id="{70AF219B-9CB2-610D-A633-BC367C92CC7F}"/>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E3E1B8B5-ECCA-D6C4-F60E-3D23059CE51F}"/>
              </a:ext>
            </a:extLst>
          </p:cNvPr>
          <p:cNvSpPr>
            <a:spLocks noGrp="1"/>
          </p:cNvSpPr>
          <p:nvPr>
            <p:ph type="sldNum" sz="quarter" idx="12"/>
          </p:nvPr>
        </p:nvSpPr>
        <p:spPr/>
        <p:txBody>
          <a:bodyPr/>
          <a:lstStyle>
            <a:lvl1pPr>
              <a:defRPr/>
            </a:lvl1pPr>
          </a:lstStyle>
          <a:p>
            <a:pPr>
              <a:defRPr/>
            </a:pPr>
            <a:fld id="{762C0140-14B8-974D-B8D0-CC530E90570C}" type="slidenum">
              <a:rPr lang="en-US"/>
              <a:pPr>
                <a:defRPr/>
              </a:pPr>
              <a:t>‹#›</a:t>
            </a:fld>
            <a:endParaRPr lang="en-US"/>
          </a:p>
        </p:txBody>
      </p:sp>
    </p:spTree>
    <p:extLst>
      <p:ext uri="{BB962C8B-B14F-4D97-AF65-F5344CB8AC3E}">
        <p14:creationId xmlns:p14="http://schemas.microsoft.com/office/powerpoint/2010/main" val="2988740069"/>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718305" y="2708519"/>
            <a:ext cx="4041775" cy="3886200"/>
          </a:xfrm>
        </p:spPr>
        <p:txBody>
          <a:bodyPr/>
          <a:lstStyle>
            <a:lvl1pPr>
              <a:defRPr sz="1500"/>
            </a:lvl1pPr>
            <a:lvl2pPr>
              <a:defRPr sz="1500"/>
            </a:lvl2pPr>
            <a:lvl3pPr>
              <a:defRPr sz="135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3"/>
          </p:nvPr>
        </p:nvSpPr>
        <p:spPr>
          <a:xfrm>
            <a:off x="4721226" y="2244970"/>
            <a:ext cx="4041775" cy="457200"/>
          </a:xfrm>
          <a:solidFill>
            <a:schemeClr val="accent2">
              <a:lumMod val="60000"/>
              <a:lumOff val="4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a:r>
              <a:rPr lang="en-US"/>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1500"/>
            </a:lvl1pPr>
            <a:lvl2pPr>
              <a:defRPr sz="1500"/>
            </a:lvl2pPr>
            <a:lvl3pPr>
              <a:defRPr sz="135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1"/>
          </p:nvPr>
        </p:nvSpPr>
        <p:spPr>
          <a:xfrm>
            <a:off x="381000" y="2244970"/>
            <a:ext cx="4041648" cy="457200"/>
          </a:xfrm>
          <a:solidFill>
            <a:schemeClr val="accent2">
              <a:lumMod val="60000"/>
              <a:lumOff val="4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a:r>
              <a:rPr lang="en-US"/>
              <a:t>Click to edit Master text styles</a:t>
            </a:r>
          </a:p>
        </p:txBody>
      </p:sp>
      <p:sp>
        <p:nvSpPr>
          <p:cNvPr id="2" name="Title 1"/>
          <p:cNvSpPr>
            <a:spLocks noGrp="1"/>
          </p:cNvSpPr>
          <p:nvPr>
            <p:ph type="title"/>
          </p:nvPr>
        </p:nvSpPr>
        <p:spPr>
          <a:xfrm>
            <a:off x="381000" y="1143000"/>
            <a:ext cx="8382000" cy="1069848"/>
          </a:xfrm>
        </p:spPr>
        <p:txBody>
          <a:bodyPr/>
          <a:lstStyle>
            <a:lvl1pPr>
              <a:defRPr sz="3000" b="0" i="0" cap="none" baseline="0"/>
            </a:lvl1pPr>
          </a:lstStyle>
          <a:p>
            <a:r>
              <a:rPr lang="en-US"/>
              <a:t>Click to edit Master title style</a:t>
            </a:r>
          </a:p>
        </p:txBody>
      </p:sp>
      <p:sp>
        <p:nvSpPr>
          <p:cNvPr id="7" name="Date Placeholder 25">
            <a:extLst>
              <a:ext uri="{FF2B5EF4-FFF2-40B4-BE49-F238E27FC236}">
                <a16:creationId xmlns:a16="http://schemas.microsoft.com/office/drawing/2014/main" id="{84CC2B22-245F-50B3-5779-C6B4F7572271}"/>
              </a:ext>
            </a:extLst>
          </p:cNvPr>
          <p:cNvSpPr>
            <a:spLocks noGrp="1"/>
          </p:cNvSpPr>
          <p:nvPr>
            <p:ph type="dt" sz="half" idx="10"/>
          </p:nvPr>
        </p:nvSpPr>
        <p:spPr/>
        <p:txBody>
          <a:bodyPr rtlCol="0"/>
          <a:lstStyle>
            <a:lvl1pPr>
              <a:defRPr/>
            </a:lvl1pPr>
          </a:lstStyle>
          <a:p>
            <a:pPr>
              <a:defRPr/>
            </a:pPr>
            <a:fld id="{DBD51E4B-0DB3-2B4E-A477-B2CD6EC2744C}" type="datetime1">
              <a:rPr lang="en-US"/>
              <a:pPr>
                <a:defRPr/>
              </a:pPr>
              <a:t>7/29/22</a:t>
            </a:fld>
            <a:endParaRPr lang="en-US"/>
          </a:p>
        </p:txBody>
      </p:sp>
      <p:sp>
        <p:nvSpPr>
          <p:cNvPr id="8" name="Slide Number Placeholder 26">
            <a:extLst>
              <a:ext uri="{FF2B5EF4-FFF2-40B4-BE49-F238E27FC236}">
                <a16:creationId xmlns:a16="http://schemas.microsoft.com/office/drawing/2014/main" id="{E0C44487-97E0-E599-7B0D-7C9F3EFBE5DC}"/>
              </a:ext>
            </a:extLst>
          </p:cNvPr>
          <p:cNvSpPr>
            <a:spLocks noGrp="1"/>
          </p:cNvSpPr>
          <p:nvPr>
            <p:ph type="sldNum" sz="quarter" idx="11"/>
          </p:nvPr>
        </p:nvSpPr>
        <p:spPr/>
        <p:txBody>
          <a:bodyPr rtlCol="0"/>
          <a:lstStyle>
            <a:lvl1pPr>
              <a:defRPr/>
            </a:lvl1pPr>
          </a:lstStyle>
          <a:p>
            <a:pPr>
              <a:defRPr/>
            </a:pPr>
            <a:fld id="{FC8B3D6F-EB1E-724F-9969-01E57DC7B31C}" type="slidenum">
              <a:rPr lang="en-US"/>
              <a:pPr>
                <a:defRPr/>
              </a:pPr>
              <a:t>‹#›</a:t>
            </a:fld>
            <a:endParaRPr lang="en-US"/>
          </a:p>
        </p:txBody>
      </p:sp>
      <p:sp>
        <p:nvSpPr>
          <p:cNvPr id="9" name="Footer Placeholder 27">
            <a:extLst>
              <a:ext uri="{FF2B5EF4-FFF2-40B4-BE49-F238E27FC236}">
                <a16:creationId xmlns:a16="http://schemas.microsoft.com/office/drawing/2014/main" id="{2BDDED5F-88E6-F14C-2FAD-ADD84C60235E}"/>
              </a:ext>
            </a:extLst>
          </p:cNvPr>
          <p:cNvSpPr>
            <a:spLocks noGrp="1"/>
          </p:cNvSpPr>
          <p:nvPr>
            <p:ph type="ftr" sz="quarter" idx="12"/>
          </p:nvPr>
        </p:nvSpPr>
        <p:spPr/>
        <p:txBody>
          <a:bodyPr rtlCol="0"/>
          <a:lstStyle>
            <a:lvl1pPr>
              <a:defRPr/>
            </a:lvl1pPr>
          </a:lstStyle>
          <a:p>
            <a:pPr>
              <a:defRPr/>
            </a:pPr>
            <a:endParaRPr lang="en-US"/>
          </a:p>
        </p:txBody>
      </p:sp>
    </p:spTree>
    <p:extLst>
      <p:ext uri="{BB962C8B-B14F-4D97-AF65-F5344CB8AC3E}">
        <p14:creationId xmlns:p14="http://schemas.microsoft.com/office/powerpoint/2010/main" val="154646979"/>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lstStyle>
            <a:lvl1pPr>
              <a:defRPr sz="3000">
                <a:solidFill>
                  <a:schemeClr val="tx2"/>
                </a:solidFill>
              </a:defRPr>
            </a:lvl1pPr>
          </a:lstStyle>
          <a:p>
            <a:r>
              <a:rPr lang="en-US"/>
              <a:t>Click to edit Master title style</a:t>
            </a:r>
          </a:p>
        </p:txBody>
      </p:sp>
      <p:sp>
        <p:nvSpPr>
          <p:cNvPr id="3" name="Date Placeholder 2">
            <a:extLst>
              <a:ext uri="{FF2B5EF4-FFF2-40B4-BE49-F238E27FC236}">
                <a16:creationId xmlns:a16="http://schemas.microsoft.com/office/drawing/2014/main" id="{7D7D4867-EC3F-7EE1-A683-2C821957FD29}"/>
              </a:ext>
            </a:extLst>
          </p:cNvPr>
          <p:cNvSpPr>
            <a:spLocks noGrp="1"/>
          </p:cNvSpPr>
          <p:nvPr>
            <p:ph type="dt" sz="half" idx="10"/>
          </p:nvPr>
        </p:nvSpPr>
        <p:spPr>
          <a:xfrm>
            <a:off x="6583363" y="612775"/>
            <a:ext cx="957262" cy="457200"/>
          </a:xfrm>
        </p:spPr>
        <p:txBody>
          <a:bodyPr/>
          <a:lstStyle>
            <a:lvl1pPr>
              <a:defRPr/>
            </a:lvl1pPr>
          </a:lstStyle>
          <a:p>
            <a:pPr>
              <a:defRPr/>
            </a:pPr>
            <a:fld id="{02A1A3D0-411E-2A45-A313-E6BDE2C6F696}" type="datetime1">
              <a:rPr lang="en-US"/>
              <a:pPr>
                <a:defRPr/>
              </a:pPr>
              <a:t>7/29/22</a:t>
            </a:fld>
            <a:endParaRPr lang="en-US"/>
          </a:p>
        </p:txBody>
      </p:sp>
      <p:sp>
        <p:nvSpPr>
          <p:cNvPr id="4" name="Footer Placeholder 3">
            <a:extLst>
              <a:ext uri="{FF2B5EF4-FFF2-40B4-BE49-F238E27FC236}">
                <a16:creationId xmlns:a16="http://schemas.microsoft.com/office/drawing/2014/main" id="{BFBA4435-5DC7-E66D-CBF9-099ABA8D8F79}"/>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4">
            <a:extLst>
              <a:ext uri="{FF2B5EF4-FFF2-40B4-BE49-F238E27FC236}">
                <a16:creationId xmlns:a16="http://schemas.microsoft.com/office/drawing/2014/main" id="{4A8DA962-8476-A6AC-6081-D830AAF87EF5}"/>
              </a:ext>
            </a:extLst>
          </p:cNvPr>
          <p:cNvSpPr>
            <a:spLocks noGrp="1"/>
          </p:cNvSpPr>
          <p:nvPr>
            <p:ph type="sldNum" sz="quarter" idx="12"/>
          </p:nvPr>
        </p:nvSpPr>
        <p:spPr/>
        <p:txBody>
          <a:bodyPr/>
          <a:lstStyle>
            <a:lvl1pPr>
              <a:defRPr/>
            </a:lvl1pPr>
          </a:lstStyle>
          <a:p>
            <a:pPr>
              <a:defRPr/>
            </a:pPr>
            <a:fld id="{8ABE2B94-A752-AD41-BD28-FA50FFD07B9F}" type="slidenum">
              <a:rPr lang="en-US"/>
              <a:pPr>
                <a:defRPr/>
              </a:pPr>
              <a:t>‹#›</a:t>
            </a:fld>
            <a:endParaRPr lang="en-US"/>
          </a:p>
        </p:txBody>
      </p:sp>
    </p:spTree>
    <p:extLst>
      <p:ext uri="{BB962C8B-B14F-4D97-AF65-F5344CB8AC3E}">
        <p14:creationId xmlns:p14="http://schemas.microsoft.com/office/powerpoint/2010/main" val="351348708"/>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a:extLst>
              <a:ext uri="{FF2B5EF4-FFF2-40B4-BE49-F238E27FC236}">
                <a16:creationId xmlns:a16="http://schemas.microsoft.com/office/drawing/2014/main" id="{41F1B802-D8B1-5130-8D61-E301D97EB69C}"/>
              </a:ext>
            </a:extLst>
          </p:cNvPr>
          <p:cNvSpPr>
            <a:spLocks noGrp="1"/>
          </p:cNvSpPr>
          <p:nvPr>
            <p:ph type="dt" sz="half" idx="10"/>
          </p:nvPr>
        </p:nvSpPr>
        <p:spPr/>
        <p:txBody>
          <a:bodyPr/>
          <a:lstStyle>
            <a:lvl1pPr>
              <a:defRPr/>
            </a:lvl1pPr>
          </a:lstStyle>
          <a:p>
            <a:pPr>
              <a:defRPr/>
            </a:pPr>
            <a:fld id="{FD9C017D-2E97-E54A-8E8C-C7D299A76B67}" type="datetime1">
              <a:rPr lang="en-US"/>
              <a:pPr>
                <a:defRPr/>
              </a:pPr>
              <a:t>7/29/22</a:t>
            </a:fld>
            <a:endParaRPr lang="en-US"/>
          </a:p>
        </p:txBody>
      </p:sp>
      <p:sp>
        <p:nvSpPr>
          <p:cNvPr id="3" name="Footer Placeholder 2">
            <a:extLst>
              <a:ext uri="{FF2B5EF4-FFF2-40B4-BE49-F238E27FC236}">
                <a16:creationId xmlns:a16="http://schemas.microsoft.com/office/drawing/2014/main" id="{7CE46990-0CBC-B392-813F-DDF4D5CA66B5}"/>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22">
            <a:extLst>
              <a:ext uri="{FF2B5EF4-FFF2-40B4-BE49-F238E27FC236}">
                <a16:creationId xmlns:a16="http://schemas.microsoft.com/office/drawing/2014/main" id="{935220F4-C8ED-A780-3AAB-B4A8F6A7D3E9}"/>
              </a:ext>
            </a:extLst>
          </p:cNvPr>
          <p:cNvSpPr>
            <a:spLocks noGrp="1"/>
          </p:cNvSpPr>
          <p:nvPr>
            <p:ph type="sldNum" sz="quarter" idx="12"/>
          </p:nvPr>
        </p:nvSpPr>
        <p:spPr/>
        <p:txBody>
          <a:bodyPr/>
          <a:lstStyle>
            <a:lvl1pPr>
              <a:defRPr/>
            </a:lvl1pPr>
          </a:lstStyle>
          <a:p>
            <a:pPr>
              <a:defRPr/>
            </a:pPr>
            <a:fld id="{C93FB818-8B20-7546-A3E7-FC8ECF00FB08}" type="slidenum">
              <a:rPr lang="en-US"/>
              <a:pPr>
                <a:defRPr/>
              </a:pPr>
              <a:t>‹#›</a:t>
            </a:fld>
            <a:endParaRPr lang="en-US"/>
          </a:p>
        </p:txBody>
      </p:sp>
    </p:spTree>
    <p:extLst>
      <p:ext uri="{BB962C8B-B14F-4D97-AF65-F5344CB8AC3E}">
        <p14:creationId xmlns:p14="http://schemas.microsoft.com/office/powerpoint/2010/main" val="1136133982"/>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776288"/>
            <a:ext cx="5102352" cy="5805083"/>
          </a:xfrm>
        </p:spPr>
        <p:txBody>
          <a:bodyPr/>
          <a:lstStyle>
            <a:lvl1pPr>
              <a:defRPr sz="2400"/>
            </a:lvl1pPr>
            <a:lvl2pPr>
              <a:defRPr sz="2100"/>
            </a:lvl2pPr>
            <a:lvl3pPr>
              <a:defRPr sz="1800"/>
            </a:lvl3pPr>
            <a:lvl4pPr>
              <a:defRPr sz="1500"/>
            </a:lvl4pPr>
            <a:lvl5pPr>
              <a:defRPr sz="15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2"/>
          </p:nvPr>
        </p:nvSpPr>
        <p:spPr>
          <a:xfrm>
            <a:off x="5353496" y="2010728"/>
            <a:ext cx="3383280" cy="4580573"/>
          </a:xfrm>
        </p:spPr>
        <p:txBody>
          <a:bodyPr/>
          <a:lstStyle>
            <a:lvl1pPr marL="6858" indent="0">
              <a:buNone/>
              <a:defRPr sz="1050"/>
            </a:lvl1pPr>
            <a:lvl2pPr>
              <a:buNone/>
              <a:defRPr sz="900"/>
            </a:lvl2pPr>
            <a:lvl3pPr>
              <a:buNone/>
              <a:defRPr sz="750"/>
            </a:lvl3pPr>
            <a:lvl4pPr>
              <a:buNone/>
              <a:defRPr sz="675"/>
            </a:lvl4pPr>
            <a:lvl5pPr>
              <a:buNone/>
              <a:defRPr sz="675"/>
            </a:lvl5pPr>
          </a:lstStyle>
          <a:p>
            <a:pPr lvl="0"/>
            <a:r>
              <a:rPr lang="en-US"/>
              <a:t>Click to edit Master text styles</a:t>
            </a:r>
          </a:p>
        </p:txBody>
      </p:sp>
      <p:sp>
        <p:nvSpPr>
          <p:cNvPr id="2" name="Title 1"/>
          <p:cNvSpPr>
            <a:spLocks noGrp="1"/>
          </p:cNvSpPr>
          <p:nvPr>
            <p:ph type="title"/>
          </p:nvPr>
        </p:nvSpPr>
        <p:spPr>
          <a:xfrm>
            <a:off x="5353496" y="1101970"/>
            <a:ext cx="3383280" cy="877824"/>
          </a:xfrm>
        </p:spPr>
        <p:txBody>
          <a:bodyPr anchor="b"/>
          <a:lstStyle>
            <a:lvl1pPr algn="l">
              <a:buNone/>
              <a:defRPr sz="1350" b="1"/>
            </a:lvl1pPr>
          </a:lstStyle>
          <a:p>
            <a:r>
              <a:rPr lang="en-US"/>
              <a:t>Click to edit Master title style</a:t>
            </a:r>
          </a:p>
        </p:txBody>
      </p:sp>
      <p:sp>
        <p:nvSpPr>
          <p:cNvPr id="5" name="Date Placeholder 13">
            <a:extLst>
              <a:ext uri="{FF2B5EF4-FFF2-40B4-BE49-F238E27FC236}">
                <a16:creationId xmlns:a16="http://schemas.microsoft.com/office/drawing/2014/main" id="{872A6604-9217-BF7B-E462-58533B5E5A7F}"/>
              </a:ext>
            </a:extLst>
          </p:cNvPr>
          <p:cNvSpPr>
            <a:spLocks noGrp="1"/>
          </p:cNvSpPr>
          <p:nvPr>
            <p:ph type="dt" sz="half" idx="10"/>
          </p:nvPr>
        </p:nvSpPr>
        <p:spPr/>
        <p:txBody>
          <a:bodyPr/>
          <a:lstStyle>
            <a:lvl1pPr>
              <a:defRPr/>
            </a:lvl1pPr>
          </a:lstStyle>
          <a:p>
            <a:pPr>
              <a:defRPr/>
            </a:pPr>
            <a:fld id="{E882415A-4B8D-5C40-925E-15C0DBB72CEF}" type="datetime1">
              <a:rPr lang="en-US"/>
              <a:pPr>
                <a:defRPr/>
              </a:pPr>
              <a:t>7/29/22</a:t>
            </a:fld>
            <a:endParaRPr lang="en-US"/>
          </a:p>
        </p:txBody>
      </p:sp>
      <p:sp>
        <p:nvSpPr>
          <p:cNvPr id="6" name="Footer Placeholder 2">
            <a:extLst>
              <a:ext uri="{FF2B5EF4-FFF2-40B4-BE49-F238E27FC236}">
                <a16:creationId xmlns:a16="http://schemas.microsoft.com/office/drawing/2014/main" id="{78F04555-D040-DA28-F930-E7C3F2D13ED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B142621D-9DA4-CB9A-CE02-AC55538BAC6D}"/>
              </a:ext>
            </a:extLst>
          </p:cNvPr>
          <p:cNvSpPr>
            <a:spLocks noGrp="1"/>
          </p:cNvSpPr>
          <p:nvPr>
            <p:ph type="sldNum" sz="quarter" idx="12"/>
          </p:nvPr>
        </p:nvSpPr>
        <p:spPr/>
        <p:txBody>
          <a:bodyPr/>
          <a:lstStyle>
            <a:lvl1pPr>
              <a:defRPr/>
            </a:lvl1pPr>
          </a:lstStyle>
          <a:p>
            <a:pPr>
              <a:defRPr/>
            </a:pPr>
            <a:fld id="{133AF7F6-8A87-2C4E-978C-21D12324A7AA}" type="slidenum">
              <a:rPr lang="en-US"/>
              <a:pPr>
                <a:defRPr/>
              </a:pPr>
              <a:t>‹#›</a:t>
            </a:fld>
            <a:endParaRPr lang="en-US"/>
          </a:p>
        </p:txBody>
      </p:sp>
    </p:spTree>
    <p:extLst>
      <p:ext uri="{BB962C8B-B14F-4D97-AF65-F5344CB8AC3E}">
        <p14:creationId xmlns:p14="http://schemas.microsoft.com/office/powerpoint/2010/main" val="2972668892"/>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2400"/>
            </a:lvl1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6088443" y="3274310"/>
            <a:ext cx="2590800" cy="2516489"/>
          </a:xfrm>
        </p:spPr>
        <p:txBody>
          <a:bodyPr lIns="0" tIns="0" rIns="45720" anchor="t"/>
          <a:lstStyle>
            <a:lvl1pPr marL="0" indent="0">
              <a:lnSpc>
                <a:spcPct val="100000"/>
              </a:lnSpc>
              <a:spcBef>
                <a:spcPts val="0"/>
              </a:spcBef>
              <a:buFontTx/>
              <a:buNone/>
              <a:defRPr sz="975"/>
            </a:lvl1pPr>
            <a:lvl2pPr>
              <a:buFontTx/>
              <a:buNone/>
              <a:defRPr sz="900"/>
            </a:lvl2pPr>
            <a:lvl3pPr>
              <a:buFontTx/>
              <a:buNone/>
              <a:defRPr sz="750"/>
            </a:lvl3pPr>
            <a:lvl4pPr>
              <a:buFontTx/>
              <a:buNone/>
              <a:defRPr sz="675"/>
            </a:lvl4pPr>
            <a:lvl5pPr>
              <a:buFontTx/>
              <a:buNone/>
              <a:defRPr sz="675"/>
            </a:lvl5pPr>
          </a:lstStyle>
          <a:p>
            <a:pPr lvl="0"/>
            <a:r>
              <a:rPr lang="en-US"/>
              <a:t>Click to edit Master text styles</a:t>
            </a:r>
          </a:p>
        </p:txBody>
      </p:sp>
      <p:sp>
        <p:nvSpPr>
          <p:cNvPr id="2" name="Title 1"/>
          <p:cNvSpPr>
            <a:spLocks noGrp="1"/>
          </p:cNvSpPr>
          <p:nvPr>
            <p:ph type="title"/>
          </p:nvPr>
        </p:nvSpPr>
        <p:spPr>
          <a:xfrm>
            <a:off x="5440435" y="1109162"/>
            <a:ext cx="586803" cy="4681637"/>
          </a:xfrm>
        </p:spPr>
        <p:txBody>
          <a:bodyPr vert="vert270" lIns="45720" tIns="0" rIns="45720" anchor="t"/>
          <a:lstStyle>
            <a:lvl1pPr algn="ctr">
              <a:buNone/>
              <a:defRPr sz="1500" b="1"/>
            </a:lvl1pPr>
          </a:lstStyle>
          <a:p>
            <a:r>
              <a:rPr lang="en-US"/>
              <a:t>Click to edit Master title style</a:t>
            </a:r>
          </a:p>
        </p:txBody>
      </p:sp>
      <p:sp>
        <p:nvSpPr>
          <p:cNvPr id="5" name="Date Placeholder 13">
            <a:extLst>
              <a:ext uri="{FF2B5EF4-FFF2-40B4-BE49-F238E27FC236}">
                <a16:creationId xmlns:a16="http://schemas.microsoft.com/office/drawing/2014/main" id="{DE6E6BA9-BA9A-76A1-7904-055C9C95AE58}"/>
              </a:ext>
            </a:extLst>
          </p:cNvPr>
          <p:cNvSpPr>
            <a:spLocks noGrp="1"/>
          </p:cNvSpPr>
          <p:nvPr>
            <p:ph type="dt" sz="half" idx="10"/>
          </p:nvPr>
        </p:nvSpPr>
        <p:spPr/>
        <p:txBody>
          <a:bodyPr/>
          <a:lstStyle>
            <a:lvl1pPr>
              <a:defRPr/>
            </a:lvl1pPr>
          </a:lstStyle>
          <a:p>
            <a:pPr>
              <a:defRPr/>
            </a:pPr>
            <a:fld id="{B6F4829E-600E-A74C-9A45-3B323A305E1A}" type="datetime1">
              <a:rPr lang="en-US"/>
              <a:pPr>
                <a:defRPr/>
              </a:pPr>
              <a:t>7/29/22</a:t>
            </a:fld>
            <a:endParaRPr lang="en-US"/>
          </a:p>
        </p:txBody>
      </p:sp>
      <p:sp>
        <p:nvSpPr>
          <p:cNvPr id="6" name="Footer Placeholder 2">
            <a:extLst>
              <a:ext uri="{FF2B5EF4-FFF2-40B4-BE49-F238E27FC236}">
                <a16:creationId xmlns:a16="http://schemas.microsoft.com/office/drawing/2014/main" id="{53A190A6-E91D-635C-1D19-18F02AA34A0B}"/>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2637E24E-55F7-9013-C6BF-2C4EC04C0610}"/>
              </a:ext>
            </a:extLst>
          </p:cNvPr>
          <p:cNvSpPr>
            <a:spLocks noGrp="1"/>
          </p:cNvSpPr>
          <p:nvPr>
            <p:ph type="sldNum" sz="quarter" idx="12"/>
          </p:nvPr>
        </p:nvSpPr>
        <p:spPr/>
        <p:txBody>
          <a:bodyPr/>
          <a:lstStyle>
            <a:lvl1pPr>
              <a:defRPr/>
            </a:lvl1pPr>
          </a:lstStyle>
          <a:p>
            <a:pPr>
              <a:defRPr/>
            </a:pPr>
            <a:fld id="{43E92B36-85D0-3B4F-800A-0FD971EE69A3}" type="slidenum">
              <a:rPr lang="en-US"/>
              <a:pPr>
                <a:defRPr/>
              </a:pPr>
              <a:t>‹#›</a:t>
            </a:fld>
            <a:endParaRPr lang="en-US"/>
          </a:p>
        </p:txBody>
      </p:sp>
    </p:spTree>
    <p:extLst>
      <p:ext uri="{BB962C8B-B14F-4D97-AF65-F5344CB8AC3E}">
        <p14:creationId xmlns:p14="http://schemas.microsoft.com/office/powerpoint/2010/main" val="924935960"/>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9B80BB30-FF3D-EEE8-E7A8-2BA6A5196C6A}"/>
              </a:ext>
            </a:extLst>
          </p:cNvPr>
          <p:cNvSpPr/>
          <p:nvPr/>
        </p:nvSpPr>
        <p:spPr>
          <a:xfrm>
            <a:off x="0" y="366713"/>
            <a:ext cx="9144000" cy="8413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29" name="Rectangle 28">
            <a:extLst>
              <a:ext uri="{FF2B5EF4-FFF2-40B4-BE49-F238E27FC236}">
                <a16:creationId xmlns:a16="http://schemas.microsoft.com/office/drawing/2014/main" id="{E9AE9FBD-D777-715A-7E7E-5079A224EF9E}"/>
              </a:ext>
            </a:extLst>
          </p:cNvPr>
          <p:cNvSpPr/>
          <p:nvPr/>
        </p:nvSpPr>
        <p:spPr>
          <a:xfrm>
            <a:off x="0" y="0"/>
            <a:ext cx="9144000" cy="3111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0" name="Rectangle 29">
            <a:extLst>
              <a:ext uri="{FF2B5EF4-FFF2-40B4-BE49-F238E27FC236}">
                <a16:creationId xmlns:a16="http://schemas.microsoft.com/office/drawing/2014/main" id="{EF8F0B02-EA4A-F488-4412-6020D55D5984}"/>
              </a:ext>
            </a:extLst>
          </p:cNvPr>
          <p:cNvSpPr/>
          <p:nvPr/>
        </p:nvSpPr>
        <p:spPr>
          <a:xfrm>
            <a:off x="0" y="307975"/>
            <a:ext cx="9144000" cy="92075"/>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1" name="Rectangle 30">
            <a:extLst>
              <a:ext uri="{FF2B5EF4-FFF2-40B4-BE49-F238E27FC236}">
                <a16:creationId xmlns:a16="http://schemas.microsoft.com/office/drawing/2014/main" id="{C7D10403-E024-92DD-67BA-E15E70F71567}"/>
              </a:ext>
            </a:extLst>
          </p:cNvPr>
          <p:cNvSpPr/>
          <p:nvPr/>
        </p:nvSpPr>
        <p:spPr>
          <a:xfrm flipV="1">
            <a:off x="5410200" y="360363"/>
            <a:ext cx="3733800" cy="904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2" name="Rectangle 31">
            <a:extLst>
              <a:ext uri="{FF2B5EF4-FFF2-40B4-BE49-F238E27FC236}">
                <a16:creationId xmlns:a16="http://schemas.microsoft.com/office/drawing/2014/main" id="{7D2A00C8-D58B-EE84-D66E-F45C7A8BE675}"/>
              </a:ext>
            </a:extLst>
          </p:cNvPr>
          <p:cNvSpPr/>
          <p:nvPr/>
        </p:nvSpPr>
        <p:spPr>
          <a:xfrm flipV="1">
            <a:off x="5410200" y="439738"/>
            <a:ext cx="3733800" cy="1809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33" name="Rounded Rectangle 32">
            <a:extLst>
              <a:ext uri="{FF2B5EF4-FFF2-40B4-BE49-F238E27FC236}">
                <a16:creationId xmlns:a16="http://schemas.microsoft.com/office/drawing/2014/main" id="{D97459E5-5FE5-A67C-13C2-34857C3A1C0E}"/>
              </a:ext>
            </a:extLst>
          </p:cNvPr>
          <p:cNvSpPr/>
          <p:nvPr/>
        </p:nvSpPr>
        <p:spPr bwMode="white">
          <a:xfrm>
            <a:off x="5407025" y="496888"/>
            <a:ext cx="3063875" cy="28575"/>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34" name="Rounded Rectangle 33">
            <a:extLst>
              <a:ext uri="{FF2B5EF4-FFF2-40B4-BE49-F238E27FC236}">
                <a16:creationId xmlns:a16="http://schemas.microsoft.com/office/drawing/2014/main" id="{00C29C92-A015-1EE0-A16D-349478CCD019}"/>
              </a:ext>
            </a:extLst>
          </p:cNvPr>
          <p:cNvSpPr/>
          <p:nvPr/>
        </p:nvSpPr>
        <p:spPr bwMode="white">
          <a:xfrm>
            <a:off x="7373938" y="588963"/>
            <a:ext cx="1600200" cy="3651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5" name="Rectangle 34">
            <a:extLst>
              <a:ext uri="{FF2B5EF4-FFF2-40B4-BE49-F238E27FC236}">
                <a16:creationId xmlns:a16="http://schemas.microsoft.com/office/drawing/2014/main" id="{35BB4CBF-991C-71BE-0834-48C3020F2592}"/>
              </a:ext>
            </a:extLst>
          </p:cNvPr>
          <p:cNvSpPr/>
          <p:nvPr/>
        </p:nvSpPr>
        <p:spPr bwMode="invGray">
          <a:xfrm>
            <a:off x="9085263" y="-1588"/>
            <a:ext cx="57150"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6" name="Rectangle 35">
            <a:extLst>
              <a:ext uri="{FF2B5EF4-FFF2-40B4-BE49-F238E27FC236}">
                <a16:creationId xmlns:a16="http://schemas.microsoft.com/office/drawing/2014/main" id="{F0668E32-55C2-EE41-E542-51F76FF1CA29}"/>
              </a:ext>
            </a:extLst>
          </p:cNvPr>
          <p:cNvSpPr/>
          <p:nvPr/>
        </p:nvSpPr>
        <p:spPr bwMode="invGray">
          <a:xfrm>
            <a:off x="9043988" y="-1588"/>
            <a:ext cx="28575"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7" name="Rectangle 36">
            <a:extLst>
              <a:ext uri="{FF2B5EF4-FFF2-40B4-BE49-F238E27FC236}">
                <a16:creationId xmlns:a16="http://schemas.microsoft.com/office/drawing/2014/main" id="{243000F2-B225-62B6-8E1F-2611CF82DA7B}"/>
              </a:ext>
            </a:extLst>
          </p:cNvPr>
          <p:cNvSpPr/>
          <p:nvPr/>
        </p:nvSpPr>
        <p:spPr bwMode="invGray">
          <a:xfrm>
            <a:off x="9024938" y="-1588"/>
            <a:ext cx="9525" cy="620713"/>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8" name="Rectangle 37">
            <a:extLst>
              <a:ext uri="{FF2B5EF4-FFF2-40B4-BE49-F238E27FC236}">
                <a16:creationId xmlns:a16="http://schemas.microsoft.com/office/drawing/2014/main" id="{49120EE7-AAA8-743F-9F33-C459B899344A}"/>
              </a:ext>
            </a:extLst>
          </p:cNvPr>
          <p:cNvSpPr/>
          <p:nvPr/>
        </p:nvSpPr>
        <p:spPr bwMode="invGray">
          <a:xfrm>
            <a:off x="8975725" y="-1588"/>
            <a:ext cx="26988" cy="620713"/>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9" name="Rectangle 38">
            <a:extLst>
              <a:ext uri="{FF2B5EF4-FFF2-40B4-BE49-F238E27FC236}">
                <a16:creationId xmlns:a16="http://schemas.microsoft.com/office/drawing/2014/main" id="{6A2D6434-EE40-2273-48F8-8A17814AC99B}"/>
              </a:ext>
            </a:extLst>
          </p:cNvPr>
          <p:cNvSpPr/>
          <p:nvPr/>
        </p:nvSpPr>
        <p:spPr bwMode="invGray">
          <a:xfrm>
            <a:off x="8915400" y="0"/>
            <a:ext cx="55563" cy="585788"/>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40" name="Rectangle 39">
            <a:extLst>
              <a:ext uri="{FF2B5EF4-FFF2-40B4-BE49-F238E27FC236}">
                <a16:creationId xmlns:a16="http://schemas.microsoft.com/office/drawing/2014/main" id="{0085EAAD-AE88-8EAE-95B9-A2F9B766E253}"/>
              </a:ext>
            </a:extLst>
          </p:cNvPr>
          <p:cNvSpPr/>
          <p:nvPr/>
        </p:nvSpPr>
        <p:spPr bwMode="invGray">
          <a:xfrm>
            <a:off x="8874125" y="0"/>
            <a:ext cx="7938" cy="585788"/>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4" name="Date Placeholder 13">
            <a:extLst>
              <a:ext uri="{FF2B5EF4-FFF2-40B4-BE49-F238E27FC236}">
                <a16:creationId xmlns:a16="http://schemas.microsoft.com/office/drawing/2014/main" id="{B1A6B703-6355-50C5-3C50-A1BF5BA75964}"/>
              </a:ext>
            </a:extLst>
          </p:cNvPr>
          <p:cNvSpPr>
            <a:spLocks noGrp="1"/>
          </p:cNvSpPr>
          <p:nvPr>
            <p:ph type="dt" sz="half" idx="2"/>
          </p:nvPr>
        </p:nvSpPr>
        <p:spPr>
          <a:xfrm>
            <a:off x="6586538" y="612775"/>
            <a:ext cx="957262" cy="457200"/>
          </a:xfrm>
          <a:prstGeom prst="rect">
            <a:avLst/>
          </a:prstGeom>
        </p:spPr>
        <p:txBody>
          <a:bodyPr vert="horz"/>
          <a:lstStyle>
            <a:lvl1pPr algn="l" eaLnBrk="1" fontAlgn="auto" latinLnBrk="0" hangingPunct="1">
              <a:spcBef>
                <a:spcPts val="0"/>
              </a:spcBef>
              <a:spcAft>
                <a:spcPts val="0"/>
              </a:spcAft>
              <a:defRPr kumimoji="0" sz="600" smtClean="0">
                <a:solidFill>
                  <a:schemeClr val="accent2"/>
                </a:solidFill>
                <a:latin typeface="+mn-lt"/>
              </a:defRPr>
            </a:lvl1pPr>
          </a:lstStyle>
          <a:p>
            <a:pPr>
              <a:defRPr/>
            </a:pPr>
            <a:fld id="{F785388C-F0B6-ED4B-A37F-80E8D5BD6F6C}" type="datetime1">
              <a:rPr lang="en-US"/>
              <a:pPr>
                <a:defRPr/>
              </a:pPr>
              <a:t>7/29/22</a:t>
            </a:fld>
            <a:endParaRPr lang="en-US"/>
          </a:p>
        </p:txBody>
      </p:sp>
      <p:sp>
        <p:nvSpPr>
          <p:cNvPr id="3" name="Footer Placeholder 2">
            <a:extLst>
              <a:ext uri="{FF2B5EF4-FFF2-40B4-BE49-F238E27FC236}">
                <a16:creationId xmlns:a16="http://schemas.microsoft.com/office/drawing/2014/main" id="{711A94B4-2371-8E6B-26A2-9F87EB7ADC4F}"/>
              </a:ext>
            </a:extLst>
          </p:cNvPr>
          <p:cNvSpPr>
            <a:spLocks noGrp="1"/>
          </p:cNvSpPr>
          <p:nvPr>
            <p:ph type="ftr" sz="quarter" idx="3"/>
          </p:nvPr>
        </p:nvSpPr>
        <p:spPr>
          <a:xfrm>
            <a:off x="5257800" y="612775"/>
            <a:ext cx="1325563" cy="457200"/>
          </a:xfrm>
          <a:prstGeom prst="rect">
            <a:avLst/>
          </a:prstGeom>
        </p:spPr>
        <p:txBody>
          <a:bodyPr vert="horz"/>
          <a:lstStyle>
            <a:lvl1pPr algn="r" eaLnBrk="1" fontAlgn="auto" latinLnBrk="0" hangingPunct="1">
              <a:spcBef>
                <a:spcPts val="0"/>
              </a:spcBef>
              <a:spcAft>
                <a:spcPts val="0"/>
              </a:spcAft>
              <a:defRPr kumimoji="0" sz="600">
                <a:solidFill>
                  <a:schemeClr val="accent2"/>
                </a:solidFill>
                <a:latin typeface="+mn-lt"/>
              </a:defRPr>
            </a:lvl1pPr>
          </a:lstStyle>
          <a:p>
            <a:pPr>
              <a:defRPr/>
            </a:pPr>
            <a:endParaRPr lang="en-US"/>
          </a:p>
        </p:txBody>
      </p:sp>
      <p:sp>
        <p:nvSpPr>
          <p:cNvPr id="23" name="Slide Number Placeholder 22">
            <a:extLst>
              <a:ext uri="{FF2B5EF4-FFF2-40B4-BE49-F238E27FC236}">
                <a16:creationId xmlns:a16="http://schemas.microsoft.com/office/drawing/2014/main" id="{D98BC85A-B10E-5A73-734D-2A7E4F1DD69B}"/>
              </a:ext>
            </a:extLst>
          </p:cNvPr>
          <p:cNvSpPr>
            <a:spLocks noGrp="1"/>
          </p:cNvSpPr>
          <p:nvPr>
            <p:ph type="sldNum" sz="quarter" idx="4"/>
          </p:nvPr>
        </p:nvSpPr>
        <p:spPr>
          <a:xfrm>
            <a:off x="8174038" y="1588"/>
            <a:ext cx="762000" cy="366712"/>
          </a:xfrm>
          <a:prstGeom prst="rect">
            <a:avLst/>
          </a:prstGeom>
        </p:spPr>
        <p:txBody>
          <a:bodyPr vert="horz" anchor="b"/>
          <a:lstStyle>
            <a:lvl1pPr algn="r" eaLnBrk="1" fontAlgn="auto" latinLnBrk="0" hangingPunct="1">
              <a:spcBef>
                <a:spcPts val="0"/>
              </a:spcBef>
              <a:spcAft>
                <a:spcPts val="0"/>
              </a:spcAft>
              <a:defRPr kumimoji="0" sz="1350" smtClean="0">
                <a:solidFill>
                  <a:srgbClr val="FFFFFF"/>
                </a:solidFill>
                <a:latin typeface="+mn-lt"/>
              </a:defRPr>
            </a:lvl1pPr>
          </a:lstStyle>
          <a:p>
            <a:pPr>
              <a:defRPr/>
            </a:pPr>
            <a:fld id="{3764CD4D-84D8-3445-9998-8CC7273F614B}" type="slidenum">
              <a:rPr lang="en-US"/>
              <a:pPr>
                <a:defRPr/>
              </a:pPr>
              <a:t>‹#›</a:t>
            </a:fld>
            <a:endParaRPr lang="en-US"/>
          </a:p>
        </p:txBody>
      </p:sp>
      <p:sp>
        <p:nvSpPr>
          <p:cNvPr id="13" name="Text Placeholder 12">
            <a:extLst>
              <a:ext uri="{FF2B5EF4-FFF2-40B4-BE49-F238E27FC236}">
                <a16:creationId xmlns:a16="http://schemas.microsoft.com/office/drawing/2014/main" id="{B2658E0D-5A62-95F8-7B71-69685C8D1902}"/>
              </a:ext>
            </a:extLst>
          </p:cNvPr>
          <p:cNvSpPr>
            <a:spLocks noGrp="1"/>
          </p:cNvSpPr>
          <p:nvPr>
            <p:ph type="body" idx="1"/>
          </p:nvPr>
        </p:nvSpPr>
        <p:spPr>
          <a:xfrm>
            <a:off x="457200" y="2249488"/>
            <a:ext cx="8229600" cy="4324350"/>
          </a:xfrm>
          <a:prstGeom prst="rect">
            <a:avLst/>
          </a:prstGeom>
        </p:spPr>
        <p:txBody>
          <a:bodyPr vert="horz">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43" name="Title Placeholder 21">
            <a:extLst>
              <a:ext uri="{FF2B5EF4-FFF2-40B4-BE49-F238E27FC236}">
                <a16:creationId xmlns:a16="http://schemas.microsoft.com/office/drawing/2014/main" id="{719B984A-376B-E126-197A-EA7AC3946797}"/>
              </a:ext>
            </a:extLst>
          </p:cNvPr>
          <p:cNvSpPr>
            <a:spLocks noGrp="1" noChangeArrowheads="1"/>
          </p:cNvSpPr>
          <p:nvPr>
            <p:ph type="title"/>
          </p:nvPr>
        </p:nvSpPr>
        <p:spPr bwMode="auto">
          <a:xfrm>
            <a:off x="457200" y="1143000"/>
            <a:ext cx="8229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827" r:id="rId1"/>
    <p:sldLayoutId id="2147483819" r:id="rId2"/>
    <p:sldLayoutId id="2147483820" r:id="rId3"/>
    <p:sldLayoutId id="2147483821" r:id="rId4"/>
    <p:sldLayoutId id="2147483828" r:id="rId5"/>
    <p:sldLayoutId id="2147483829" r:id="rId6"/>
    <p:sldLayoutId id="2147483822" r:id="rId7"/>
    <p:sldLayoutId id="2147483823" r:id="rId8"/>
    <p:sldLayoutId id="2147483824" r:id="rId9"/>
    <p:sldLayoutId id="2147483825" r:id="rId10"/>
    <p:sldLayoutId id="2147483826" r:id="rId11"/>
  </p:sldLayoutIdLst>
  <p:transition spd="med">
    <p:fade/>
  </p:transition>
  <p:hf hdr="0" ftr="0" dt="0"/>
  <p:txStyles>
    <p:titleStyle>
      <a:lvl1pPr algn="l" rtl="0" eaLnBrk="1" fontAlgn="base" hangingPunct="1">
        <a:spcBef>
          <a:spcPct val="0"/>
        </a:spcBef>
        <a:spcAft>
          <a:spcPct val="0"/>
        </a:spcAft>
        <a:defRPr sz="3000" kern="12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Segoe UI Semibold" panose="020B0502040204020203" pitchFamily="34" charset="0"/>
        </a:defRPr>
      </a:lvl2pPr>
      <a:lvl3pPr algn="l" rtl="0" eaLnBrk="1" fontAlgn="base" hangingPunct="1">
        <a:spcBef>
          <a:spcPct val="0"/>
        </a:spcBef>
        <a:spcAft>
          <a:spcPct val="0"/>
        </a:spcAft>
        <a:defRPr sz="3000">
          <a:solidFill>
            <a:schemeClr val="tx2"/>
          </a:solidFill>
          <a:latin typeface="Segoe UI Semibold" panose="020B0502040204020203" pitchFamily="34" charset="0"/>
        </a:defRPr>
      </a:lvl3pPr>
      <a:lvl4pPr algn="l" rtl="0" eaLnBrk="1" fontAlgn="base" hangingPunct="1">
        <a:spcBef>
          <a:spcPct val="0"/>
        </a:spcBef>
        <a:spcAft>
          <a:spcPct val="0"/>
        </a:spcAft>
        <a:defRPr sz="3000">
          <a:solidFill>
            <a:schemeClr val="tx2"/>
          </a:solidFill>
          <a:latin typeface="Segoe UI Semibold" panose="020B0502040204020203" pitchFamily="34" charset="0"/>
        </a:defRPr>
      </a:lvl4pPr>
      <a:lvl5pPr algn="l" rtl="0" eaLnBrk="1" fontAlgn="base" hangingPunct="1">
        <a:spcBef>
          <a:spcPct val="0"/>
        </a:spcBef>
        <a:spcAft>
          <a:spcPct val="0"/>
        </a:spcAft>
        <a:defRPr sz="3000">
          <a:solidFill>
            <a:schemeClr val="tx2"/>
          </a:solidFill>
          <a:latin typeface="Segoe UI Semibold" panose="020B0502040204020203" pitchFamily="34" charset="0"/>
        </a:defRPr>
      </a:lvl5pPr>
      <a:lvl6pPr marL="457200" algn="l" rtl="0" eaLnBrk="1" fontAlgn="base" hangingPunct="1">
        <a:spcBef>
          <a:spcPct val="0"/>
        </a:spcBef>
        <a:spcAft>
          <a:spcPct val="0"/>
        </a:spcAft>
        <a:defRPr sz="3000">
          <a:solidFill>
            <a:schemeClr val="tx2"/>
          </a:solidFill>
          <a:latin typeface="Segoe UI Semibold" panose="020B0502040204020203" pitchFamily="34" charset="0"/>
        </a:defRPr>
      </a:lvl6pPr>
      <a:lvl7pPr marL="914400" algn="l" rtl="0" eaLnBrk="1" fontAlgn="base" hangingPunct="1">
        <a:spcBef>
          <a:spcPct val="0"/>
        </a:spcBef>
        <a:spcAft>
          <a:spcPct val="0"/>
        </a:spcAft>
        <a:defRPr sz="3000">
          <a:solidFill>
            <a:schemeClr val="tx2"/>
          </a:solidFill>
          <a:latin typeface="Segoe UI Semibold" panose="020B0502040204020203" pitchFamily="34" charset="0"/>
        </a:defRPr>
      </a:lvl7pPr>
      <a:lvl8pPr marL="1371600" algn="l" rtl="0" eaLnBrk="1" fontAlgn="base" hangingPunct="1">
        <a:spcBef>
          <a:spcPct val="0"/>
        </a:spcBef>
        <a:spcAft>
          <a:spcPct val="0"/>
        </a:spcAft>
        <a:defRPr sz="3000">
          <a:solidFill>
            <a:schemeClr val="tx2"/>
          </a:solidFill>
          <a:latin typeface="Segoe UI Semibold" panose="020B0502040204020203" pitchFamily="34" charset="0"/>
        </a:defRPr>
      </a:lvl8pPr>
      <a:lvl9pPr marL="1828800" algn="l" rtl="0" eaLnBrk="1" fontAlgn="base" hangingPunct="1">
        <a:spcBef>
          <a:spcPct val="0"/>
        </a:spcBef>
        <a:spcAft>
          <a:spcPct val="0"/>
        </a:spcAft>
        <a:defRPr sz="3000">
          <a:solidFill>
            <a:schemeClr val="tx2"/>
          </a:solidFill>
          <a:latin typeface="Segoe UI Semibold" panose="020B0502040204020203" pitchFamily="34" charset="0"/>
        </a:defRPr>
      </a:lvl9pPr>
    </p:titleStyle>
    <p:bodyStyle>
      <a:lvl1pPr marL="273050" indent="-190500" algn="l" rtl="0" eaLnBrk="1" fontAlgn="base" hangingPunct="1">
        <a:spcBef>
          <a:spcPts val="225"/>
        </a:spcBef>
        <a:spcAft>
          <a:spcPct val="0"/>
        </a:spcAft>
        <a:buClr>
          <a:srgbClr val="00A4CF"/>
        </a:buClr>
        <a:buFont typeface="Georgia" panose="02040502050405020303" pitchFamily="18" charset="0"/>
        <a:buChar char="•"/>
        <a:defRPr sz="2100" kern="1200">
          <a:solidFill>
            <a:schemeClr val="tx2"/>
          </a:solidFill>
          <a:latin typeface="+mn-lt"/>
          <a:ea typeface="+mn-ea"/>
          <a:cs typeface="+mn-cs"/>
        </a:defRPr>
      </a:lvl1pPr>
      <a:lvl2pPr marL="493713" indent="-184150" algn="l" rtl="0" eaLnBrk="1" fontAlgn="base" hangingPunct="1">
        <a:spcBef>
          <a:spcPts val="225"/>
        </a:spcBef>
        <a:spcAft>
          <a:spcPct val="0"/>
        </a:spcAft>
        <a:buClr>
          <a:schemeClr val="accent2"/>
        </a:buClr>
        <a:buFont typeface="Georgia" panose="02040502050405020303" pitchFamily="18" charset="0"/>
        <a:buChar char="▫"/>
        <a:defRPr sz="1900" kern="1200">
          <a:solidFill>
            <a:schemeClr val="tx2"/>
          </a:solidFill>
          <a:latin typeface="+mn-lt"/>
          <a:ea typeface="+mn-ea"/>
          <a:cs typeface="+mn-cs"/>
        </a:defRPr>
      </a:lvl2pPr>
      <a:lvl3pPr marL="692150" indent="-163513" algn="l" rtl="0" eaLnBrk="1" fontAlgn="base" hangingPunct="1">
        <a:spcBef>
          <a:spcPts val="225"/>
        </a:spcBef>
        <a:spcAft>
          <a:spcPct val="0"/>
        </a:spcAft>
        <a:buClr>
          <a:schemeClr val="accent1"/>
        </a:buClr>
        <a:buFont typeface="Wingdings 2" pitchFamily="2" charset="2"/>
        <a:buChar char=""/>
        <a:defRPr kern="1200">
          <a:solidFill>
            <a:schemeClr val="tx2"/>
          </a:solidFill>
          <a:latin typeface="+mn-lt"/>
          <a:ea typeface="+mn-ea"/>
          <a:cs typeface="+mn-cs"/>
        </a:defRPr>
      </a:lvl3pPr>
      <a:lvl4pPr marL="884238" indent="-150813" algn="l" rtl="0" eaLnBrk="1" fontAlgn="base" hangingPunct="1">
        <a:spcBef>
          <a:spcPts val="225"/>
        </a:spcBef>
        <a:spcAft>
          <a:spcPct val="0"/>
        </a:spcAft>
        <a:buClr>
          <a:schemeClr val="accent1"/>
        </a:buClr>
        <a:buFont typeface="Wingdings 2" pitchFamily="2" charset="2"/>
        <a:buChar char=""/>
        <a:defRPr sz="1600" kern="1200">
          <a:solidFill>
            <a:schemeClr val="tx2"/>
          </a:solidFill>
          <a:latin typeface="+mn-lt"/>
          <a:ea typeface="+mn-ea"/>
          <a:cs typeface="+mn-cs"/>
        </a:defRPr>
      </a:lvl4pPr>
      <a:lvl5pPr marL="1041400" indent="-136525" algn="l" rtl="0" eaLnBrk="1" fontAlgn="base" hangingPunct="1">
        <a:spcBef>
          <a:spcPts val="225"/>
        </a:spcBef>
        <a:spcAft>
          <a:spcPct val="0"/>
        </a:spcAft>
        <a:buClr>
          <a:schemeClr val="accent1"/>
        </a:buClr>
        <a:buFont typeface="Wingdings 2" pitchFamily="2" charset="2"/>
        <a:buChar char=""/>
        <a:defRPr sz="1500" kern="1200">
          <a:solidFill>
            <a:schemeClr val="tx2"/>
          </a:solidFill>
          <a:latin typeface="+mn-lt"/>
          <a:ea typeface="+mn-ea"/>
          <a:cs typeface="+mn-cs"/>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342900" algn="l" rtl="0" eaLnBrk="1" latinLnBrk="0" hangingPunct="1">
        <a:defRPr kumimoji="0" kern="1200">
          <a:solidFill>
            <a:schemeClr val="tx1"/>
          </a:solidFill>
          <a:latin typeface="+mn-lt"/>
          <a:ea typeface="+mn-ea"/>
          <a:cs typeface="+mn-cs"/>
        </a:defRPr>
      </a:lvl2pPr>
      <a:lvl3pPr marL="685800" algn="l" rtl="0" eaLnBrk="1" latinLnBrk="0" hangingPunct="1">
        <a:defRPr kumimoji="0" kern="1200">
          <a:solidFill>
            <a:schemeClr val="tx1"/>
          </a:solidFill>
          <a:latin typeface="+mn-lt"/>
          <a:ea typeface="+mn-ea"/>
          <a:cs typeface="+mn-cs"/>
        </a:defRPr>
      </a:lvl3pPr>
      <a:lvl4pPr marL="1028700" algn="l" rtl="0" eaLnBrk="1" latinLnBrk="0" hangingPunct="1">
        <a:defRPr kumimoji="0" kern="1200">
          <a:solidFill>
            <a:schemeClr val="tx1"/>
          </a:solidFill>
          <a:latin typeface="+mn-lt"/>
          <a:ea typeface="+mn-ea"/>
          <a:cs typeface="+mn-cs"/>
        </a:defRPr>
      </a:lvl4pPr>
      <a:lvl5pPr marL="1371600" algn="l" rtl="0" eaLnBrk="1" latinLnBrk="0" hangingPunct="1">
        <a:defRPr kumimoji="0" kern="1200">
          <a:solidFill>
            <a:schemeClr val="tx1"/>
          </a:solidFill>
          <a:latin typeface="+mn-lt"/>
          <a:ea typeface="+mn-ea"/>
          <a:cs typeface="+mn-cs"/>
        </a:defRPr>
      </a:lvl5pPr>
      <a:lvl6pPr marL="1714500" algn="l" rtl="0" eaLnBrk="1" latinLnBrk="0" hangingPunct="1">
        <a:defRPr kumimoji="0" kern="1200">
          <a:solidFill>
            <a:schemeClr val="tx1"/>
          </a:solidFill>
          <a:latin typeface="+mn-lt"/>
          <a:ea typeface="+mn-ea"/>
          <a:cs typeface="+mn-cs"/>
        </a:defRPr>
      </a:lvl6pPr>
      <a:lvl7pPr marL="2057400" algn="l" rtl="0" eaLnBrk="1" latinLnBrk="0" hangingPunct="1">
        <a:defRPr kumimoji="0" kern="1200">
          <a:solidFill>
            <a:schemeClr val="tx1"/>
          </a:solidFill>
          <a:latin typeface="+mn-lt"/>
          <a:ea typeface="+mn-ea"/>
          <a:cs typeface="+mn-cs"/>
        </a:defRPr>
      </a:lvl7pPr>
      <a:lvl8pPr marL="2400300" algn="l" rtl="0" eaLnBrk="1" latinLnBrk="0" hangingPunct="1">
        <a:defRPr kumimoji="0" kern="1200">
          <a:solidFill>
            <a:schemeClr val="tx1"/>
          </a:solidFill>
          <a:latin typeface="+mn-lt"/>
          <a:ea typeface="+mn-ea"/>
          <a:cs typeface="+mn-cs"/>
        </a:defRPr>
      </a:lvl8pPr>
      <a:lvl9pPr marL="27432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hyperlink" Target="http://www.google.com/" TargetMode="External"/><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3.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s://www.digitallearn.org/courses/busqueda-basica-nuevo/lessons/practica-870ec3f6-4386-4b08-84d2-5f894eebc8d9" TargetMode="External"/><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jpe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30.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3.png"/><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4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hyperlink" Target="https://www.digitallearn.org/" TargetMode="External"/><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https://www.digitallearn.org/" TargetMode="External"/><Relationship Id="rId2" Type="http://schemas.openxmlformats.org/officeDocument/2006/relationships/notesSlide" Target="../notesSlides/notesSlide48.xml"/><Relationship Id="rId1" Type="http://schemas.openxmlformats.org/officeDocument/2006/relationships/slideLayout" Target="../slideLayouts/slideLayout6.xml"/><Relationship Id="rId4" Type="http://schemas.openxmlformats.org/officeDocument/2006/relationships/image" Target="../media/image2.jpe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8B63C-99D2-C935-620B-D5515B03446B}"/>
              </a:ext>
            </a:extLst>
          </p:cNvPr>
          <p:cNvSpPr>
            <a:spLocks noGrp="1"/>
          </p:cNvSpPr>
          <p:nvPr>
            <p:ph type="subTitle" idx="1"/>
          </p:nvPr>
        </p:nvSpPr>
        <p:spPr>
          <a:xfrm>
            <a:off x="0" y="3848100"/>
            <a:ext cx="5410200" cy="1333500"/>
          </a:xfrm>
        </p:spPr>
        <p:txBody>
          <a:bodyPr>
            <a:noAutofit/>
          </a:bodyPr>
          <a:lstStyle/>
          <a:p>
            <a:r>
              <a:rPr lang="es-419" dirty="0"/>
              <a:t>Nombre del instructor voluntario:</a:t>
            </a:r>
          </a:p>
          <a:p>
            <a:r>
              <a:rPr lang="es-419" dirty="0"/>
              <a:t>Afiliación del instructor:</a:t>
            </a:r>
          </a:p>
          <a:p>
            <a:r>
              <a:rPr lang="es-419" dirty="0"/>
              <a:t>Nombre del lugar: </a:t>
            </a:r>
          </a:p>
        </p:txBody>
      </p:sp>
      <p:sp>
        <p:nvSpPr>
          <p:cNvPr id="7170" name="Title 1">
            <a:extLst>
              <a:ext uri="{FF2B5EF4-FFF2-40B4-BE49-F238E27FC236}">
                <a16:creationId xmlns:a16="http://schemas.microsoft.com/office/drawing/2014/main" id="{DAF4CA13-B50D-EDBC-ED81-DE2EBD30EEB7}"/>
              </a:ext>
            </a:extLst>
          </p:cNvPr>
          <p:cNvSpPr>
            <a:spLocks noGrp="1" noChangeArrowheads="1"/>
          </p:cNvSpPr>
          <p:nvPr>
            <p:ph type="ctrTitle"/>
          </p:nvPr>
        </p:nvSpPr>
        <p:spPr>
          <a:xfrm>
            <a:off x="0" y="2824163"/>
            <a:ext cx="9067800" cy="990600"/>
          </a:xfrm>
        </p:spPr>
        <p:txBody>
          <a:bodyPr/>
          <a:lstStyle/>
          <a:p>
            <a:r>
              <a:rPr lang="es-419" sz="4800" dirty="0"/>
              <a:t>Conceptos básicos de Internet</a:t>
            </a:r>
            <a:endParaRPr lang="en-US" altLang="en-US" sz="2800" b="1" i="1" dirty="0">
              <a:cs typeface="Courier New" panose="02070309020205020404" pitchFamily="49" charset="0"/>
            </a:endParaRPr>
          </a:p>
        </p:txBody>
      </p:sp>
      <p:pic>
        <p:nvPicPr>
          <p:cNvPr id="7171" name="Picture 5">
            <a:extLst>
              <a:ext uri="{FF2B5EF4-FFF2-40B4-BE49-F238E27FC236}">
                <a16:creationId xmlns:a16="http://schemas.microsoft.com/office/drawing/2014/main" id="{3169205D-4BB9-1ED9-A270-DE925DCA48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33018" y="5248272"/>
            <a:ext cx="3135312"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7C8C11A2-8461-ED62-F729-BEB0D8BCB914}"/>
              </a:ext>
            </a:extLst>
          </p:cNvPr>
          <p:cNvSpPr>
            <a:spLocks noGrp="1"/>
          </p:cNvSpPr>
          <p:nvPr>
            <p:ph type="sldNum" sz="quarter" idx="12"/>
          </p:nvPr>
        </p:nvSpPr>
        <p:spPr/>
        <p:txBody>
          <a:bodyPr/>
          <a:lstStyle/>
          <a:p>
            <a:pPr>
              <a:defRPr/>
            </a:pPr>
            <a:fld id="{98A81C7F-E3F4-ED4F-8494-2B309FD87B5D}" type="slidenum">
              <a:rPr lang="en-US"/>
              <a:pPr>
                <a:defRPr/>
              </a:pPr>
              <a:t>1</a:t>
            </a:fld>
            <a:endParaRPr lang="en-US"/>
          </a:p>
        </p:txBody>
      </p:sp>
      <p:sp>
        <p:nvSpPr>
          <p:cNvPr id="8" name="Rectangle 6">
            <a:extLst>
              <a:ext uri="{FF2B5EF4-FFF2-40B4-BE49-F238E27FC236}">
                <a16:creationId xmlns:a16="http://schemas.microsoft.com/office/drawing/2014/main" id="{95B58288-47DE-E48E-61D4-25019DC78EB7}"/>
              </a:ext>
            </a:extLst>
          </p:cNvPr>
          <p:cNvSpPr>
            <a:spLocks noChangeArrowheads="1"/>
          </p:cNvSpPr>
          <p:nvPr/>
        </p:nvSpPr>
        <p:spPr bwMode="auto">
          <a:xfrm>
            <a:off x="5410200" y="4545597"/>
            <a:ext cx="36576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743200" algn="ctr"/>
                <a:tab pos="5486400" algn="r"/>
                <a:tab pos="6572250" algn="r"/>
              </a:tabLst>
              <a:defRPr>
                <a:solidFill>
                  <a:schemeClr val="tx1"/>
                </a:solidFill>
                <a:latin typeface="Segoe UI" panose="020B0502040204020203" pitchFamily="34" charset="0"/>
              </a:defRPr>
            </a:lvl1pPr>
            <a:lvl2pPr marL="742950" indent="-285750">
              <a:tabLst>
                <a:tab pos="2743200" algn="ctr"/>
                <a:tab pos="5486400" algn="r"/>
                <a:tab pos="6572250" algn="r"/>
              </a:tabLst>
              <a:defRPr>
                <a:solidFill>
                  <a:schemeClr val="tx1"/>
                </a:solidFill>
                <a:latin typeface="Segoe UI" panose="020B0502040204020203" pitchFamily="34" charset="0"/>
              </a:defRPr>
            </a:lvl2pPr>
            <a:lvl3pPr marL="1143000" indent="-228600">
              <a:tabLst>
                <a:tab pos="2743200" algn="ctr"/>
                <a:tab pos="5486400" algn="r"/>
                <a:tab pos="6572250" algn="r"/>
              </a:tabLst>
              <a:defRPr>
                <a:solidFill>
                  <a:schemeClr val="tx1"/>
                </a:solidFill>
                <a:latin typeface="Segoe UI" panose="020B0502040204020203" pitchFamily="34" charset="0"/>
              </a:defRPr>
            </a:lvl3pPr>
            <a:lvl4pPr marL="1600200" indent="-228600">
              <a:tabLst>
                <a:tab pos="2743200" algn="ctr"/>
                <a:tab pos="5486400" algn="r"/>
                <a:tab pos="6572250" algn="r"/>
              </a:tabLst>
              <a:defRPr>
                <a:solidFill>
                  <a:schemeClr val="tx1"/>
                </a:solidFill>
                <a:latin typeface="Segoe UI" panose="020B0502040204020203" pitchFamily="34" charset="0"/>
              </a:defRPr>
            </a:lvl4pPr>
            <a:lvl5pPr marL="2057400" indent="-228600">
              <a:tabLst>
                <a:tab pos="2743200" algn="ctr"/>
                <a:tab pos="5486400" algn="r"/>
                <a:tab pos="6572250" algn="r"/>
              </a:tabLst>
              <a:defRPr>
                <a:solidFill>
                  <a:schemeClr val="tx1"/>
                </a:solidFill>
                <a:latin typeface="Segoe UI" panose="020B0502040204020203" pitchFamily="34" charset="0"/>
              </a:defRPr>
            </a:lvl5pPr>
            <a:lvl6pPr marL="25146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6pPr>
            <a:lvl7pPr marL="29718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7pPr>
            <a:lvl8pPr marL="34290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8pPr>
            <a:lvl9pPr marL="38862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9pPr>
          </a:lstStyle>
          <a:p>
            <a:pPr algn="ctr"/>
            <a:r>
              <a:rPr lang="en-US" sz="1600" dirty="0" err="1"/>
              <a:t>Su</a:t>
            </a:r>
            <a:r>
              <a:rPr lang="en-US" sz="1600" dirty="0"/>
              <a:t> </a:t>
            </a:r>
            <a:r>
              <a:rPr lang="en-US" sz="1600" dirty="0" err="1"/>
              <a:t>logotipo</a:t>
            </a:r>
            <a:r>
              <a:rPr lang="en-US" sz="1600" dirty="0"/>
              <a:t> </a:t>
            </a:r>
            <a:r>
              <a:rPr lang="en-US" sz="1600" dirty="0" err="1"/>
              <a:t>aquí</a:t>
            </a:r>
            <a:endParaRPr lang="en-US" sz="1600" dirty="0"/>
          </a:p>
        </p:txBody>
      </p:sp>
      <p:sp>
        <p:nvSpPr>
          <p:cNvPr id="9" name="Rectangle 6">
            <a:extLst>
              <a:ext uri="{FF2B5EF4-FFF2-40B4-BE49-F238E27FC236}">
                <a16:creationId xmlns:a16="http://schemas.microsoft.com/office/drawing/2014/main" id="{15C6DAAE-D7E8-87C9-CFBC-E810F44BD5B4}"/>
              </a:ext>
            </a:extLst>
          </p:cNvPr>
          <p:cNvSpPr>
            <a:spLocks noChangeArrowheads="1"/>
          </p:cNvSpPr>
          <p:nvPr/>
        </p:nvSpPr>
        <p:spPr bwMode="auto">
          <a:xfrm>
            <a:off x="152278" y="6457772"/>
            <a:ext cx="88487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743200" algn="ctr"/>
                <a:tab pos="5486400" algn="r"/>
                <a:tab pos="6572250" algn="r"/>
              </a:tabLst>
              <a:defRPr>
                <a:solidFill>
                  <a:schemeClr val="tx1"/>
                </a:solidFill>
                <a:latin typeface="Segoe UI" panose="020B0502040204020203" pitchFamily="34" charset="0"/>
              </a:defRPr>
            </a:lvl1pPr>
            <a:lvl2pPr marL="742950" indent="-285750">
              <a:tabLst>
                <a:tab pos="2743200" algn="ctr"/>
                <a:tab pos="5486400" algn="r"/>
                <a:tab pos="6572250" algn="r"/>
              </a:tabLst>
              <a:defRPr>
                <a:solidFill>
                  <a:schemeClr val="tx1"/>
                </a:solidFill>
                <a:latin typeface="Segoe UI" panose="020B0502040204020203" pitchFamily="34" charset="0"/>
              </a:defRPr>
            </a:lvl2pPr>
            <a:lvl3pPr marL="1143000" indent="-228600">
              <a:tabLst>
                <a:tab pos="2743200" algn="ctr"/>
                <a:tab pos="5486400" algn="r"/>
                <a:tab pos="6572250" algn="r"/>
              </a:tabLst>
              <a:defRPr>
                <a:solidFill>
                  <a:schemeClr val="tx1"/>
                </a:solidFill>
                <a:latin typeface="Segoe UI" panose="020B0502040204020203" pitchFamily="34" charset="0"/>
              </a:defRPr>
            </a:lvl3pPr>
            <a:lvl4pPr marL="1600200" indent="-228600">
              <a:tabLst>
                <a:tab pos="2743200" algn="ctr"/>
                <a:tab pos="5486400" algn="r"/>
                <a:tab pos="6572250" algn="r"/>
              </a:tabLst>
              <a:defRPr>
                <a:solidFill>
                  <a:schemeClr val="tx1"/>
                </a:solidFill>
                <a:latin typeface="Segoe UI" panose="020B0502040204020203" pitchFamily="34" charset="0"/>
              </a:defRPr>
            </a:lvl4pPr>
            <a:lvl5pPr marL="2057400" indent="-228600">
              <a:tabLst>
                <a:tab pos="2743200" algn="ctr"/>
                <a:tab pos="5486400" algn="r"/>
                <a:tab pos="6572250" algn="r"/>
              </a:tabLst>
              <a:defRPr>
                <a:solidFill>
                  <a:schemeClr val="tx1"/>
                </a:solidFill>
                <a:latin typeface="Segoe UI" panose="020B0502040204020203" pitchFamily="34" charset="0"/>
              </a:defRPr>
            </a:lvl5pPr>
            <a:lvl6pPr marL="25146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6pPr>
            <a:lvl7pPr marL="29718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7pPr>
            <a:lvl8pPr marL="34290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8pPr>
            <a:lvl9pPr marL="38862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9pPr>
          </a:lstStyle>
          <a:p>
            <a:pPr algn="ctr"/>
            <a:r>
              <a:rPr lang="en-US" sz="1600" dirty="0" err="1"/>
              <a:t>Proporcionado</a:t>
            </a:r>
            <a:r>
              <a:rPr lang="en-US" sz="1600" dirty="0"/>
              <a:t> </a:t>
            </a:r>
            <a:r>
              <a:rPr lang="en-US" sz="1600" dirty="0" err="1"/>
              <a:t>por</a:t>
            </a:r>
            <a:r>
              <a:rPr lang="en-US" sz="1600" dirty="0"/>
              <a:t> AT&amp;T y Public Library Association.</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457200"/>
            <a:ext cx="8229600" cy="1066800"/>
          </a:xfrm>
        </p:spPr>
        <p:txBody>
          <a:bodyPr/>
          <a:lstStyle/>
          <a:p>
            <a:r>
              <a:rPr lang="es-419" dirty="0"/>
              <a:t>Uso de un explorador web</a:t>
            </a:r>
          </a:p>
        </p:txBody>
      </p:sp>
      <p:sp>
        <p:nvSpPr>
          <p:cNvPr id="7" name="Slide Number Placeholder 6">
            <a:extLst>
              <a:ext uri="{FF2B5EF4-FFF2-40B4-BE49-F238E27FC236}">
                <a16:creationId xmlns:a16="http://schemas.microsoft.com/office/drawing/2014/main" id="{21B70969-E879-0144-88AD-7C3890867213}"/>
              </a:ext>
            </a:extLst>
          </p:cNvPr>
          <p:cNvSpPr>
            <a:spLocks noGrp="1"/>
          </p:cNvSpPr>
          <p:nvPr>
            <p:ph type="sldNum" sz="quarter" idx="12"/>
          </p:nvPr>
        </p:nvSpPr>
        <p:spPr/>
        <p:txBody>
          <a:bodyPr/>
          <a:lstStyle/>
          <a:p>
            <a:fld id="{D852D4E8-E283-404D-80D7-3AF63315721A}" type="slidenum">
              <a:rPr lang="en-US" smtClean="0"/>
              <a:t>10</a:t>
            </a:fld>
            <a:endParaRPr lang="es-419" dirty="0"/>
          </a:p>
        </p:txBody>
      </p:sp>
      <p:sp>
        <p:nvSpPr>
          <p:cNvPr id="11" name="Content Placeholder 1">
            <a:extLst>
              <a:ext uri="{FF2B5EF4-FFF2-40B4-BE49-F238E27FC236}">
                <a16:creationId xmlns:a16="http://schemas.microsoft.com/office/drawing/2014/main" id="{8C301648-09FF-3D4B-BE6A-E5EEB241FC49}"/>
              </a:ext>
            </a:extLst>
          </p:cNvPr>
          <p:cNvSpPr>
            <a:spLocks noGrp="1"/>
          </p:cNvSpPr>
          <p:nvPr>
            <p:ph idx="1"/>
          </p:nvPr>
        </p:nvSpPr>
        <p:spPr>
          <a:xfrm>
            <a:off x="457200" y="1466088"/>
            <a:ext cx="8229600" cy="4325112"/>
          </a:xfrm>
        </p:spPr>
        <p:txBody>
          <a:bodyPr>
            <a:normAutofit/>
          </a:bodyPr>
          <a:lstStyle/>
          <a:p>
            <a:pPr lvl="0"/>
            <a:r>
              <a:rPr lang="es-419" b="1" dirty="0">
                <a:solidFill>
                  <a:schemeClr val="tx1"/>
                </a:solidFill>
              </a:rPr>
              <a:t>Detener:</a:t>
            </a:r>
            <a:r>
              <a:rPr lang="es-419" dirty="0">
                <a:solidFill>
                  <a:schemeClr val="tx1"/>
                </a:solidFill>
              </a:rPr>
              <a:t> Se utiliza para detener la carga de una página web cuando esta tarda demasiado o cuando usted se da cuenta de que seleccionó la página web incorrecta.</a:t>
            </a:r>
          </a:p>
        </p:txBody>
      </p:sp>
      <p:grpSp>
        <p:nvGrpSpPr>
          <p:cNvPr id="13" name="Group 12" descr="A picture of a browswer window with Stop button highlighted in an orange box. ">
            <a:extLst>
              <a:ext uri="{FF2B5EF4-FFF2-40B4-BE49-F238E27FC236}">
                <a16:creationId xmlns:a16="http://schemas.microsoft.com/office/drawing/2014/main" id="{DA45F321-CA29-014C-ACAC-8CABB29C6C62}"/>
              </a:ext>
            </a:extLst>
          </p:cNvPr>
          <p:cNvGrpSpPr/>
          <p:nvPr/>
        </p:nvGrpSpPr>
        <p:grpSpPr>
          <a:xfrm>
            <a:off x="787707" y="2571080"/>
            <a:ext cx="7359988" cy="3366770"/>
            <a:chOff x="787707" y="2571080"/>
            <a:chExt cx="7359988" cy="3366770"/>
          </a:xfrm>
        </p:grpSpPr>
        <p:pic>
          <p:nvPicPr>
            <p:cNvPr id="12" name="Picture 11" descr="Graphical user interface, text, website&#10;&#10;Description automatically generated">
              <a:extLst>
                <a:ext uri="{FF2B5EF4-FFF2-40B4-BE49-F238E27FC236}">
                  <a16:creationId xmlns:a16="http://schemas.microsoft.com/office/drawing/2014/main" id="{4D9A2B98-EA29-AE42-ADA0-EBFC10939656}"/>
                </a:ext>
              </a:extLst>
            </p:cNvPr>
            <p:cNvPicPr>
              <a:picLocks noChangeAspect="1"/>
            </p:cNvPicPr>
            <p:nvPr/>
          </p:nvPicPr>
          <p:blipFill rotWithShape="1">
            <a:blip r:embed="rId3">
              <a:extLst>
                <a:ext uri="{28A0092B-C50C-407E-A947-70E740481C1C}">
                  <a14:useLocalDpi xmlns:a14="http://schemas.microsoft.com/office/drawing/2010/main" val="0"/>
                </a:ext>
              </a:extLst>
            </a:blip>
            <a:srcRect b="28649"/>
            <a:stretch/>
          </p:blipFill>
          <p:spPr bwMode="auto">
            <a:xfrm>
              <a:off x="787707" y="2571080"/>
              <a:ext cx="7359988" cy="3366770"/>
            </a:xfrm>
            <a:prstGeom prst="rect">
              <a:avLst/>
            </a:prstGeom>
            <a:ln>
              <a:solidFill>
                <a:schemeClr val="tx1">
                  <a:lumMod val="65000"/>
                  <a:lumOff val="35000"/>
                </a:schemeClr>
              </a:solidFill>
            </a:ln>
            <a:extLst>
              <a:ext uri="{53640926-AAD7-44D8-BBD7-CCE9431645EC}">
                <a14:shadowObscured xmlns:a14="http://schemas.microsoft.com/office/drawing/2010/main"/>
              </a:ext>
            </a:extLst>
          </p:spPr>
        </p:pic>
        <p:sp>
          <p:nvSpPr>
            <p:cNvPr id="10" name="Rectangle 9">
              <a:extLst>
                <a:ext uri="{FF2B5EF4-FFF2-40B4-BE49-F238E27FC236}">
                  <a16:creationId xmlns:a16="http://schemas.microsoft.com/office/drawing/2014/main" id="{D401B97F-5898-C941-ABEB-23C4FC90903D}"/>
                </a:ext>
              </a:extLst>
            </p:cNvPr>
            <p:cNvSpPr/>
            <p:nvPr/>
          </p:nvSpPr>
          <p:spPr>
            <a:xfrm>
              <a:off x="1176464" y="2860241"/>
              <a:ext cx="293708" cy="247236"/>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pic>
          <p:nvPicPr>
            <p:cNvPr id="9" name="Picture 8">
              <a:extLst>
                <a:ext uri="{FF2B5EF4-FFF2-40B4-BE49-F238E27FC236}">
                  <a16:creationId xmlns:a16="http://schemas.microsoft.com/office/drawing/2014/main" id="{97D17C05-8F5B-9C4C-A5C3-C52FD052F51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76476" y="2917075"/>
              <a:ext cx="152685" cy="114514"/>
            </a:xfrm>
            <a:prstGeom prst="rect">
              <a:avLst/>
            </a:prstGeom>
          </p:spPr>
        </p:pic>
      </p:grpSp>
    </p:spTree>
    <p:extLst>
      <p:ext uri="{BB962C8B-B14F-4D97-AF65-F5344CB8AC3E}">
        <p14:creationId xmlns:p14="http://schemas.microsoft.com/office/powerpoint/2010/main" val="905748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457200"/>
            <a:ext cx="8229600" cy="1066800"/>
          </a:xfrm>
        </p:spPr>
        <p:txBody>
          <a:bodyPr/>
          <a:lstStyle/>
          <a:p>
            <a:r>
              <a:rPr lang="es-419" dirty="0"/>
              <a:t>Uso de un explorador web</a:t>
            </a:r>
          </a:p>
        </p:txBody>
      </p:sp>
      <p:sp>
        <p:nvSpPr>
          <p:cNvPr id="7" name="Slide Number Placeholder 6">
            <a:extLst>
              <a:ext uri="{FF2B5EF4-FFF2-40B4-BE49-F238E27FC236}">
                <a16:creationId xmlns:a16="http://schemas.microsoft.com/office/drawing/2014/main" id="{21B70969-E879-0144-88AD-7C3890867213}"/>
              </a:ext>
            </a:extLst>
          </p:cNvPr>
          <p:cNvSpPr>
            <a:spLocks noGrp="1"/>
          </p:cNvSpPr>
          <p:nvPr>
            <p:ph type="sldNum" sz="quarter" idx="12"/>
          </p:nvPr>
        </p:nvSpPr>
        <p:spPr/>
        <p:txBody>
          <a:bodyPr/>
          <a:lstStyle/>
          <a:p>
            <a:fld id="{D852D4E8-E283-404D-80D7-3AF63315721A}" type="slidenum">
              <a:rPr lang="en-US" smtClean="0"/>
              <a:t>11</a:t>
            </a:fld>
            <a:endParaRPr lang="es-419" dirty="0"/>
          </a:p>
        </p:txBody>
      </p:sp>
      <p:pic>
        <p:nvPicPr>
          <p:cNvPr id="8" name="Picture 7" descr="A picture of a browswer window with the Reload also known as the Refresh button highlighted in an orange box. ">
            <a:extLst>
              <a:ext uri="{FF2B5EF4-FFF2-40B4-BE49-F238E27FC236}">
                <a16:creationId xmlns:a16="http://schemas.microsoft.com/office/drawing/2014/main" id="{6B263A39-C883-B249-ABA7-A20C1B7CC2EA}"/>
              </a:ext>
            </a:extLst>
          </p:cNvPr>
          <p:cNvPicPr>
            <a:picLocks noChangeAspect="1"/>
          </p:cNvPicPr>
          <p:nvPr/>
        </p:nvPicPr>
        <p:blipFill rotWithShape="1">
          <a:blip r:embed="rId3">
            <a:extLst>
              <a:ext uri="{28A0092B-C50C-407E-A947-70E740481C1C}">
                <a14:useLocalDpi xmlns:a14="http://schemas.microsoft.com/office/drawing/2010/main" val="0"/>
              </a:ext>
            </a:extLst>
          </a:blip>
          <a:srcRect b="28649"/>
          <a:stretch/>
        </p:blipFill>
        <p:spPr bwMode="auto">
          <a:xfrm>
            <a:off x="814748" y="2503445"/>
            <a:ext cx="7359988" cy="3366770"/>
          </a:xfrm>
          <a:prstGeom prst="rect">
            <a:avLst/>
          </a:prstGeom>
          <a:ln>
            <a:solidFill>
              <a:schemeClr val="tx1">
                <a:lumMod val="65000"/>
                <a:lumOff val="35000"/>
              </a:schemeClr>
            </a:solidFill>
          </a:ln>
          <a:extLst>
            <a:ext uri="{53640926-AAD7-44D8-BBD7-CCE9431645EC}">
              <a14:shadowObscured xmlns:a14="http://schemas.microsoft.com/office/drawing/2010/main"/>
            </a:ext>
          </a:extLst>
        </p:spPr>
      </p:pic>
      <p:sp>
        <p:nvSpPr>
          <p:cNvPr id="15" name="Rectangle 14">
            <a:extLst>
              <a:ext uri="{FF2B5EF4-FFF2-40B4-BE49-F238E27FC236}">
                <a16:creationId xmlns:a16="http://schemas.microsoft.com/office/drawing/2014/main" id="{0FCBFB79-52B3-114E-9DE7-9C3115D99774}"/>
              </a:ext>
            </a:extLst>
          </p:cNvPr>
          <p:cNvSpPr/>
          <p:nvPr/>
        </p:nvSpPr>
        <p:spPr>
          <a:xfrm>
            <a:off x="1204600" y="2804256"/>
            <a:ext cx="293708" cy="247236"/>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
        <p:nvSpPr>
          <p:cNvPr id="11" name="Content Placeholder 1">
            <a:extLst>
              <a:ext uri="{FF2B5EF4-FFF2-40B4-BE49-F238E27FC236}">
                <a16:creationId xmlns:a16="http://schemas.microsoft.com/office/drawing/2014/main" id="{8C301648-09FF-3D4B-BE6A-E5EEB241FC49}"/>
              </a:ext>
            </a:extLst>
          </p:cNvPr>
          <p:cNvSpPr>
            <a:spLocks noGrp="1"/>
          </p:cNvSpPr>
          <p:nvPr>
            <p:ph idx="1"/>
          </p:nvPr>
        </p:nvSpPr>
        <p:spPr>
          <a:xfrm>
            <a:off x="457200" y="1371600"/>
            <a:ext cx="8229600" cy="1046202"/>
          </a:xfrm>
        </p:spPr>
        <p:txBody>
          <a:bodyPr>
            <a:normAutofit lnSpcReduction="10000"/>
          </a:bodyPr>
          <a:lstStyle/>
          <a:p>
            <a:pPr lvl="0"/>
            <a:r>
              <a:rPr lang="es-419" b="1" dirty="0">
                <a:solidFill>
                  <a:schemeClr val="tx1"/>
                </a:solidFill>
              </a:rPr>
              <a:t>Recargar </a:t>
            </a:r>
            <a:r>
              <a:rPr lang="es-419" dirty="0">
                <a:solidFill>
                  <a:schemeClr val="tx1"/>
                </a:solidFill>
              </a:rPr>
              <a:t>o</a:t>
            </a:r>
            <a:r>
              <a:rPr lang="es-419" b="1" dirty="0">
                <a:solidFill>
                  <a:schemeClr val="tx1"/>
                </a:solidFill>
              </a:rPr>
              <a:t> Actualizar:</a:t>
            </a:r>
            <a:r>
              <a:rPr lang="es-419" dirty="0">
                <a:solidFill>
                  <a:schemeClr val="tx1"/>
                </a:solidFill>
              </a:rPr>
              <a:t> Se utiliza para volver a cargar la página web y garantizar que el contenido de la página web esté actualizado. </a:t>
            </a:r>
          </a:p>
        </p:txBody>
      </p:sp>
    </p:spTree>
    <p:extLst>
      <p:ext uri="{BB962C8B-B14F-4D97-AF65-F5344CB8AC3E}">
        <p14:creationId xmlns:p14="http://schemas.microsoft.com/office/powerpoint/2010/main" val="205483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457200"/>
            <a:ext cx="8229600" cy="1066800"/>
          </a:xfrm>
        </p:spPr>
        <p:txBody>
          <a:bodyPr/>
          <a:lstStyle/>
          <a:p>
            <a:r>
              <a:rPr lang="es-419" dirty="0"/>
              <a:t>Uso de un explorador web</a:t>
            </a:r>
          </a:p>
        </p:txBody>
      </p:sp>
      <p:sp>
        <p:nvSpPr>
          <p:cNvPr id="7" name="Slide Number Placeholder 6">
            <a:extLst>
              <a:ext uri="{FF2B5EF4-FFF2-40B4-BE49-F238E27FC236}">
                <a16:creationId xmlns:a16="http://schemas.microsoft.com/office/drawing/2014/main" id="{21B70969-E879-0144-88AD-7C3890867213}"/>
              </a:ext>
            </a:extLst>
          </p:cNvPr>
          <p:cNvSpPr>
            <a:spLocks noGrp="1"/>
          </p:cNvSpPr>
          <p:nvPr>
            <p:ph type="sldNum" sz="quarter" idx="12"/>
          </p:nvPr>
        </p:nvSpPr>
        <p:spPr/>
        <p:txBody>
          <a:bodyPr/>
          <a:lstStyle/>
          <a:p>
            <a:fld id="{D852D4E8-E283-404D-80D7-3AF63315721A}" type="slidenum">
              <a:rPr lang="en-US" smtClean="0"/>
              <a:t>12</a:t>
            </a:fld>
            <a:endParaRPr lang="es-419" dirty="0"/>
          </a:p>
        </p:txBody>
      </p:sp>
      <p:pic>
        <p:nvPicPr>
          <p:cNvPr id="8" name="Picture 7" descr="A picture of a browswer window with the Home button highlighted in an orange box. ">
            <a:extLst>
              <a:ext uri="{FF2B5EF4-FFF2-40B4-BE49-F238E27FC236}">
                <a16:creationId xmlns:a16="http://schemas.microsoft.com/office/drawing/2014/main" id="{C058F8AF-4732-B941-B30E-FD2AB5872A5B}"/>
              </a:ext>
            </a:extLst>
          </p:cNvPr>
          <p:cNvPicPr>
            <a:picLocks noChangeAspect="1"/>
          </p:cNvPicPr>
          <p:nvPr/>
        </p:nvPicPr>
        <p:blipFill rotWithShape="1">
          <a:blip r:embed="rId3">
            <a:extLst>
              <a:ext uri="{28A0092B-C50C-407E-A947-70E740481C1C}">
                <a14:useLocalDpi xmlns:a14="http://schemas.microsoft.com/office/drawing/2010/main" val="0"/>
              </a:ext>
            </a:extLst>
          </a:blip>
          <a:srcRect b="28649"/>
          <a:stretch/>
        </p:blipFill>
        <p:spPr bwMode="auto">
          <a:xfrm>
            <a:off x="849016" y="2750963"/>
            <a:ext cx="7445967" cy="3406101"/>
          </a:xfrm>
          <a:prstGeom prst="rect">
            <a:avLst/>
          </a:prstGeom>
          <a:ln>
            <a:solidFill>
              <a:schemeClr val="tx1">
                <a:lumMod val="65000"/>
                <a:lumOff val="35000"/>
              </a:schemeClr>
            </a:solidFill>
          </a:ln>
          <a:extLst>
            <a:ext uri="{53640926-AAD7-44D8-BBD7-CCE9431645EC}">
              <a14:shadowObscured xmlns:a14="http://schemas.microsoft.com/office/drawing/2010/main"/>
            </a:ext>
          </a:extLst>
        </p:spPr>
      </p:pic>
      <p:sp>
        <p:nvSpPr>
          <p:cNvPr id="15" name="Rectangle 14">
            <a:extLst>
              <a:ext uri="{FF2B5EF4-FFF2-40B4-BE49-F238E27FC236}">
                <a16:creationId xmlns:a16="http://schemas.microsoft.com/office/drawing/2014/main" id="{0FCBFB79-52B3-114E-9DE7-9C3115D99774}"/>
              </a:ext>
            </a:extLst>
          </p:cNvPr>
          <p:cNvSpPr/>
          <p:nvPr/>
        </p:nvSpPr>
        <p:spPr>
          <a:xfrm>
            <a:off x="1474237" y="3004456"/>
            <a:ext cx="354563" cy="323374"/>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
        <p:nvSpPr>
          <p:cNvPr id="11" name="Content Placeholder 1">
            <a:extLst>
              <a:ext uri="{FF2B5EF4-FFF2-40B4-BE49-F238E27FC236}">
                <a16:creationId xmlns:a16="http://schemas.microsoft.com/office/drawing/2014/main" id="{8C301648-09FF-3D4B-BE6A-E5EEB241FC49}"/>
              </a:ext>
            </a:extLst>
          </p:cNvPr>
          <p:cNvSpPr>
            <a:spLocks noGrp="1"/>
          </p:cNvSpPr>
          <p:nvPr>
            <p:ph idx="1"/>
          </p:nvPr>
        </p:nvSpPr>
        <p:spPr>
          <a:xfrm>
            <a:off x="457200" y="1447800"/>
            <a:ext cx="8229600" cy="1066801"/>
          </a:xfrm>
        </p:spPr>
        <p:txBody>
          <a:bodyPr>
            <a:noAutofit/>
          </a:bodyPr>
          <a:lstStyle/>
          <a:p>
            <a:pPr lvl="0"/>
            <a:r>
              <a:rPr lang="es-419" b="1" dirty="0">
                <a:solidFill>
                  <a:schemeClr val="tx1"/>
                </a:solidFill>
              </a:rPr>
              <a:t>Inicio:</a:t>
            </a:r>
            <a:r>
              <a:rPr lang="es-419" dirty="0">
                <a:solidFill>
                  <a:schemeClr val="tx1"/>
                </a:solidFill>
              </a:rPr>
              <a:t> Se utiliza para volver a la página de inicio del explorador web. Usted puede seleccionar la página web que desea establecer como su Página de inicio en la configuración del explorador web. </a:t>
            </a:r>
          </a:p>
        </p:txBody>
      </p:sp>
    </p:spTree>
    <p:extLst>
      <p:ext uri="{BB962C8B-B14F-4D97-AF65-F5344CB8AC3E}">
        <p14:creationId xmlns:p14="http://schemas.microsoft.com/office/powerpoint/2010/main" val="193755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457200"/>
            <a:ext cx="8229600" cy="1066800"/>
          </a:xfrm>
        </p:spPr>
        <p:txBody>
          <a:bodyPr/>
          <a:lstStyle/>
          <a:p>
            <a:r>
              <a:rPr lang="es-419" dirty="0"/>
              <a:t>Uso de un explorador web</a:t>
            </a:r>
          </a:p>
        </p:txBody>
      </p:sp>
      <p:sp>
        <p:nvSpPr>
          <p:cNvPr id="7" name="Slide Number Placeholder 6">
            <a:extLst>
              <a:ext uri="{FF2B5EF4-FFF2-40B4-BE49-F238E27FC236}">
                <a16:creationId xmlns:a16="http://schemas.microsoft.com/office/drawing/2014/main" id="{21B70969-E879-0144-88AD-7C3890867213}"/>
              </a:ext>
            </a:extLst>
          </p:cNvPr>
          <p:cNvSpPr>
            <a:spLocks noGrp="1"/>
          </p:cNvSpPr>
          <p:nvPr>
            <p:ph type="sldNum" sz="quarter" idx="12"/>
          </p:nvPr>
        </p:nvSpPr>
        <p:spPr/>
        <p:txBody>
          <a:bodyPr/>
          <a:lstStyle/>
          <a:p>
            <a:fld id="{D852D4E8-E283-404D-80D7-3AF63315721A}" type="slidenum">
              <a:rPr lang="en-US" smtClean="0"/>
              <a:t>13</a:t>
            </a:fld>
            <a:endParaRPr lang="es-419" dirty="0"/>
          </a:p>
        </p:txBody>
      </p:sp>
      <p:pic>
        <p:nvPicPr>
          <p:cNvPr id="8" name="Picture 7" descr="A picture of a browswer window with the Bookmarks icon highlighted in an orange box. The Chrome menu is also open and the Bookmark option is highlighted in an orange box. ">
            <a:extLst>
              <a:ext uri="{FF2B5EF4-FFF2-40B4-BE49-F238E27FC236}">
                <a16:creationId xmlns:a16="http://schemas.microsoft.com/office/drawing/2014/main" id="{C058F8AF-4732-B941-B30E-FD2AB5872A5B}"/>
              </a:ext>
            </a:extLst>
          </p:cNvPr>
          <p:cNvPicPr>
            <a:picLocks noChangeAspect="1"/>
          </p:cNvPicPr>
          <p:nvPr/>
        </p:nvPicPr>
        <p:blipFill rotWithShape="1">
          <a:blip r:embed="rId3">
            <a:extLst>
              <a:ext uri="{28A0092B-C50C-407E-A947-70E740481C1C}">
                <a14:useLocalDpi xmlns:a14="http://schemas.microsoft.com/office/drawing/2010/main" val="0"/>
              </a:ext>
            </a:extLst>
          </a:blip>
          <a:srcRect b="28649"/>
          <a:stretch/>
        </p:blipFill>
        <p:spPr bwMode="auto">
          <a:xfrm>
            <a:off x="849016" y="2750963"/>
            <a:ext cx="7445967" cy="3406101"/>
          </a:xfrm>
          <a:prstGeom prst="rect">
            <a:avLst/>
          </a:prstGeom>
          <a:ln>
            <a:solidFill>
              <a:schemeClr val="tx1">
                <a:lumMod val="65000"/>
                <a:lumOff val="35000"/>
              </a:schemeClr>
            </a:solidFill>
          </a:ln>
          <a:extLst>
            <a:ext uri="{53640926-AAD7-44D8-BBD7-CCE9431645EC}">
              <a14:shadowObscured xmlns:a14="http://schemas.microsoft.com/office/drawing/2010/main"/>
            </a:ext>
          </a:extLst>
        </p:spPr>
      </p:pic>
      <p:sp>
        <p:nvSpPr>
          <p:cNvPr id="15" name="Rectangle 14">
            <a:extLst>
              <a:ext uri="{FF2B5EF4-FFF2-40B4-BE49-F238E27FC236}">
                <a16:creationId xmlns:a16="http://schemas.microsoft.com/office/drawing/2014/main" id="{0FCBFB79-52B3-114E-9DE7-9C3115D99774}"/>
              </a:ext>
            </a:extLst>
          </p:cNvPr>
          <p:cNvSpPr/>
          <p:nvPr/>
        </p:nvSpPr>
        <p:spPr>
          <a:xfrm>
            <a:off x="5990254" y="4292326"/>
            <a:ext cx="2184482" cy="205029"/>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
        <p:nvSpPr>
          <p:cNvPr id="11" name="Content Placeholder 1">
            <a:extLst>
              <a:ext uri="{FF2B5EF4-FFF2-40B4-BE49-F238E27FC236}">
                <a16:creationId xmlns:a16="http://schemas.microsoft.com/office/drawing/2014/main" id="{8C301648-09FF-3D4B-BE6A-E5EEB241FC49}"/>
              </a:ext>
            </a:extLst>
          </p:cNvPr>
          <p:cNvSpPr>
            <a:spLocks noGrp="1"/>
          </p:cNvSpPr>
          <p:nvPr>
            <p:ph idx="1"/>
          </p:nvPr>
        </p:nvSpPr>
        <p:spPr>
          <a:xfrm>
            <a:off x="457200" y="1449480"/>
            <a:ext cx="8229600" cy="1293720"/>
          </a:xfrm>
        </p:spPr>
        <p:txBody>
          <a:bodyPr>
            <a:noAutofit/>
          </a:bodyPr>
          <a:lstStyle/>
          <a:p>
            <a:pPr lvl="0"/>
            <a:r>
              <a:rPr lang="es-419" b="1" dirty="0">
                <a:solidFill>
                  <a:schemeClr val="tx1"/>
                </a:solidFill>
              </a:rPr>
              <a:t>Marcadores</a:t>
            </a:r>
            <a:r>
              <a:rPr lang="es-419" dirty="0">
                <a:solidFill>
                  <a:schemeClr val="tx1"/>
                </a:solidFill>
              </a:rPr>
              <a:t> o </a:t>
            </a:r>
            <a:r>
              <a:rPr lang="es-419" b="1" dirty="0">
                <a:solidFill>
                  <a:schemeClr val="tx1"/>
                </a:solidFill>
              </a:rPr>
              <a:t>Favoritos:</a:t>
            </a:r>
            <a:r>
              <a:rPr lang="es-419" dirty="0">
                <a:solidFill>
                  <a:schemeClr val="tx1"/>
                </a:solidFill>
              </a:rPr>
              <a:t> Se utilizan para guardar las páginas web favoritas o visitadas con frecuencia para que sean más fáciles de encontrar más adelante. </a:t>
            </a:r>
          </a:p>
        </p:txBody>
      </p:sp>
      <p:sp>
        <p:nvSpPr>
          <p:cNvPr id="9" name="Rectangle 8">
            <a:extLst>
              <a:ext uri="{FF2B5EF4-FFF2-40B4-BE49-F238E27FC236}">
                <a16:creationId xmlns:a16="http://schemas.microsoft.com/office/drawing/2014/main" id="{F95E15DB-09FA-F045-B30B-A6B2BF31F5DE}"/>
              </a:ext>
            </a:extLst>
          </p:cNvPr>
          <p:cNvSpPr/>
          <p:nvPr/>
        </p:nvSpPr>
        <p:spPr>
          <a:xfrm>
            <a:off x="6923314" y="3039048"/>
            <a:ext cx="317241" cy="288782"/>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614683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a:bodyPr>
          <a:lstStyle/>
          <a:p>
            <a:pPr algn="ctr"/>
            <a:r>
              <a:rPr lang="es-419" sz="4800" dirty="0"/>
              <a:t>Actividad 1</a:t>
            </a:r>
          </a:p>
        </p:txBody>
      </p:sp>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14</a:t>
            </a:fld>
            <a:endParaRPr lang="es-419" dirty="0"/>
          </a:p>
        </p:txBody>
      </p:sp>
    </p:spTree>
    <p:extLst>
      <p:ext uri="{BB962C8B-B14F-4D97-AF65-F5344CB8AC3E}">
        <p14:creationId xmlns:p14="http://schemas.microsoft.com/office/powerpoint/2010/main" val="137199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15</a:t>
            </a:fld>
            <a:endParaRPr lang="es-419" dirty="0"/>
          </a:p>
        </p:txBody>
      </p:sp>
      <p:sp>
        <p:nvSpPr>
          <p:cNvPr id="11" name="TextBox 10">
            <a:extLst>
              <a:ext uri="{FF2B5EF4-FFF2-40B4-BE49-F238E27FC236}">
                <a16:creationId xmlns:a16="http://schemas.microsoft.com/office/drawing/2014/main" id="{2BDDA85A-678A-4A72-ADA4-3219F3DD473D}"/>
              </a:ext>
            </a:extLst>
          </p:cNvPr>
          <p:cNvSpPr txBox="1"/>
          <p:nvPr/>
        </p:nvSpPr>
        <p:spPr>
          <a:xfrm>
            <a:off x="1032933" y="782235"/>
            <a:ext cx="7463537" cy="5324535"/>
          </a:xfrm>
          <a:prstGeom prst="rect">
            <a:avLst/>
          </a:prstGeom>
          <a:noFill/>
        </p:spPr>
        <p:txBody>
          <a:bodyPr wrap="square">
            <a:spAutoFit/>
          </a:bodyPr>
          <a:lstStyle/>
          <a:p>
            <a:pPr marL="0" marR="0">
              <a:spcBef>
                <a:spcPts val="0"/>
              </a:spcBef>
              <a:spcAft>
                <a:spcPts val="0"/>
              </a:spcAft>
            </a:pPr>
            <a:r>
              <a:rPr lang="es-ES" sz="2000" b="1" dirty="0">
                <a:effectLst/>
                <a:latin typeface="+mn-lt"/>
                <a:ea typeface="Calibri" panose="020F0502020204030204" pitchFamily="34" charset="0"/>
                <a:cs typeface="Arial" panose="020B0604020202020204" pitchFamily="34" charset="0"/>
              </a:rPr>
              <a:t>ACTIVIDAD 1: Uso de un explorador web</a:t>
            </a:r>
            <a:endParaRPr lang="en-US" sz="2000" dirty="0">
              <a:effectLst/>
              <a:latin typeface="+mn-lt"/>
              <a:ea typeface="Calibri" panose="020F0502020204030204" pitchFamily="34" charset="0"/>
              <a:cs typeface="Arial" panose="020B0604020202020204" pitchFamily="34" charset="0"/>
            </a:endParaRPr>
          </a:p>
          <a:p>
            <a:pPr marL="0" marR="0">
              <a:spcBef>
                <a:spcPts val="0"/>
              </a:spcBef>
              <a:spcAft>
                <a:spcPts val="0"/>
              </a:spcAft>
            </a:pPr>
            <a:r>
              <a:rPr lang="es-ES" sz="2000" dirty="0">
                <a:effectLst/>
                <a:latin typeface="+mn-lt"/>
                <a:ea typeface="Calibri" panose="020F0502020204030204" pitchFamily="34" charset="0"/>
                <a:cs typeface="Arial" panose="020B0604020202020204" pitchFamily="34" charset="0"/>
              </a:rPr>
              <a:t>Utilice un explorador web o siga al instructor para completar las siguientes tareas. </a:t>
            </a:r>
            <a:endParaRPr lang="en-US" sz="2000" dirty="0">
              <a:effectLst/>
              <a:latin typeface="+mn-lt"/>
              <a:ea typeface="Calibri" panose="020F0502020204030204" pitchFamily="34" charset="0"/>
              <a:cs typeface="Arial" panose="020B0604020202020204" pitchFamily="34" charset="0"/>
            </a:endParaRPr>
          </a:p>
          <a:p>
            <a:pPr marL="0" marR="0">
              <a:spcBef>
                <a:spcPts val="0"/>
              </a:spcBef>
              <a:spcAft>
                <a:spcPts val="0"/>
              </a:spcAft>
            </a:pPr>
            <a:r>
              <a:rPr lang="es-ES" sz="2000" b="1" dirty="0">
                <a:effectLst/>
                <a:latin typeface="+mn-lt"/>
                <a:ea typeface="Calibri" panose="020F0502020204030204" pitchFamily="34" charset="0"/>
                <a:cs typeface="Arial" panose="020B0604020202020204" pitchFamily="34" charset="0"/>
              </a:rPr>
              <a:t> </a:t>
            </a:r>
            <a:endParaRPr lang="en-US" sz="2000" dirty="0">
              <a:effectLst/>
              <a:latin typeface="+mn-lt"/>
              <a:ea typeface="Calibri" panose="020F0502020204030204" pitchFamily="34" charset="0"/>
              <a:cs typeface="Arial" panose="020B0604020202020204" pitchFamily="34" charset="0"/>
            </a:endParaRPr>
          </a:p>
          <a:p>
            <a:pPr marL="342900" marR="0" lvl="0" indent="-342900">
              <a:spcBef>
                <a:spcPts val="0"/>
              </a:spcBef>
              <a:spcAft>
                <a:spcPts val="0"/>
              </a:spcAft>
              <a:buFont typeface="+mj-lt"/>
              <a:buAutoNum type="arabicPeriod"/>
            </a:pPr>
            <a:r>
              <a:rPr lang="es-ES" sz="2000" dirty="0">
                <a:effectLst/>
                <a:latin typeface="+mn-lt"/>
                <a:ea typeface="Calibri" panose="020F0502020204030204" pitchFamily="34" charset="0"/>
                <a:cs typeface="Arial" panose="020B0604020202020204" pitchFamily="34" charset="0"/>
              </a:rPr>
              <a:t>Utilice la barra de dirección para ir a </a:t>
            </a:r>
            <a:r>
              <a:rPr lang="es-ES" sz="2000" u="sng" dirty="0">
                <a:solidFill>
                  <a:srgbClr val="0563C1"/>
                </a:solidFill>
                <a:effectLst/>
                <a:latin typeface="+mn-lt"/>
                <a:ea typeface="Calibri" panose="020F0502020204030204" pitchFamily="34" charset="0"/>
                <a:cs typeface="Arial" panose="020B0604020202020204" pitchFamily="34" charset="0"/>
                <a:hlinkClick r:id="rId3"/>
              </a:rPr>
              <a:t>www.google.com</a:t>
            </a:r>
            <a:r>
              <a:rPr lang="es-ES" sz="2000" dirty="0">
                <a:effectLst/>
                <a:latin typeface="+mn-lt"/>
                <a:ea typeface="Calibri" panose="020F0502020204030204" pitchFamily="34" charset="0"/>
                <a:cs typeface="Arial" panose="020B0604020202020204" pitchFamily="34" charset="0"/>
              </a:rPr>
              <a:t> </a:t>
            </a:r>
            <a:r>
              <a:rPr lang="es-ES" sz="2000" dirty="0">
                <a:solidFill>
                  <a:srgbClr val="000000"/>
                </a:solidFill>
                <a:effectLst/>
                <a:latin typeface="+mn-lt"/>
                <a:ea typeface="Calibri" panose="020F0502020204030204" pitchFamily="34" charset="0"/>
                <a:cs typeface="Arial" panose="020B0604020202020204" pitchFamily="34" charset="0"/>
              </a:rPr>
              <a:t>y busque </a:t>
            </a:r>
            <a:r>
              <a:rPr lang="es-ES" sz="2000" i="1" dirty="0">
                <a:solidFill>
                  <a:srgbClr val="000000"/>
                </a:solidFill>
                <a:effectLst/>
                <a:latin typeface="+mn-lt"/>
                <a:ea typeface="Calibri" panose="020F0502020204030204" pitchFamily="34" charset="0"/>
                <a:cs typeface="Arial" panose="020B0604020202020204" pitchFamily="34" charset="0"/>
              </a:rPr>
              <a:t>cachorritos.</a:t>
            </a:r>
            <a:br>
              <a:rPr lang="es-ES" sz="2000" i="1" dirty="0">
                <a:solidFill>
                  <a:srgbClr val="000000"/>
                </a:solidFill>
                <a:effectLst/>
                <a:latin typeface="+mn-lt"/>
                <a:ea typeface="Calibri" panose="020F0502020204030204" pitchFamily="34" charset="0"/>
                <a:cs typeface="Arial" panose="020B0604020202020204" pitchFamily="34" charset="0"/>
              </a:rPr>
            </a:br>
            <a:endParaRPr lang="en-US" sz="2000" i="1" dirty="0">
              <a:solidFill>
                <a:srgbClr val="000000"/>
              </a:solidFill>
              <a:latin typeface="+mn-lt"/>
              <a:ea typeface="Calibri" panose="020F0502020204030204" pitchFamily="34" charset="0"/>
              <a:cs typeface="Arial" panose="020B0604020202020204" pitchFamily="34" charset="0"/>
            </a:endParaRPr>
          </a:p>
          <a:p>
            <a:pPr marL="342900" marR="0" lvl="0" indent="-342900">
              <a:spcBef>
                <a:spcPts val="0"/>
              </a:spcBef>
              <a:spcAft>
                <a:spcPts val="0"/>
              </a:spcAft>
              <a:buFont typeface="+mj-lt"/>
              <a:buAutoNum type="arabicPeriod"/>
            </a:pPr>
            <a:r>
              <a:rPr lang="es-ES" sz="2000" dirty="0">
                <a:effectLst/>
                <a:latin typeface="+mn-lt"/>
                <a:ea typeface="Calibri" panose="020F0502020204030204" pitchFamily="34" charset="0"/>
                <a:cs typeface="Arial" panose="020B0604020202020204" pitchFamily="34" charset="0"/>
              </a:rPr>
              <a:t>Haga clic en el botón Atrás. ¿Qué página web se muestra? </a:t>
            </a:r>
            <a:br>
              <a:rPr lang="es-ES" sz="2000" dirty="0">
                <a:effectLst/>
                <a:latin typeface="+mn-lt"/>
                <a:ea typeface="Calibri" panose="020F0502020204030204" pitchFamily="34" charset="0"/>
                <a:cs typeface="Arial" panose="020B0604020202020204" pitchFamily="34" charset="0"/>
              </a:rPr>
            </a:br>
            <a:r>
              <a:rPr lang="en-US" sz="2000" dirty="0">
                <a:effectLst/>
                <a:latin typeface="+mn-lt"/>
                <a:ea typeface="Calibri" panose="020F0502020204030204" pitchFamily="34" charset="0"/>
                <a:cs typeface="Arial" panose="020B0604020202020204" pitchFamily="34" charset="0"/>
              </a:rPr>
              <a:t> </a:t>
            </a:r>
          </a:p>
          <a:p>
            <a:pPr marL="342900" marR="0" lvl="0" indent="-342900">
              <a:spcBef>
                <a:spcPts val="0"/>
              </a:spcBef>
              <a:spcAft>
                <a:spcPts val="0"/>
              </a:spcAft>
              <a:buFont typeface="+mj-lt"/>
              <a:buAutoNum type="arabicPeriod"/>
            </a:pPr>
            <a:r>
              <a:rPr lang="es-ES" sz="2000" dirty="0">
                <a:effectLst/>
                <a:latin typeface="+mn-lt"/>
                <a:ea typeface="Calibri" panose="020F0502020204030204" pitchFamily="34" charset="0"/>
                <a:cs typeface="Arial" panose="020B0604020202020204" pitchFamily="34" charset="0"/>
              </a:rPr>
              <a:t>Haga clic en el botón Adelante. ¿Qué página web se muestra? </a:t>
            </a:r>
            <a:br>
              <a:rPr lang="es-ES" sz="2000" dirty="0">
                <a:effectLst/>
                <a:latin typeface="+mn-lt"/>
                <a:ea typeface="Calibri" panose="020F0502020204030204" pitchFamily="34" charset="0"/>
                <a:cs typeface="Arial" panose="020B0604020202020204" pitchFamily="34" charset="0"/>
              </a:rPr>
            </a:br>
            <a:r>
              <a:rPr lang="en-US" sz="2000" dirty="0">
                <a:effectLst/>
                <a:latin typeface="+mn-lt"/>
                <a:ea typeface="Calibri" panose="020F0502020204030204" pitchFamily="34" charset="0"/>
                <a:cs typeface="Arial" panose="020B0604020202020204" pitchFamily="34" charset="0"/>
              </a:rPr>
              <a:t> </a:t>
            </a:r>
          </a:p>
          <a:p>
            <a:pPr marL="342900" marR="0" lvl="0" indent="-342900">
              <a:spcBef>
                <a:spcPts val="0"/>
              </a:spcBef>
              <a:spcAft>
                <a:spcPts val="0"/>
              </a:spcAft>
              <a:buFont typeface="+mj-lt"/>
              <a:buAutoNum type="arabicPeriod"/>
            </a:pPr>
            <a:r>
              <a:rPr lang="es-ES" sz="2000" dirty="0">
                <a:effectLst/>
                <a:latin typeface="+mn-lt"/>
                <a:ea typeface="Calibri" panose="020F0502020204030204" pitchFamily="34" charset="0"/>
                <a:cs typeface="Arial" panose="020B0604020202020204" pitchFamily="34" charset="0"/>
              </a:rPr>
              <a:t>Haga clic en la página principal. ¿Qué página web se muestra?</a:t>
            </a:r>
            <a:br>
              <a:rPr lang="es-ES" sz="2000" dirty="0">
                <a:effectLst/>
                <a:latin typeface="+mn-lt"/>
                <a:ea typeface="Calibri" panose="020F0502020204030204" pitchFamily="34" charset="0"/>
                <a:cs typeface="Arial" panose="020B0604020202020204" pitchFamily="34" charset="0"/>
              </a:rPr>
            </a:br>
            <a:r>
              <a:rPr lang="es-ES" sz="2000" dirty="0">
                <a:effectLst/>
                <a:latin typeface="+mn-lt"/>
                <a:ea typeface="Calibri" panose="020F0502020204030204" pitchFamily="34" charset="0"/>
                <a:cs typeface="Arial" panose="020B0604020202020204" pitchFamily="34" charset="0"/>
              </a:rPr>
              <a:t> </a:t>
            </a:r>
            <a:endParaRPr lang="es-ES" sz="2000" dirty="0">
              <a:latin typeface="+mn-lt"/>
              <a:ea typeface="Calibri" panose="020F0502020204030204" pitchFamily="34" charset="0"/>
              <a:cs typeface="Arial" panose="020B0604020202020204" pitchFamily="34" charset="0"/>
            </a:endParaRPr>
          </a:p>
          <a:p>
            <a:pPr marL="342900" marR="0" lvl="0" indent="-342900">
              <a:spcBef>
                <a:spcPts val="0"/>
              </a:spcBef>
              <a:spcAft>
                <a:spcPts val="0"/>
              </a:spcAft>
              <a:buFont typeface="+mj-lt"/>
              <a:buAutoNum type="arabicPeriod"/>
            </a:pPr>
            <a:r>
              <a:rPr lang="es-ES" sz="2000" dirty="0">
                <a:effectLst/>
                <a:latin typeface="+mn-lt"/>
                <a:ea typeface="Calibri" panose="020F0502020204030204" pitchFamily="34" charset="0"/>
              </a:rPr>
              <a:t>¿En qué icono del explorador web haría clic para marcar esta página? </a:t>
            </a:r>
            <a:br>
              <a:rPr lang="es-ES" sz="2000" dirty="0">
                <a:effectLst/>
                <a:latin typeface="ATT Aleck Sans" panose="020B0503020203020204"/>
                <a:ea typeface="Calibri" panose="020F0502020204030204" pitchFamily="34" charset="0"/>
              </a:rPr>
            </a:br>
            <a:endParaRPr lang="en-US" sz="2000" dirty="0"/>
          </a:p>
        </p:txBody>
      </p:sp>
    </p:spTree>
    <p:extLst>
      <p:ext uri="{BB962C8B-B14F-4D97-AF65-F5344CB8AC3E}">
        <p14:creationId xmlns:p14="http://schemas.microsoft.com/office/powerpoint/2010/main" val="3302319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s-419" b="1" dirty="0">
                <a:solidFill>
                  <a:schemeClr val="tx1"/>
                </a:solidFill>
              </a:rPr>
              <a:t>Apertura de un motor de búsqueda</a:t>
            </a:r>
          </a:p>
          <a:p>
            <a:pPr lvl="1"/>
            <a:r>
              <a:rPr lang="es-419" sz="2100" dirty="0">
                <a:solidFill>
                  <a:schemeClr val="tx1"/>
                </a:solidFill>
              </a:rPr>
              <a:t>Abrir un explorador web</a:t>
            </a:r>
          </a:p>
          <a:p>
            <a:pPr lvl="2"/>
            <a:r>
              <a:rPr lang="es-419" sz="2100" dirty="0">
                <a:solidFill>
                  <a:schemeClr val="tx1"/>
                </a:solidFill>
              </a:rPr>
              <a:t>Acceso directo en el escritorio</a:t>
            </a:r>
          </a:p>
          <a:p>
            <a:pPr lvl="2"/>
            <a:r>
              <a:rPr lang="es-419" sz="2100" dirty="0">
                <a:solidFill>
                  <a:schemeClr val="tx1"/>
                </a:solidFill>
              </a:rPr>
              <a:t>Barra de menús</a:t>
            </a:r>
          </a:p>
          <a:p>
            <a:pPr lvl="1"/>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Uso de un motor de búsqueda </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16</a:t>
            </a:fld>
            <a:endParaRPr lang="es-419" dirty="0"/>
          </a:p>
        </p:txBody>
      </p:sp>
      <p:grpSp>
        <p:nvGrpSpPr>
          <p:cNvPr id="7" name="Group 6">
            <a:extLst>
              <a:ext uri="{FF2B5EF4-FFF2-40B4-BE49-F238E27FC236}">
                <a16:creationId xmlns:a16="http://schemas.microsoft.com/office/drawing/2014/main" id="{B5B2457C-8FBF-8F45-9E81-893930EF7402}"/>
              </a:ext>
              <a:ext uri="{C183D7F6-B498-43B3-948B-1728B52AA6E4}">
                <adec:decorative xmlns:adec="http://schemas.microsoft.com/office/drawing/2017/decorative" val="1"/>
              </a:ext>
            </a:extLst>
          </p:cNvPr>
          <p:cNvGrpSpPr/>
          <p:nvPr/>
        </p:nvGrpSpPr>
        <p:grpSpPr>
          <a:xfrm>
            <a:off x="1336313" y="3429000"/>
            <a:ext cx="6471374" cy="1380266"/>
            <a:chOff x="860590" y="4944334"/>
            <a:chExt cx="6471374" cy="1380266"/>
          </a:xfrm>
        </p:grpSpPr>
        <p:sp>
          <p:nvSpPr>
            <p:cNvPr id="8" name="Rectangle 7">
              <a:extLst>
                <a:ext uri="{FF2B5EF4-FFF2-40B4-BE49-F238E27FC236}">
                  <a16:creationId xmlns:a16="http://schemas.microsoft.com/office/drawing/2014/main" id="{4A014279-2237-B644-9E28-2B505466FD9A}"/>
                </a:ext>
              </a:extLst>
            </p:cNvPr>
            <p:cNvSpPr/>
            <p:nvPr/>
          </p:nvSpPr>
          <p:spPr>
            <a:xfrm>
              <a:off x="6096000" y="4944334"/>
              <a:ext cx="1066800" cy="11094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pic>
          <p:nvPicPr>
            <p:cNvPr id="9" name="Picture 8">
              <a:extLst>
                <a:ext uri="{FF2B5EF4-FFF2-40B4-BE49-F238E27FC236}">
                  <a16:creationId xmlns:a16="http://schemas.microsoft.com/office/drawing/2014/main" id="{E3183597-5F61-B541-8FCC-9FBBBF41AA79}"/>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Lst>
            </a:blip>
            <a:srcRect l="13333" b="7917"/>
            <a:stretch/>
          </p:blipFill>
          <p:spPr>
            <a:xfrm>
              <a:off x="2667000" y="4953000"/>
              <a:ext cx="1143000" cy="1143000"/>
            </a:xfrm>
            <a:prstGeom prst="rect">
              <a:avLst/>
            </a:prstGeom>
          </p:spPr>
        </p:pic>
        <p:pic>
          <p:nvPicPr>
            <p:cNvPr id="10" name="Picture 9">
              <a:extLst>
                <a:ext uri="{FF2B5EF4-FFF2-40B4-BE49-F238E27FC236}">
                  <a16:creationId xmlns:a16="http://schemas.microsoft.com/office/drawing/2014/main" id="{A691EE66-C1DF-4844-9795-05D2ADF83C16}"/>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0" y="5020534"/>
              <a:ext cx="1066800" cy="1066800"/>
            </a:xfrm>
            <a:prstGeom prst="rect">
              <a:avLst/>
            </a:prstGeom>
          </p:spPr>
        </p:pic>
        <p:pic>
          <p:nvPicPr>
            <p:cNvPr id="11" name="Picture 10">
              <a:extLst>
                <a:ext uri="{FF2B5EF4-FFF2-40B4-BE49-F238E27FC236}">
                  <a16:creationId xmlns:a16="http://schemas.microsoft.com/office/drawing/2014/main" id="{E704C365-12BF-F94B-A206-37959D94D1E3}"/>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0590" y="5029200"/>
              <a:ext cx="1326821" cy="1116560"/>
            </a:xfrm>
            <a:prstGeom prst="rect">
              <a:avLst/>
            </a:prstGeom>
          </p:spPr>
        </p:pic>
        <p:sp>
          <p:nvSpPr>
            <p:cNvPr id="12" name="TextBox 11">
              <a:extLst>
                <a:ext uri="{FF2B5EF4-FFF2-40B4-BE49-F238E27FC236}">
                  <a16:creationId xmlns:a16="http://schemas.microsoft.com/office/drawing/2014/main" id="{C3DD7770-8D5D-DE4E-9D91-84448FEBCB2E}"/>
                </a:ext>
              </a:extLst>
            </p:cNvPr>
            <p:cNvSpPr txBox="1"/>
            <p:nvPr/>
          </p:nvSpPr>
          <p:spPr>
            <a:xfrm>
              <a:off x="6341364" y="6047601"/>
              <a:ext cx="990600" cy="276999"/>
            </a:xfrm>
            <a:prstGeom prst="rect">
              <a:avLst/>
            </a:prstGeom>
            <a:noFill/>
          </p:spPr>
          <p:txBody>
            <a:bodyPr wrap="square" rtlCol="0">
              <a:spAutoFit/>
            </a:bodyPr>
            <a:lstStyle/>
            <a:p>
              <a:r>
                <a:rPr lang="es-419" sz="1200" dirty="0">
                  <a:latin typeface="Segoe UI" panose="020B0502040204020203" pitchFamily="34" charset="0"/>
                  <a:ea typeface="Segoe UI" panose="020B0502040204020203" pitchFamily="34" charset="0"/>
                  <a:cs typeface="Segoe UI" panose="020B0502040204020203" pitchFamily="34" charset="0"/>
                </a:rPr>
                <a:t>Safari</a:t>
              </a:r>
              <a:endParaRPr lang="es-419" sz="1200" dirty="0"/>
            </a:p>
          </p:txBody>
        </p:sp>
        <p:sp>
          <p:nvSpPr>
            <p:cNvPr id="13" name="TextBox 12">
              <a:extLst>
                <a:ext uri="{FF2B5EF4-FFF2-40B4-BE49-F238E27FC236}">
                  <a16:creationId xmlns:a16="http://schemas.microsoft.com/office/drawing/2014/main" id="{891B6C88-B9B1-F247-BCD7-9F5D524424D8}"/>
                </a:ext>
              </a:extLst>
            </p:cNvPr>
            <p:cNvSpPr txBox="1"/>
            <p:nvPr/>
          </p:nvSpPr>
          <p:spPr>
            <a:xfrm>
              <a:off x="4317298" y="6047601"/>
              <a:ext cx="1247366" cy="276999"/>
            </a:xfrm>
            <a:prstGeom prst="rect">
              <a:avLst/>
            </a:prstGeom>
            <a:noFill/>
          </p:spPr>
          <p:txBody>
            <a:bodyPr wrap="square" rtlCol="0">
              <a:spAutoFit/>
            </a:bodyPr>
            <a:lstStyle/>
            <a:p>
              <a:r>
                <a:rPr lang="es-419" sz="1200" dirty="0">
                  <a:latin typeface="Segoe UI" panose="020B0502040204020203" pitchFamily="34" charset="0"/>
                  <a:ea typeface="Segoe UI" panose="020B0502040204020203" pitchFamily="34" charset="0"/>
                  <a:cs typeface="Segoe UI" panose="020B0502040204020203" pitchFamily="34" charset="0"/>
                </a:rPr>
                <a:t>Google Chrome</a:t>
              </a:r>
              <a:endParaRPr lang="es-419" sz="1200" dirty="0"/>
            </a:p>
          </p:txBody>
        </p:sp>
        <p:sp>
          <p:nvSpPr>
            <p:cNvPr id="14" name="TextBox 13">
              <a:extLst>
                <a:ext uri="{FF2B5EF4-FFF2-40B4-BE49-F238E27FC236}">
                  <a16:creationId xmlns:a16="http://schemas.microsoft.com/office/drawing/2014/main" id="{BBF87DCD-69B2-1745-B4A0-F494994DA15D}"/>
                </a:ext>
              </a:extLst>
            </p:cNvPr>
            <p:cNvSpPr txBox="1"/>
            <p:nvPr/>
          </p:nvSpPr>
          <p:spPr>
            <a:xfrm>
              <a:off x="2635332" y="6047601"/>
              <a:ext cx="1295400" cy="276999"/>
            </a:xfrm>
            <a:prstGeom prst="rect">
              <a:avLst/>
            </a:prstGeom>
            <a:noFill/>
          </p:spPr>
          <p:txBody>
            <a:bodyPr wrap="square" rtlCol="0">
              <a:spAutoFit/>
            </a:bodyPr>
            <a:lstStyle/>
            <a:p>
              <a:r>
                <a:rPr lang="es-419" sz="1200" dirty="0">
                  <a:latin typeface="Segoe UI" panose="020B0502040204020203" pitchFamily="34" charset="0"/>
                  <a:ea typeface="Segoe UI" panose="020B0502040204020203" pitchFamily="34" charset="0"/>
                  <a:cs typeface="Segoe UI" panose="020B0502040204020203" pitchFamily="34" charset="0"/>
                </a:rPr>
                <a:t>Mozilla Firefox</a:t>
              </a:r>
              <a:endParaRPr lang="es-419" sz="1200" dirty="0"/>
            </a:p>
          </p:txBody>
        </p:sp>
        <p:sp>
          <p:nvSpPr>
            <p:cNvPr id="15" name="TextBox 14">
              <a:extLst>
                <a:ext uri="{FF2B5EF4-FFF2-40B4-BE49-F238E27FC236}">
                  <a16:creationId xmlns:a16="http://schemas.microsoft.com/office/drawing/2014/main" id="{5392D8A8-AD8F-4149-B68B-371411105641}"/>
                </a:ext>
              </a:extLst>
            </p:cNvPr>
            <p:cNvSpPr txBox="1"/>
            <p:nvPr/>
          </p:nvSpPr>
          <p:spPr>
            <a:xfrm>
              <a:off x="1219200" y="6047601"/>
              <a:ext cx="639432" cy="276999"/>
            </a:xfrm>
            <a:prstGeom prst="rect">
              <a:avLst/>
            </a:prstGeom>
            <a:noFill/>
          </p:spPr>
          <p:txBody>
            <a:bodyPr wrap="square" rtlCol="0">
              <a:spAutoFit/>
            </a:bodyPr>
            <a:lstStyle/>
            <a:p>
              <a:r>
                <a:rPr lang="es-419" sz="1200" dirty="0">
                  <a:latin typeface="Segoe UI" panose="020B0502040204020203" pitchFamily="34" charset="0"/>
                  <a:ea typeface="Segoe UI" panose="020B0502040204020203" pitchFamily="34" charset="0"/>
                  <a:cs typeface="Segoe UI" panose="020B0502040204020203" pitchFamily="34" charset="0"/>
                </a:rPr>
                <a:t>Edge</a:t>
              </a:r>
              <a:endParaRPr lang="es-419" sz="1200" dirty="0"/>
            </a:p>
          </p:txBody>
        </p:sp>
        <p:pic>
          <p:nvPicPr>
            <p:cNvPr id="16" name="Picture 15">
              <a:extLst>
                <a:ext uri="{FF2B5EF4-FFF2-40B4-BE49-F238E27FC236}">
                  <a16:creationId xmlns:a16="http://schemas.microsoft.com/office/drawing/2014/main" id="{E3BDC019-4636-3D42-89D4-944602969D10}"/>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57797" y="5123203"/>
              <a:ext cx="1297063" cy="972797"/>
            </a:xfrm>
            <a:prstGeom prst="rect">
              <a:avLst/>
            </a:prstGeom>
          </p:spPr>
        </p:pic>
      </p:grpSp>
    </p:spTree>
    <p:extLst>
      <p:ext uri="{BB962C8B-B14F-4D97-AF65-F5344CB8AC3E}">
        <p14:creationId xmlns:p14="http://schemas.microsoft.com/office/powerpoint/2010/main" val="3795143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89888"/>
            <a:ext cx="8479536" cy="4325112"/>
          </a:xfrm>
        </p:spPr>
        <p:txBody>
          <a:bodyPr>
            <a:normAutofit/>
          </a:bodyPr>
          <a:lstStyle/>
          <a:p>
            <a:r>
              <a:rPr lang="es-419" b="1" dirty="0">
                <a:solidFill>
                  <a:schemeClr val="tx1"/>
                </a:solidFill>
              </a:rPr>
              <a:t>Realizar una búsqueda en Internet: </a:t>
            </a:r>
            <a:r>
              <a:rPr lang="es-419" dirty="0">
                <a:solidFill>
                  <a:schemeClr val="tx1"/>
                </a:solidFill>
              </a:rPr>
              <a:t>Utilice este cuadro de búsqueda para escribir sus términos de búsqueda.</a:t>
            </a: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Uso de un motor de búsqueda</a:t>
            </a:r>
          </a:p>
        </p:txBody>
      </p:sp>
      <p:sp>
        <p:nvSpPr>
          <p:cNvPr id="4" name="Slide Number Placeholder 3">
            <a:extLst>
              <a:ext uri="{FF2B5EF4-FFF2-40B4-BE49-F238E27FC236}">
                <a16:creationId xmlns:a16="http://schemas.microsoft.com/office/drawing/2014/main" id="{82B792E3-8F62-CD45-B09D-6E55F6EBC13C}"/>
              </a:ext>
            </a:extLst>
          </p:cNvPr>
          <p:cNvSpPr>
            <a:spLocks noGrp="1"/>
          </p:cNvSpPr>
          <p:nvPr>
            <p:ph type="sldNum" sz="quarter" idx="12"/>
          </p:nvPr>
        </p:nvSpPr>
        <p:spPr/>
        <p:txBody>
          <a:bodyPr/>
          <a:lstStyle/>
          <a:p>
            <a:fld id="{D852D4E8-E283-404D-80D7-3AF63315721A}" type="slidenum">
              <a:rPr lang="en-US" smtClean="0"/>
              <a:t>17</a:t>
            </a:fld>
            <a:endParaRPr lang="es-419" dirty="0"/>
          </a:p>
        </p:txBody>
      </p:sp>
      <p:pic>
        <p:nvPicPr>
          <p:cNvPr id="15" name="Picture 14" descr="A picture of a browswer window with the Google search engine home page open. The Search box is highlighted in an orange box. ">
            <a:extLst>
              <a:ext uri="{FF2B5EF4-FFF2-40B4-BE49-F238E27FC236}">
                <a16:creationId xmlns:a16="http://schemas.microsoft.com/office/drawing/2014/main" id="{4561AEF5-6D01-6440-BAF7-81D52A20B1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7235" y="2331569"/>
            <a:ext cx="7229476" cy="4323697"/>
          </a:xfrm>
          <a:prstGeom prst="rect">
            <a:avLst/>
          </a:prstGeom>
        </p:spPr>
      </p:pic>
      <p:sp>
        <p:nvSpPr>
          <p:cNvPr id="7" name="Rectangle 6">
            <a:extLst>
              <a:ext uri="{FF2B5EF4-FFF2-40B4-BE49-F238E27FC236}">
                <a16:creationId xmlns:a16="http://schemas.microsoft.com/office/drawing/2014/main" id="{00E48789-4877-C141-B6AD-7349AA8A1A3A}"/>
              </a:ext>
            </a:extLst>
          </p:cNvPr>
          <p:cNvSpPr/>
          <p:nvPr/>
        </p:nvSpPr>
        <p:spPr>
          <a:xfrm>
            <a:off x="2307430" y="4029074"/>
            <a:ext cx="4129087" cy="928689"/>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930967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39799"/>
            <a:ext cx="8229600" cy="4325112"/>
          </a:xfrm>
        </p:spPr>
        <p:txBody>
          <a:bodyPr/>
          <a:lstStyle/>
          <a:p>
            <a:r>
              <a:rPr lang="es-419" b="1" dirty="0">
                <a:solidFill>
                  <a:schemeClr val="tx1"/>
                </a:solidFill>
              </a:rPr>
              <a:t>Recomendaciones de búsqueda: </a:t>
            </a:r>
            <a:r>
              <a:rPr lang="es-419" dirty="0">
                <a:solidFill>
                  <a:schemeClr val="tx1"/>
                </a:solidFill>
              </a:rPr>
              <a:t>Cuando comience a escribir los términos de su búsqueda, el motor de búsqueda le recomendará términos de búsqueda relevantes.</a:t>
            </a: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Uso de un motor de búsqueda</a:t>
            </a:r>
          </a:p>
        </p:txBody>
      </p:sp>
      <p:pic>
        <p:nvPicPr>
          <p:cNvPr id="9" name="Picture 8" descr="A picture of a browswer window with the Google search engine home page open. The Search box has a search term in it, chicago landmarks, and related search terms display below. The search term and reccomended terms are highlighted in an orange box. ">
            <a:extLst>
              <a:ext uri="{FF2B5EF4-FFF2-40B4-BE49-F238E27FC236}">
                <a16:creationId xmlns:a16="http://schemas.microsoft.com/office/drawing/2014/main" id="{5A12EC25-3DA0-CD49-BDEC-5E4CF1D0AC6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89322" y="2538517"/>
            <a:ext cx="6365301" cy="3806865"/>
          </a:xfrm>
          <a:prstGeom prst="rect">
            <a:avLst/>
          </a:prstGeom>
        </p:spPr>
      </p:pic>
      <p:sp>
        <p:nvSpPr>
          <p:cNvPr id="4" name="Slide Number Placeholder 3">
            <a:extLst>
              <a:ext uri="{FF2B5EF4-FFF2-40B4-BE49-F238E27FC236}">
                <a16:creationId xmlns:a16="http://schemas.microsoft.com/office/drawing/2014/main" id="{82B792E3-8F62-CD45-B09D-6E55F6EBC13C}"/>
              </a:ext>
            </a:extLst>
          </p:cNvPr>
          <p:cNvSpPr>
            <a:spLocks noGrp="1"/>
          </p:cNvSpPr>
          <p:nvPr>
            <p:ph type="sldNum" sz="quarter" idx="12"/>
          </p:nvPr>
        </p:nvSpPr>
        <p:spPr/>
        <p:txBody>
          <a:bodyPr/>
          <a:lstStyle/>
          <a:p>
            <a:fld id="{D852D4E8-E283-404D-80D7-3AF63315721A}" type="slidenum">
              <a:rPr lang="en-US" smtClean="0"/>
              <a:t>18</a:t>
            </a:fld>
            <a:endParaRPr lang="es-419" dirty="0"/>
          </a:p>
        </p:txBody>
      </p:sp>
      <p:sp>
        <p:nvSpPr>
          <p:cNvPr id="7" name="Rectangle 6">
            <a:extLst>
              <a:ext uri="{FF2B5EF4-FFF2-40B4-BE49-F238E27FC236}">
                <a16:creationId xmlns:a16="http://schemas.microsoft.com/office/drawing/2014/main" id="{00E48789-4877-C141-B6AD-7349AA8A1A3A}"/>
              </a:ext>
            </a:extLst>
          </p:cNvPr>
          <p:cNvSpPr/>
          <p:nvPr/>
        </p:nvSpPr>
        <p:spPr>
          <a:xfrm>
            <a:off x="2307430" y="4029074"/>
            <a:ext cx="4107225" cy="2316308"/>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39033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66850"/>
            <a:ext cx="8229600" cy="4324350"/>
          </a:xfrm>
        </p:spPr>
        <p:txBody>
          <a:bodyPr/>
          <a:lstStyle/>
          <a:p>
            <a:r>
              <a:rPr lang="es-419" b="1" dirty="0">
                <a:solidFill>
                  <a:schemeClr val="tx1"/>
                </a:solidFill>
              </a:rPr>
              <a:t>Término de búsqueda</a:t>
            </a:r>
            <a:r>
              <a:rPr lang="es-419" dirty="0">
                <a:solidFill>
                  <a:schemeClr val="tx1"/>
                </a:solidFill>
              </a:rPr>
              <a:t>		</a:t>
            </a:r>
          </a:p>
          <a:p>
            <a:pPr marL="308610" lvl="1" indent="0">
              <a:buNone/>
            </a:pPr>
            <a:r>
              <a:rPr lang="es-419" dirty="0">
                <a:solidFill>
                  <a:schemeClr val="tx1"/>
                </a:solidFill>
              </a:rPr>
              <a:t>	</a:t>
            </a:r>
            <a:endParaRPr lang="es-419" sz="2100" dirty="0">
              <a:solidFill>
                <a:schemeClr val="tx1"/>
              </a:solidFill>
            </a:endParaRPr>
          </a:p>
          <a:p>
            <a:pPr marL="308610" lvl="1" indent="0">
              <a:buNone/>
            </a:pPr>
            <a:r>
              <a:rPr lang="es-419" sz="2100" dirty="0">
                <a:solidFill>
                  <a:schemeClr val="tx1"/>
                </a:solidFill>
              </a:rPr>
              <a:t>		</a:t>
            </a:r>
          </a:p>
          <a:p>
            <a:pPr marL="308610" lvl="1" indent="0">
              <a:buNone/>
            </a:pPr>
            <a:r>
              <a:rPr lang="es-419" sz="2100" dirty="0">
                <a:solidFill>
                  <a:schemeClr val="tx1"/>
                </a:solidFill>
              </a:rPr>
              <a:t>		</a:t>
            </a:r>
          </a:p>
          <a:p>
            <a:pPr marL="308610" lvl="1" indent="0">
              <a:buNone/>
            </a:pPr>
            <a:r>
              <a:rPr lang="es-419" sz="2100" dirty="0">
                <a:solidFill>
                  <a:schemeClr val="tx1"/>
                </a:solidFill>
              </a:rPr>
              <a:t>		  	</a:t>
            </a: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Uso de un motor de búsqueda</a:t>
            </a:r>
          </a:p>
        </p:txBody>
      </p:sp>
      <p:sp>
        <p:nvSpPr>
          <p:cNvPr id="4" name="Slide Number Placeholder 3">
            <a:extLst>
              <a:ext uri="{FF2B5EF4-FFF2-40B4-BE49-F238E27FC236}">
                <a16:creationId xmlns:a16="http://schemas.microsoft.com/office/drawing/2014/main" id="{550D946E-A375-8C42-91A4-AC3723F873AE}"/>
              </a:ext>
            </a:extLst>
          </p:cNvPr>
          <p:cNvSpPr>
            <a:spLocks noGrp="1"/>
          </p:cNvSpPr>
          <p:nvPr>
            <p:ph type="sldNum" sz="quarter" idx="12"/>
          </p:nvPr>
        </p:nvSpPr>
        <p:spPr/>
        <p:txBody>
          <a:bodyPr/>
          <a:lstStyle/>
          <a:p>
            <a:fld id="{D852D4E8-E283-404D-80D7-3AF63315721A}" type="slidenum">
              <a:rPr lang="en-US" smtClean="0"/>
              <a:t>19</a:t>
            </a:fld>
            <a:endParaRPr lang="es-419" dirty="0"/>
          </a:p>
        </p:txBody>
      </p:sp>
      <p:pic>
        <p:nvPicPr>
          <p:cNvPr id="10" name="Picture 9" descr="A picture of a browswer window with the Google search results page open. The Search box is highlighted in an orange with the search term chicago landmarks. ">
            <a:extLst>
              <a:ext uri="{FF2B5EF4-FFF2-40B4-BE49-F238E27FC236}">
                <a16:creationId xmlns:a16="http://schemas.microsoft.com/office/drawing/2014/main" id="{AC8C5910-3AF7-6841-81B9-D3C274779B0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8662" y="2120224"/>
            <a:ext cx="7686675" cy="4451247"/>
          </a:xfrm>
          <a:prstGeom prst="rect">
            <a:avLst/>
          </a:prstGeom>
        </p:spPr>
      </p:pic>
      <p:sp>
        <p:nvSpPr>
          <p:cNvPr id="5" name="Rectangle 4">
            <a:extLst>
              <a:ext uri="{FF2B5EF4-FFF2-40B4-BE49-F238E27FC236}">
                <a16:creationId xmlns:a16="http://schemas.microsoft.com/office/drawing/2014/main" id="{F80D6452-7FB5-9F45-A0C2-A073CEF74409}"/>
              </a:ext>
            </a:extLst>
          </p:cNvPr>
          <p:cNvSpPr/>
          <p:nvPr/>
        </p:nvSpPr>
        <p:spPr>
          <a:xfrm>
            <a:off x="1743075" y="2771775"/>
            <a:ext cx="4129088" cy="485775"/>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33145827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F791A27-6AAB-314D-A1FA-A30F9C623D2B}"/>
              </a:ext>
            </a:extLst>
          </p:cNvPr>
          <p:cNvSpPr>
            <a:spLocks noGrp="1"/>
          </p:cNvSpPr>
          <p:nvPr>
            <p:ph idx="1"/>
          </p:nvPr>
        </p:nvSpPr>
        <p:spPr>
          <a:xfrm>
            <a:off x="571500" y="1534886"/>
            <a:ext cx="8229600" cy="4325112"/>
          </a:xfrm>
        </p:spPr>
        <p:txBody>
          <a:bodyPr>
            <a:normAutofit/>
          </a:bodyPr>
          <a:lstStyle/>
          <a:p>
            <a:pPr marL="82296" indent="0">
              <a:buNone/>
            </a:pPr>
            <a:endParaRPr lang="es-419" b="1" dirty="0">
              <a:solidFill>
                <a:schemeClr val="tx1"/>
              </a:solidFill>
            </a:endParaRPr>
          </a:p>
          <a:p>
            <a:r>
              <a:rPr lang="es-419" b="1" dirty="0">
                <a:solidFill>
                  <a:schemeClr val="tx1"/>
                </a:solidFill>
              </a:rPr>
              <a:t>Introducción </a:t>
            </a:r>
            <a:endParaRPr lang="es-419" dirty="0">
              <a:solidFill>
                <a:schemeClr val="tx1"/>
              </a:solidFill>
            </a:endParaRPr>
          </a:p>
          <a:p>
            <a:pPr lvl="1"/>
            <a:r>
              <a:rPr lang="es-419" dirty="0">
                <a:solidFill>
                  <a:schemeClr val="tx1"/>
                </a:solidFill>
              </a:rPr>
              <a:t>Exploradores web</a:t>
            </a:r>
          </a:p>
          <a:p>
            <a:pPr lvl="1"/>
            <a:r>
              <a:rPr lang="es-419" dirty="0">
                <a:solidFill>
                  <a:schemeClr val="tx1"/>
                </a:solidFill>
              </a:rPr>
              <a:t>Motor de búsqueda</a:t>
            </a:r>
          </a:p>
          <a:p>
            <a:r>
              <a:rPr lang="es-419" b="1" dirty="0">
                <a:solidFill>
                  <a:schemeClr val="tx1"/>
                </a:solidFill>
              </a:rPr>
              <a:t>Desarrollo de habilidades</a:t>
            </a:r>
          </a:p>
          <a:p>
            <a:pPr lvl="1"/>
            <a:r>
              <a:rPr lang="es-419" dirty="0">
                <a:solidFill>
                  <a:schemeClr val="tx1"/>
                </a:solidFill>
              </a:rPr>
              <a:t>Uso de un explorador web</a:t>
            </a:r>
          </a:p>
          <a:p>
            <a:pPr lvl="1"/>
            <a:r>
              <a:rPr lang="es-419" dirty="0">
                <a:solidFill>
                  <a:schemeClr val="tx1"/>
                </a:solidFill>
              </a:rPr>
              <a:t>Uso de un motor de búsqueda </a:t>
            </a:r>
          </a:p>
          <a:p>
            <a:pPr lvl="1"/>
            <a:r>
              <a:rPr lang="es-419" dirty="0">
                <a:solidFill>
                  <a:schemeClr val="tx1"/>
                </a:solidFill>
              </a:rPr>
              <a:t>Navegación por un sitio web </a:t>
            </a:r>
          </a:p>
          <a:p>
            <a:pPr lvl="1"/>
            <a:r>
              <a:rPr lang="es-419" dirty="0">
                <a:solidFill>
                  <a:schemeClr val="tx1"/>
                </a:solidFill>
              </a:rPr>
              <a:t>Consejos y trucos para el motor de búsqueda</a:t>
            </a:r>
          </a:p>
          <a:p>
            <a:r>
              <a:rPr lang="es-419" b="1" dirty="0">
                <a:solidFill>
                  <a:schemeClr val="tx1"/>
                </a:solidFill>
              </a:rPr>
              <a:t>Práctica</a:t>
            </a:r>
          </a:p>
        </p:txBody>
      </p:sp>
      <p:sp>
        <p:nvSpPr>
          <p:cNvPr id="3" name="Title 2">
            <a:extLst>
              <a:ext uri="{FF2B5EF4-FFF2-40B4-BE49-F238E27FC236}">
                <a16:creationId xmlns:a16="http://schemas.microsoft.com/office/drawing/2014/main" id="{8A8BD8B5-3361-504C-A0AD-CB1FF560860F}"/>
              </a:ext>
            </a:extLst>
          </p:cNvPr>
          <p:cNvSpPr>
            <a:spLocks noGrp="1"/>
          </p:cNvSpPr>
          <p:nvPr>
            <p:ph type="title"/>
          </p:nvPr>
        </p:nvSpPr>
        <p:spPr>
          <a:xfrm>
            <a:off x="457200" y="704088"/>
            <a:ext cx="8229600" cy="1066800"/>
          </a:xfrm>
        </p:spPr>
        <p:txBody>
          <a:bodyPr>
            <a:normAutofit/>
          </a:bodyPr>
          <a:lstStyle/>
          <a:p>
            <a:r>
              <a:rPr lang="es-419" sz="3200" dirty="0"/>
              <a:t>Agenda de hoy</a:t>
            </a:r>
            <a:br>
              <a:rPr lang="en-US" sz="3200" dirty="0"/>
            </a:br>
            <a:endParaRPr lang="es-419" sz="2300" dirty="0"/>
          </a:p>
        </p:txBody>
      </p:sp>
      <p:sp>
        <p:nvSpPr>
          <p:cNvPr id="4" name="Slide Number Placeholder 3">
            <a:extLst>
              <a:ext uri="{FF2B5EF4-FFF2-40B4-BE49-F238E27FC236}">
                <a16:creationId xmlns:a16="http://schemas.microsoft.com/office/drawing/2014/main" id="{3F10BA94-D27A-1742-B58B-4C37493B6631}"/>
              </a:ext>
            </a:extLst>
          </p:cNvPr>
          <p:cNvSpPr>
            <a:spLocks noGrp="1"/>
          </p:cNvSpPr>
          <p:nvPr>
            <p:ph type="sldNum" sz="quarter" idx="12"/>
          </p:nvPr>
        </p:nvSpPr>
        <p:spPr/>
        <p:txBody>
          <a:bodyPr/>
          <a:lstStyle/>
          <a:p>
            <a:fld id="{D852D4E8-E283-404D-80D7-3AF63315721A}" type="slidenum">
              <a:rPr lang="en-US" smtClean="0"/>
              <a:t>2</a:t>
            </a:fld>
            <a:endParaRPr lang="es-419" dirty="0"/>
          </a:p>
        </p:txBody>
      </p:sp>
    </p:spTree>
    <p:extLst>
      <p:ext uri="{BB962C8B-B14F-4D97-AF65-F5344CB8AC3E}">
        <p14:creationId xmlns:p14="http://schemas.microsoft.com/office/powerpoint/2010/main" val="2766311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5112"/>
          </a:xfrm>
        </p:spPr>
        <p:txBody>
          <a:bodyPr/>
          <a:lstStyle/>
          <a:p>
            <a:r>
              <a:rPr lang="es-419" b="1" dirty="0">
                <a:solidFill>
                  <a:schemeClr val="tx1"/>
                </a:solidFill>
              </a:rPr>
              <a:t>Resultados de la búsqueda: </a:t>
            </a:r>
            <a:r>
              <a:rPr lang="es-419" dirty="0">
                <a:solidFill>
                  <a:schemeClr val="tx1"/>
                </a:solidFill>
              </a:rPr>
              <a:t>Una lista de los elementos que coinciden con los términos de la búsqueda. 		</a:t>
            </a:r>
          </a:p>
          <a:p>
            <a:pPr marL="308610" lvl="1" indent="0">
              <a:buNone/>
            </a:pPr>
            <a:r>
              <a:rPr lang="es-419" dirty="0">
                <a:solidFill>
                  <a:schemeClr val="tx1"/>
                </a:solidFill>
              </a:rPr>
              <a:t>	</a:t>
            </a:r>
            <a:endParaRPr lang="es-419" sz="2100" dirty="0">
              <a:solidFill>
                <a:schemeClr val="tx1"/>
              </a:solidFill>
            </a:endParaRPr>
          </a:p>
          <a:p>
            <a:pPr marL="308610" lvl="1" indent="0">
              <a:buNone/>
            </a:pPr>
            <a:r>
              <a:rPr lang="es-419" sz="2100" dirty="0">
                <a:solidFill>
                  <a:schemeClr val="tx1"/>
                </a:solidFill>
              </a:rPr>
              <a:t>		</a:t>
            </a:r>
          </a:p>
          <a:p>
            <a:pPr marL="308610" lvl="1" indent="0">
              <a:buNone/>
            </a:pPr>
            <a:r>
              <a:rPr lang="es-419" sz="2100" dirty="0">
                <a:solidFill>
                  <a:schemeClr val="tx1"/>
                </a:solidFill>
              </a:rPr>
              <a:t>		</a:t>
            </a:r>
          </a:p>
          <a:p>
            <a:pPr marL="308610" lvl="1" indent="0">
              <a:buNone/>
            </a:pPr>
            <a:r>
              <a:rPr lang="es-419" sz="2100" dirty="0">
                <a:solidFill>
                  <a:schemeClr val="tx1"/>
                </a:solidFill>
              </a:rPr>
              <a:t>		  	</a:t>
            </a: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Uso de un motor de búsqueda</a:t>
            </a:r>
            <a:endParaRPr lang="es-419" strike="sngStrike" dirty="0">
              <a:highlight>
                <a:srgbClr val="FFFF00"/>
              </a:highlight>
            </a:endParaRPr>
          </a:p>
        </p:txBody>
      </p:sp>
      <p:sp>
        <p:nvSpPr>
          <p:cNvPr id="4" name="Slide Number Placeholder 3">
            <a:extLst>
              <a:ext uri="{FF2B5EF4-FFF2-40B4-BE49-F238E27FC236}">
                <a16:creationId xmlns:a16="http://schemas.microsoft.com/office/drawing/2014/main" id="{550D946E-A375-8C42-91A4-AC3723F873AE}"/>
              </a:ext>
            </a:extLst>
          </p:cNvPr>
          <p:cNvSpPr>
            <a:spLocks noGrp="1"/>
          </p:cNvSpPr>
          <p:nvPr>
            <p:ph type="sldNum" sz="quarter" idx="12"/>
          </p:nvPr>
        </p:nvSpPr>
        <p:spPr/>
        <p:txBody>
          <a:bodyPr/>
          <a:lstStyle/>
          <a:p>
            <a:fld id="{D852D4E8-E283-404D-80D7-3AF63315721A}" type="slidenum">
              <a:rPr lang="en-US" smtClean="0"/>
              <a:t>20</a:t>
            </a:fld>
            <a:endParaRPr lang="es-419" dirty="0"/>
          </a:p>
        </p:txBody>
      </p:sp>
      <p:pic>
        <p:nvPicPr>
          <p:cNvPr id="7" name="Picture 6" descr="A picture of a browswer window with the Google search results page open. The Search box includes the search term chicago landmarks.">
            <a:extLst>
              <a:ext uri="{FF2B5EF4-FFF2-40B4-BE49-F238E27FC236}">
                <a16:creationId xmlns:a16="http://schemas.microsoft.com/office/drawing/2014/main" id="{F1CB9EB2-6DC0-FB4C-9D37-42EEEE0FC04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8662" y="2246361"/>
            <a:ext cx="7686675" cy="4451247"/>
          </a:xfrm>
          <a:prstGeom prst="rect">
            <a:avLst/>
          </a:prstGeom>
        </p:spPr>
      </p:pic>
    </p:spTree>
    <p:extLst>
      <p:ext uri="{BB962C8B-B14F-4D97-AF65-F5344CB8AC3E}">
        <p14:creationId xmlns:p14="http://schemas.microsoft.com/office/powerpoint/2010/main" val="3365864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s-419" b="1" dirty="0">
                <a:solidFill>
                  <a:schemeClr val="tx1"/>
                </a:solidFill>
              </a:rPr>
              <a:t>Hipervínculo (también conocido como enlace): </a:t>
            </a:r>
            <a:r>
              <a:rPr lang="es-419" dirty="0">
                <a:solidFill>
                  <a:schemeClr val="tx1"/>
                </a:solidFill>
              </a:rPr>
              <a:t>Es un elemento de la página web que, cuando se hace clic sobre este, le lleva a otro documento en Internet. </a:t>
            </a: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Uso de un motor de búsqueda</a:t>
            </a:r>
            <a:endParaRPr lang="es-419" strike="sngStrike" dirty="0"/>
          </a:p>
        </p:txBody>
      </p:sp>
      <p:sp>
        <p:nvSpPr>
          <p:cNvPr id="4" name="Slide Number Placeholder 3">
            <a:extLst>
              <a:ext uri="{FF2B5EF4-FFF2-40B4-BE49-F238E27FC236}">
                <a16:creationId xmlns:a16="http://schemas.microsoft.com/office/drawing/2014/main" id="{82B792E3-8F62-CD45-B09D-6E55F6EBC13C}"/>
              </a:ext>
            </a:extLst>
          </p:cNvPr>
          <p:cNvSpPr>
            <a:spLocks noGrp="1"/>
          </p:cNvSpPr>
          <p:nvPr>
            <p:ph type="sldNum" sz="quarter" idx="12"/>
          </p:nvPr>
        </p:nvSpPr>
        <p:spPr/>
        <p:txBody>
          <a:bodyPr/>
          <a:lstStyle/>
          <a:p>
            <a:fld id="{D852D4E8-E283-404D-80D7-3AF63315721A}" type="slidenum">
              <a:rPr lang="en-US" smtClean="0"/>
              <a:t>21</a:t>
            </a:fld>
            <a:endParaRPr lang="es-419" dirty="0"/>
          </a:p>
        </p:txBody>
      </p:sp>
      <p:grpSp>
        <p:nvGrpSpPr>
          <p:cNvPr id="13" name="Group 12">
            <a:extLst>
              <a:ext uri="{FF2B5EF4-FFF2-40B4-BE49-F238E27FC236}">
                <a16:creationId xmlns:a16="http://schemas.microsoft.com/office/drawing/2014/main" id="{D3EEB1FE-E2AF-3A46-A26A-9290B33BF363}"/>
              </a:ext>
            </a:extLst>
          </p:cNvPr>
          <p:cNvGrpSpPr/>
          <p:nvPr/>
        </p:nvGrpSpPr>
        <p:grpSpPr>
          <a:xfrm>
            <a:off x="1258956" y="2885164"/>
            <a:ext cx="6248400" cy="3280410"/>
            <a:chOff x="1676400" y="3044190"/>
            <a:chExt cx="6248400" cy="3280410"/>
          </a:xfrm>
        </p:grpSpPr>
        <p:pic>
          <p:nvPicPr>
            <p:cNvPr id="17" name="Picture 16" descr="A picture of a browswer window with the Google search results page open. The hyperlinks are highlighted in an orange box. ">
              <a:extLst>
                <a:ext uri="{FF2B5EF4-FFF2-40B4-BE49-F238E27FC236}">
                  <a16:creationId xmlns:a16="http://schemas.microsoft.com/office/drawing/2014/main" id="{A0495C0B-50CB-A646-92A2-5136ADAE01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6400" y="3044190"/>
              <a:ext cx="6248400" cy="3280410"/>
            </a:xfrm>
            <a:prstGeom prst="rect">
              <a:avLst/>
            </a:prstGeom>
            <a:ln>
              <a:solidFill>
                <a:schemeClr val="bg1">
                  <a:lumMod val="50000"/>
                </a:schemeClr>
              </a:solidFill>
            </a:ln>
          </p:spPr>
        </p:pic>
        <p:grpSp>
          <p:nvGrpSpPr>
            <p:cNvPr id="6" name="Group 5">
              <a:extLst>
                <a:ext uri="{FF2B5EF4-FFF2-40B4-BE49-F238E27FC236}">
                  <a16:creationId xmlns:a16="http://schemas.microsoft.com/office/drawing/2014/main" id="{6E014B6A-479A-6542-A0F1-0C2E14946FA9}"/>
                </a:ext>
              </a:extLst>
            </p:cNvPr>
            <p:cNvGrpSpPr/>
            <p:nvPr/>
          </p:nvGrpSpPr>
          <p:grpSpPr>
            <a:xfrm>
              <a:off x="2871788" y="3677889"/>
              <a:ext cx="4876800" cy="2287045"/>
              <a:chOff x="2871788" y="3677889"/>
              <a:chExt cx="4876800" cy="2287045"/>
            </a:xfrm>
          </p:grpSpPr>
          <p:sp>
            <p:nvSpPr>
              <p:cNvPr id="5" name="Rectangle 4">
                <a:extLst>
                  <a:ext uri="{FF2B5EF4-FFF2-40B4-BE49-F238E27FC236}">
                    <a16:creationId xmlns:a16="http://schemas.microsoft.com/office/drawing/2014/main" id="{0464FB2C-18C2-4F4B-976A-F2CBA1D78F4E}"/>
                  </a:ext>
                </a:extLst>
              </p:cNvPr>
              <p:cNvSpPr/>
              <p:nvPr/>
            </p:nvSpPr>
            <p:spPr>
              <a:xfrm>
                <a:off x="2871788" y="4443413"/>
                <a:ext cx="1114425" cy="228600"/>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
            <p:nvSpPr>
              <p:cNvPr id="7" name="Rectangle 6">
                <a:extLst>
                  <a:ext uri="{FF2B5EF4-FFF2-40B4-BE49-F238E27FC236}">
                    <a16:creationId xmlns:a16="http://schemas.microsoft.com/office/drawing/2014/main" id="{8DEABB0E-8317-E845-B997-3007C1C63B48}"/>
                  </a:ext>
                </a:extLst>
              </p:cNvPr>
              <p:cNvSpPr/>
              <p:nvPr/>
            </p:nvSpPr>
            <p:spPr>
              <a:xfrm>
                <a:off x="2871788" y="5089874"/>
                <a:ext cx="2214562" cy="228600"/>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
            <p:nvSpPr>
              <p:cNvPr id="8" name="Rectangle 7">
                <a:extLst>
                  <a:ext uri="{FF2B5EF4-FFF2-40B4-BE49-F238E27FC236}">
                    <a16:creationId xmlns:a16="http://schemas.microsoft.com/office/drawing/2014/main" id="{DB778DE2-3900-B64C-9745-E5819F7F3C41}"/>
                  </a:ext>
                </a:extLst>
              </p:cNvPr>
              <p:cNvSpPr/>
              <p:nvPr/>
            </p:nvSpPr>
            <p:spPr>
              <a:xfrm>
                <a:off x="2871788" y="3682651"/>
                <a:ext cx="3371850" cy="228600"/>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
            <p:nvSpPr>
              <p:cNvPr id="9" name="Rectangle 8">
                <a:extLst>
                  <a:ext uri="{FF2B5EF4-FFF2-40B4-BE49-F238E27FC236}">
                    <a16:creationId xmlns:a16="http://schemas.microsoft.com/office/drawing/2014/main" id="{F52886E7-C7B5-B941-B112-776A5AF4D887}"/>
                  </a:ext>
                </a:extLst>
              </p:cNvPr>
              <p:cNvSpPr/>
              <p:nvPr/>
            </p:nvSpPr>
            <p:spPr>
              <a:xfrm>
                <a:off x="5167309" y="5089874"/>
                <a:ext cx="1266825" cy="228600"/>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
            <p:nvSpPr>
              <p:cNvPr id="10" name="Rectangle 9">
                <a:extLst>
                  <a:ext uri="{FF2B5EF4-FFF2-40B4-BE49-F238E27FC236}">
                    <a16:creationId xmlns:a16="http://schemas.microsoft.com/office/drawing/2014/main" id="{FC788989-F1D1-184D-B04B-01095A0078D0}"/>
                  </a:ext>
                </a:extLst>
              </p:cNvPr>
              <p:cNvSpPr/>
              <p:nvPr/>
            </p:nvSpPr>
            <p:spPr>
              <a:xfrm>
                <a:off x="5153022" y="5686231"/>
                <a:ext cx="2019303" cy="278703"/>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
            <p:nvSpPr>
              <p:cNvPr id="11" name="Rectangle 10">
                <a:extLst>
                  <a:ext uri="{FF2B5EF4-FFF2-40B4-BE49-F238E27FC236}">
                    <a16:creationId xmlns:a16="http://schemas.microsoft.com/office/drawing/2014/main" id="{EE69CFA7-8215-804C-8122-3EBCB49CEB1F}"/>
                  </a:ext>
                </a:extLst>
              </p:cNvPr>
              <p:cNvSpPr/>
              <p:nvPr/>
            </p:nvSpPr>
            <p:spPr>
              <a:xfrm>
                <a:off x="2871788" y="5711282"/>
                <a:ext cx="602365" cy="253652"/>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
            <p:nvSpPr>
              <p:cNvPr id="12" name="Rectangle 11">
                <a:extLst>
                  <a:ext uri="{FF2B5EF4-FFF2-40B4-BE49-F238E27FC236}">
                    <a16:creationId xmlns:a16="http://schemas.microsoft.com/office/drawing/2014/main" id="{ECA50D8D-CFEE-4847-B9B4-91C9C3196AF5}"/>
                  </a:ext>
                </a:extLst>
              </p:cNvPr>
              <p:cNvSpPr/>
              <p:nvPr/>
            </p:nvSpPr>
            <p:spPr>
              <a:xfrm>
                <a:off x="6634163" y="3677889"/>
                <a:ext cx="1114425" cy="228600"/>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grpSp>
      </p:grpSp>
    </p:spTree>
    <p:extLst>
      <p:ext uri="{BB962C8B-B14F-4D97-AF65-F5344CB8AC3E}">
        <p14:creationId xmlns:p14="http://schemas.microsoft.com/office/powerpoint/2010/main" val="3103151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71600"/>
            <a:ext cx="8229600" cy="4325112"/>
          </a:xfrm>
        </p:spPr>
        <p:txBody>
          <a:bodyPr/>
          <a:lstStyle/>
          <a:p>
            <a:r>
              <a:rPr lang="es-419" b="1" dirty="0">
                <a:solidFill>
                  <a:schemeClr val="tx1"/>
                </a:solidFill>
              </a:rPr>
              <a:t>Continuación de resultados de la búsqueda </a:t>
            </a:r>
            <a:r>
              <a:rPr lang="es-419" dirty="0">
                <a:solidFill>
                  <a:schemeClr val="tx1"/>
                </a:solidFill>
              </a:rPr>
              <a:t>. . . 		</a:t>
            </a:r>
          </a:p>
          <a:p>
            <a:pPr marL="308610" lvl="1" indent="0">
              <a:buNone/>
            </a:pPr>
            <a:r>
              <a:rPr lang="es-419" dirty="0">
                <a:solidFill>
                  <a:schemeClr val="tx1"/>
                </a:solidFill>
              </a:rPr>
              <a:t>	</a:t>
            </a:r>
            <a:endParaRPr lang="es-419" sz="2100" dirty="0">
              <a:solidFill>
                <a:schemeClr val="tx1"/>
              </a:solidFill>
            </a:endParaRPr>
          </a:p>
          <a:p>
            <a:pPr marL="308610" lvl="1" indent="0">
              <a:buNone/>
            </a:pPr>
            <a:r>
              <a:rPr lang="es-419" sz="2100" dirty="0">
                <a:solidFill>
                  <a:schemeClr val="tx1"/>
                </a:solidFill>
              </a:rPr>
              <a:t>		</a:t>
            </a:r>
          </a:p>
          <a:p>
            <a:pPr marL="308610" lvl="1" indent="0">
              <a:buNone/>
            </a:pPr>
            <a:r>
              <a:rPr lang="es-419" sz="2100" dirty="0">
                <a:solidFill>
                  <a:schemeClr val="tx1"/>
                </a:solidFill>
              </a:rPr>
              <a:t>		</a:t>
            </a:r>
          </a:p>
          <a:p>
            <a:pPr marL="308610" lvl="1" indent="0">
              <a:buNone/>
            </a:pPr>
            <a:r>
              <a:rPr lang="es-419" sz="2100" dirty="0">
                <a:solidFill>
                  <a:schemeClr val="tx1"/>
                </a:solidFill>
              </a:rPr>
              <a:t>		  	</a:t>
            </a: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Uso de un motor de búsqueda</a:t>
            </a:r>
            <a:endParaRPr lang="es-419" strike="sngStrike" dirty="0"/>
          </a:p>
        </p:txBody>
      </p:sp>
      <p:sp>
        <p:nvSpPr>
          <p:cNvPr id="4" name="Slide Number Placeholder 3">
            <a:extLst>
              <a:ext uri="{FF2B5EF4-FFF2-40B4-BE49-F238E27FC236}">
                <a16:creationId xmlns:a16="http://schemas.microsoft.com/office/drawing/2014/main" id="{550D946E-A375-8C42-91A4-AC3723F873AE}"/>
              </a:ext>
            </a:extLst>
          </p:cNvPr>
          <p:cNvSpPr>
            <a:spLocks noGrp="1"/>
          </p:cNvSpPr>
          <p:nvPr>
            <p:ph type="sldNum" sz="quarter" idx="12"/>
          </p:nvPr>
        </p:nvSpPr>
        <p:spPr/>
        <p:txBody>
          <a:bodyPr/>
          <a:lstStyle/>
          <a:p>
            <a:fld id="{D852D4E8-E283-404D-80D7-3AF63315721A}" type="slidenum">
              <a:rPr lang="en-US" smtClean="0"/>
              <a:t>22</a:t>
            </a:fld>
            <a:endParaRPr lang="es-419" dirty="0"/>
          </a:p>
        </p:txBody>
      </p:sp>
      <p:pic>
        <p:nvPicPr>
          <p:cNvPr id="6" name="Picture 5" descr="A picture of a browswer window with the Google search results page open. The Search box includes the search term chicago landmarks.">
            <a:extLst>
              <a:ext uri="{FF2B5EF4-FFF2-40B4-BE49-F238E27FC236}">
                <a16:creationId xmlns:a16="http://schemas.microsoft.com/office/drawing/2014/main" id="{FD842591-67A4-F64E-93D4-A15F4D4DE5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4387" y="1999489"/>
            <a:ext cx="7743825" cy="4604068"/>
          </a:xfrm>
          <a:prstGeom prst="rect">
            <a:avLst/>
          </a:prstGeom>
        </p:spPr>
      </p:pic>
    </p:spTree>
    <p:extLst>
      <p:ext uri="{BB962C8B-B14F-4D97-AF65-F5344CB8AC3E}">
        <p14:creationId xmlns:p14="http://schemas.microsoft.com/office/powerpoint/2010/main" val="30646400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descr="A picture of a browswer window with the Google search results page open. The Related Search choices for the search term chicago landmarks displays. The Related Searches section is highlighted in an orange box.">
            <a:extLst>
              <a:ext uri="{FF2B5EF4-FFF2-40B4-BE49-F238E27FC236}">
                <a16:creationId xmlns:a16="http://schemas.microsoft.com/office/drawing/2014/main" id="{AC6A06C0-3B06-394D-B34A-620F0E2379D2}"/>
              </a:ext>
            </a:extLst>
          </p:cNvPr>
          <p:cNvSpPr>
            <a:spLocks noGrp="1"/>
          </p:cNvSpPr>
          <p:nvPr>
            <p:ph idx="1"/>
          </p:nvPr>
        </p:nvSpPr>
        <p:spPr>
          <a:xfrm>
            <a:off x="181750" y="1371600"/>
            <a:ext cx="8229600" cy="4325112"/>
          </a:xfrm>
        </p:spPr>
        <p:txBody>
          <a:bodyPr/>
          <a:lstStyle/>
          <a:p>
            <a:r>
              <a:rPr lang="es-419" b="1" dirty="0">
                <a:solidFill>
                  <a:schemeClr val="tx1"/>
                </a:solidFill>
              </a:rPr>
              <a:t>Búsquedas relacionadas </a:t>
            </a:r>
            <a:r>
              <a:rPr lang="es-419" dirty="0">
                <a:solidFill>
                  <a:schemeClr val="tx1"/>
                </a:solidFill>
              </a:rPr>
              <a:t>o </a:t>
            </a:r>
            <a:r>
              <a:rPr lang="es-419" b="1" dirty="0">
                <a:solidFill>
                  <a:schemeClr val="tx1"/>
                </a:solidFill>
              </a:rPr>
              <a:t>Intentar también: </a:t>
            </a:r>
            <a:r>
              <a:rPr lang="es-419" dirty="0">
                <a:solidFill>
                  <a:schemeClr val="tx1"/>
                </a:solidFill>
              </a:rPr>
              <a:t>El motor de búsqueda recomienda búsquedas similares que tal vez quiera intentar. Para ejecutar la búsqueda, haga clic en el término de búsqueda.</a:t>
            </a:r>
          </a:p>
          <a:p>
            <a:pPr marL="82296" indent="0">
              <a:buNone/>
            </a:pPr>
            <a:r>
              <a:rPr lang="es-419" dirty="0">
                <a:solidFill>
                  <a:schemeClr val="tx1"/>
                </a:solidFill>
              </a:rPr>
              <a:t>		</a:t>
            </a:r>
          </a:p>
          <a:p>
            <a:pPr marL="308610" lvl="1" indent="0">
              <a:buNone/>
            </a:pPr>
            <a:r>
              <a:rPr lang="es-419" dirty="0">
                <a:solidFill>
                  <a:schemeClr val="tx1"/>
                </a:solidFill>
              </a:rPr>
              <a:t>	</a:t>
            </a:r>
            <a:endParaRPr lang="es-419" sz="2100" dirty="0">
              <a:solidFill>
                <a:schemeClr val="tx1"/>
              </a:solidFill>
            </a:endParaRPr>
          </a:p>
          <a:p>
            <a:pPr marL="308610" lvl="1" indent="0">
              <a:buNone/>
            </a:pPr>
            <a:r>
              <a:rPr lang="es-419" sz="2100" dirty="0">
                <a:solidFill>
                  <a:schemeClr val="tx1"/>
                </a:solidFill>
              </a:rPr>
              <a:t>		</a:t>
            </a:r>
          </a:p>
          <a:p>
            <a:pPr marL="308610" lvl="1" indent="0">
              <a:buNone/>
            </a:pPr>
            <a:r>
              <a:rPr lang="es-419" sz="2100" dirty="0">
                <a:solidFill>
                  <a:schemeClr val="tx1"/>
                </a:solidFill>
              </a:rPr>
              <a:t>		</a:t>
            </a:r>
          </a:p>
          <a:p>
            <a:pPr marL="308610" lvl="1" indent="0">
              <a:buNone/>
            </a:pPr>
            <a:r>
              <a:rPr lang="es-419" sz="2100" dirty="0">
                <a:solidFill>
                  <a:schemeClr val="tx1"/>
                </a:solidFill>
              </a:rPr>
              <a:t>		  	</a:t>
            </a: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Motor de búsqueda</a:t>
            </a:r>
            <a:endParaRPr lang="es-419" strike="sngStrike" dirty="0"/>
          </a:p>
        </p:txBody>
      </p:sp>
      <p:sp>
        <p:nvSpPr>
          <p:cNvPr id="4" name="Slide Number Placeholder 3">
            <a:extLst>
              <a:ext uri="{FF2B5EF4-FFF2-40B4-BE49-F238E27FC236}">
                <a16:creationId xmlns:a16="http://schemas.microsoft.com/office/drawing/2014/main" id="{550D946E-A375-8C42-91A4-AC3723F873AE}"/>
              </a:ext>
            </a:extLst>
          </p:cNvPr>
          <p:cNvSpPr>
            <a:spLocks noGrp="1"/>
          </p:cNvSpPr>
          <p:nvPr>
            <p:ph type="sldNum" sz="quarter" idx="12"/>
          </p:nvPr>
        </p:nvSpPr>
        <p:spPr/>
        <p:txBody>
          <a:bodyPr/>
          <a:lstStyle/>
          <a:p>
            <a:fld id="{D852D4E8-E283-404D-80D7-3AF63315721A}" type="slidenum">
              <a:rPr lang="en-US" smtClean="0"/>
              <a:t>23</a:t>
            </a:fld>
            <a:endParaRPr lang="es-419" dirty="0"/>
          </a:p>
        </p:txBody>
      </p:sp>
      <p:pic>
        <p:nvPicPr>
          <p:cNvPr id="7" name="Picture 6" descr="Graphical user interface, text, application, chat or text message&#10;&#10;Description automatically generated">
            <a:extLst>
              <a:ext uri="{FF2B5EF4-FFF2-40B4-BE49-F238E27FC236}">
                <a16:creationId xmlns:a16="http://schemas.microsoft.com/office/drawing/2014/main" id="{0ED76927-D8CA-AF40-A6C5-F2FEDAB6A7E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9219"/>
          <a:stretch/>
        </p:blipFill>
        <p:spPr>
          <a:xfrm>
            <a:off x="1169098" y="2863233"/>
            <a:ext cx="7386638" cy="3447079"/>
          </a:xfrm>
          <a:prstGeom prst="rect">
            <a:avLst/>
          </a:prstGeom>
        </p:spPr>
      </p:pic>
      <p:sp>
        <p:nvSpPr>
          <p:cNvPr id="8" name="Rectangle 7">
            <a:extLst>
              <a:ext uri="{FF2B5EF4-FFF2-40B4-BE49-F238E27FC236}">
                <a16:creationId xmlns:a16="http://schemas.microsoft.com/office/drawing/2014/main" id="{429DA1B1-F78A-1A41-AAAA-33A0E460D3E1}"/>
              </a:ext>
            </a:extLst>
          </p:cNvPr>
          <p:cNvSpPr/>
          <p:nvPr/>
        </p:nvSpPr>
        <p:spPr>
          <a:xfrm>
            <a:off x="785813" y="2863233"/>
            <a:ext cx="6686550" cy="2594592"/>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3933172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5112"/>
          </a:xfrm>
        </p:spPr>
        <p:txBody>
          <a:bodyPr/>
          <a:lstStyle/>
          <a:p>
            <a:r>
              <a:rPr lang="es-419" b="1" dirty="0">
                <a:solidFill>
                  <a:schemeClr val="tx1"/>
                </a:solidFill>
              </a:rPr>
              <a:t>Resultados adicionales: </a:t>
            </a:r>
            <a:r>
              <a:rPr lang="es-419" dirty="0">
                <a:solidFill>
                  <a:schemeClr val="tx1"/>
                </a:solidFill>
              </a:rPr>
              <a:t>Estos enlaces muestran otras páginas web relacionadas con su búsqueda. Si hace clic en "Next" (Siguiente) o en la flecha derecha, pasará a la siguiente página de resultados. Puede ir a una página específica de resultados haciendo clic en el número de página.</a:t>
            </a:r>
          </a:p>
          <a:p>
            <a:pPr marL="82296" indent="0">
              <a:buNone/>
            </a:pPr>
            <a:r>
              <a:rPr lang="es-419" dirty="0">
                <a:solidFill>
                  <a:schemeClr val="tx1"/>
                </a:solidFill>
              </a:rPr>
              <a:t>		</a:t>
            </a:r>
          </a:p>
          <a:p>
            <a:pPr marL="308610" lvl="1" indent="0">
              <a:buNone/>
            </a:pPr>
            <a:r>
              <a:rPr lang="es-419" dirty="0">
                <a:solidFill>
                  <a:schemeClr val="tx1"/>
                </a:solidFill>
              </a:rPr>
              <a:t>	</a:t>
            </a:r>
            <a:endParaRPr lang="es-419" sz="2100" dirty="0">
              <a:solidFill>
                <a:schemeClr val="tx1"/>
              </a:solidFill>
            </a:endParaRPr>
          </a:p>
          <a:p>
            <a:pPr marL="308610" lvl="1" indent="0">
              <a:buNone/>
            </a:pPr>
            <a:r>
              <a:rPr lang="es-419" sz="2100" dirty="0">
                <a:solidFill>
                  <a:schemeClr val="tx1"/>
                </a:solidFill>
              </a:rPr>
              <a:t>		</a:t>
            </a:r>
          </a:p>
          <a:p>
            <a:pPr marL="308610" lvl="1" indent="0">
              <a:buNone/>
            </a:pPr>
            <a:r>
              <a:rPr lang="es-419" sz="2100" dirty="0">
                <a:solidFill>
                  <a:schemeClr val="tx1"/>
                </a:solidFill>
              </a:rPr>
              <a:t>		</a:t>
            </a:r>
          </a:p>
          <a:p>
            <a:pPr marL="308610" lvl="1" indent="0">
              <a:buNone/>
            </a:pPr>
            <a:r>
              <a:rPr lang="es-419" sz="2100" dirty="0">
                <a:solidFill>
                  <a:schemeClr val="tx1"/>
                </a:solidFill>
              </a:rPr>
              <a:t>		  	</a:t>
            </a: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Uso de un motor de búsqueda</a:t>
            </a:r>
            <a:endParaRPr lang="es-419" strike="sngStrike" dirty="0"/>
          </a:p>
        </p:txBody>
      </p:sp>
      <p:sp>
        <p:nvSpPr>
          <p:cNvPr id="4" name="Slide Number Placeholder 3">
            <a:extLst>
              <a:ext uri="{FF2B5EF4-FFF2-40B4-BE49-F238E27FC236}">
                <a16:creationId xmlns:a16="http://schemas.microsoft.com/office/drawing/2014/main" id="{550D946E-A375-8C42-91A4-AC3723F873AE}"/>
              </a:ext>
            </a:extLst>
          </p:cNvPr>
          <p:cNvSpPr>
            <a:spLocks noGrp="1"/>
          </p:cNvSpPr>
          <p:nvPr>
            <p:ph type="sldNum" sz="quarter" idx="12"/>
          </p:nvPr>
        </p:nvSpPr>
        <p:spPr/>
        <p:txBody>
          <a:bodyPr/>
          <a:lstStyle/>
          <a:p>
            <a:fld id="{D852D4E8-E283-404D-80D7-3AF63315721A}" type="slidenum">
              <a:rPr lang="en-US" smtClean="0"/>
              <a:t>24</a:t>
            </a:fld>
            <a:endParaRPr lang="es-419" dirty="0"/>
          </a:p>
        </p:txBody>
      </p:sp>
      <p:pic>
        <p:nvPicPr>
          <p:cNvPr id="7" name="Picture 6" descr="A picture of a browswer window with the Google search results page open. The Google footer displays and is highlighted with an orange box.">
            <a:extLst>
              <a:ext uri="{FF2B5EF4-FFF2-40B4-BE49-F238E27FC236}">
                <a16:creationId xmlns:a16="http://schemas.microsoft.com/office/drawing/2014/main" id="{0ED76927-D8CA-AF40-A6C5-F2FEDAB6A7E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9219"/>
          <a:stretch/>
        </p:blipFill>
        <p:spPr>
          <a:xfrm>
            <a:off x="1544108" y="3265390"/>
            <a:ext cx="6555486" cy="3059210"/>
          </a:xfrm>
          <a:prstGeom prst="rect">
            <a:avLst/>
          </a:prstGeom>
        </p:spPr>
      </p:pic>
      <p:sp>
        <p:nvSpPr>
          <p:cNvPr id="8" name="Rectangle 7">
            <a:extLst>
              <a:ext uri="{FF2B5EF4-FFF2-40B4-BE49-F238E27FC236}">
                <a16:creationId xmlns:a16="http://schemas.microsoft.com/office/drawing/2014/main" id="{429DA1B1-F78A-1A41-AAAA-33A0E460D3E1}"/>
              </a:ext>
            </a:extLst>
          </p:cNvPr>
          <p:cNvSpPr/>
          <p:nvPr/>
        </p:nvSpPr>
        <p:spPr>
          <a:xfrm>
            <a:off x="1544108" y="5553736"/>
            <a:ext cx="5064511" cy="708096"/>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4249255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295400"/>
            <a:ext cx="8229600" cy="4324350"/>
          </a:xfrm>
        </p:spPr>
        <p:txBody>
          <a:bodyPr/>
          <a:lstStyle/>
          <a:p>
            <a:r>
              <a:rPr lang="es-419" b="1" dirty="0">
                <a:solidFill>
                  <a:schemeClr val="tx1"/>
                </a:solidFill>
              </a:rPr>
              <a:t>Anuncios en los resultados de búsqueda: </a:t>
            </a:r>
            <a:r>
              <a:rPr lang="es-419" dirty="0">
                <a:solidFill>
                  <a:schemeClr val="tx1"/>
                </a:solidFill>
              </a:rPr>
              <a:t>Los motores de búsqueda a veces muestran anuncios relacionados con el resultado de la búsqueda.</a:t>
            </a:r>
          </a:p>
          <a:p>
            <a:pPr marL="308610" lvl="1" indent="0">
              <a:buNone/>
            </a:pP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a:p>
            <a:pPr marL="308610" lvl="1" indent="0">
              <a:buNone/>
            </a:pPr>
            <a:endParaRPr lang="es-419" dirty="0">
              <a:solidFill>
                <a:schemeClr val="tx1"/>
              </a:solidFill>
            </a:endParaRPr>
          </a:p>
          <a:p>
            <a:pPr lvl="1"/>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Motor de búsqueda</a:t>
            </a:r>
            <a:endParaRPr lang="es-419" strike="sngStrike" dirty="0"/>
          </a:p>
        </p:txBody>
      </p:sp>
      <p:sp>
        <p:nvSpPr>
          <p:cNvPr id="7" name="Slide Number Placeholder 6">
            <a:extLst>
              <a:ext uri="{FF2B5EF4-FFF2-40B4-BE49-F238E27FC236}">
                <a16:creationId xmlns:a16="http://schemas.microsoft.com/office/drawing/2014/main" id="{1397DF3B-1FEE-9F49-87E6-350031A21E2D}"/>
              </a:ext>
            </a:extLst>
          </p:cNvPr>
          <p:cNvSpPr>
            <a:spLocks noGrp="1"/>
          </p:cNvSpPr>
          <p:nvPr>
            <p:ph type="sldNum" sz="quarter" idx="12"/>
          </p:nvPr>
        </p:nvSpPr>
        <p:spPr/>
        <p:txBody>
          <a:bodyPr/>
          <a:lstStyle/>
          <a:p>
            <a:fld id="{D852D4E8-E283-404D-80D7-3AF63315721A}" type="slidenum">
              <a:rPr lang="en-US" smtClean="0"/>
              <a:t>25</a:t>
            </a:fld>
            <a:endParaRPr lang="es-419" dirty="0"/>
          </a:p>
        </p:txBody>
      </p:sp>
      <p:pic>
        <p:nvPicPr>
          <p:cNvPr id="9" name="Picture 8" descr="A picture of a browswer window with the Google search results page open. The Ads icons are highlighted with an orange box.">
            <a:extLst>
              <a:ext uri="{FF2B5EF4-FFF2-40B4-BE49-F238E27FC236}">
                <a16:creationId xmlns:a16="http://schemas.microsoft.com/office/drawing/2014/main" id="{DA79CA6D-DAD2-6B48-9599-58A71157B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8111" y="2438400"/>
            <a:ext cx="7286625" cy="4364284"/>
          </a:xfrm>
          <a:prstGeom prst="rect">
            <a:avLst/>
          </a:prstGeom>
        </p:spPr>
      </p:pic>
      <p:sp>
        <p:nvSpPr>
          <p:cNvPr id="10" name="Rectangle 9">
            <a:extLst>
              <a:ext uri="{FF2B5EF4-FFF2-40B4-BE49-F238E27FC236}">
                <a16:creationId xmlns:a16="http://schemas.microsoft.com/office/drawing/2014/main" id="{05C8BC48-F4F1-234E-8AF6-0A7E368898A3}"/>
              </a:ext>
            </a:extLst>
          </p:cNvPr>
          <p:cNvSpPr/>
          <p:nvPr/>
        </p:nvSpPr>
        <p:spPr>
          <a:xfrm>
            <a:off x="969264" y="3943350"/>
            <a:ext cx="373761" cy="300038"/>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
        <p:nvSpPr>
          <p:cNvPr id="11" name="Rectangle 10">
            <a:extLst>
              <a:ext uri="{FF2B5EF4-FFF2-40B4-BE49-F238E27FC236}">
                <a16:creationId xmlns:a16="http://schemas.microsoft.com/office/drawing/2014/main" id="{95AD2519-9354-3C4D-B18D-49E624DFBF96}"/>
              </a:ext>
            </a:extLst>
          </p:cNvPr>
          <p:cNvSpPr/>
          <p:nvPr/>
        </p:nvSpPr>
        <p:spPr>
          <a:xfrm>
            <a:off x="969263" y="5512110"/>
            <a:ext cx="373761" cy="300038"/>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2876296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5112"/>
          </a:xfrm>
        </p:spPr>
        <p:txBody>
          <a:bodyPr/>
          <a:lstStyle/>
          <a:p>
            <a:r>
              <a:rPr lang="es-419" b="1" dirty="0">
                <a:solidFill>
                  <a:schemeClr val="tx1"/>
                </a:solidFill>
              </a:rPr>
              <a:t>Buscar por tipo de formato</a:t>
            </a:r>
            <a:endParaRPr lang="es-419" dirty="0">
              <a:solidFill>
                <a:schemeClr val="tx1"/>
              </a:solidFill>
            </a:endParaRPr>
          </a:p>
          <a:p>
            <a:pPr marL="308610" lvl="1" indent="0">
              <a:buNone/>
            </a:pPr>
            <a:r>
              <a:rPr lang="es-419" dirty="0">
                <a:solidFill>
                  <a:schemeClr val="tx1"/>
                </a:solidFill>
              </a:rPr>
              <a:t>		</a:t>
            </a:r>
          </a:p>
          <a:p>
            <a:pPr marL="308610" lvl="1" indent="0">
              <a:buNone/>
            </a:pPr>
            <a:r>
              <a:rPr lang="es-419" dirty="0">
                <a:solidFill>
                  <a:schemeClr val="tx1"/>
                </a:solidFill>
              </a:rPr>
              <a:t>	</a:t>
            </a:r>
            <a:endParaRPr lang="es-419" sz="2100" dirty="0">
              <a:solidFill>
                <a:schemeClr val="tx1"/>
              </a:solidFill>
            </a:endParaRPr>
          </a:p>
          <a:p>
            <a:pPr marL="308610" lvl="1" indent="0">
              <a:buNone/>
            </a:pPr>
            <a:r>
              <a:rPr lang="es-419" sz="2100" dirty="0">
                <a:solidFill>
                  <a:schemeClr val="tx1"/>
                </a:solidFill>
              </a:rPr>
              <a:t>		</a:t>
            </a:r>
          </a:p>
          <a:p>
            <a:pPr marL="308610" lvl="1" indent="0">
              <a:buNone/>
            </a:pPr>
            <a:r>
              <a:rPr lang="es-419" sz="2100" dirty="0">
                <a:solidFill>
                  <a:schemeClr val="tx1"/>
                </a:solidFill>
              </a:rPr>
              <a:t>		</a:t>
            </a:r>
          </a:p>
          <a:p>
            <a:pPr marL="308610" lvl="1" indent="0">
              <a:buNone/>
            </a:pPr>
            <a:r>
              <a:rPr lang="es-419" sz="2100" dirty="0">
                <a:solidFill>
                  <a:schemeClr val="tx1"/>
                </a:solidFill>
              </a:rPr>
              <a:t>		  	</a:t>
            </a: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Uso de un motor de búsqueda</a:t>
            </a:r>
          </a:p>
        </p:txBody>
      </p:sp>
      <p:sp>
        <p:nvSpPr>
          <p:cNvPr id="4" name="Slide Number Placeholder 3">
            <a:extLst>
              <a:ext uri="{FF2B5EF4-FFF2-40B4-BE49-F238E27FC236}">
                <a16:creationId xmlns:a16="http://schemas.microsoft.com/office/drawing/2014/main" id="{550D946E-A375-8C42-91A4-AC3723F873AE}"/>
              </a:ext>
            </a:extLst>
          </p:cNvPr>
          <p:cNvSpPr>
            <a:spLocks noGrp="1"/>
          </p:cNvSpPr>
          <p:nvPr>
            <p:ph type="sldNum" sz="quarter" idx="12"/>
          </p:nvPr>
        </p:nvSpPr>
        <p:spPr/>
        <p:txBody>
          <a:bodyPr/>
          <a:lstStyle/>
          <a:p>
            <a:fld id="{D852D4E8-E283-404D-80D7-3AF63315721A}" type="slidenum">
              <a:rPr lang="en-US" smtClean="0"/>
              <a:t>26</a:t>
            </a:fld>
            <a:endParaRPr lang="es-419" dirty="0"/>
          </a:p>
        </p:txBody>
      </p:sp>
      <p:pic>
        <p:nvPicPr>
          <p:cNvPr id="7" name="Picture 6" descr="A picture of a browswer window with the Google search results page open. The Search by Format Type menu is highlighted with an orange box.">
            <a:extLst>
              <a:ext uri="{FF2B5EF4-FFF2-40B4-BE49-F238E27FC236}">
                <a16:creationId xmlns:a16="http://schemas.microsoft.com/office/drawing/2014/main" id="{121E41EF-07DE-5840-A2FA-DAA1E93D96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8662" y="2246361"/>
            <a:ext cx="7686675" cy="4451247"/>
          </a:xfrm>
          <a:prstGeom prst="rect">
            <a:avLst/>
          </a:prstGeom>
        </p:spPr>
      </p:pic>
      <p:sp>
        <p:nvSpPr>
          <p:cNvPr id="5" name="Rectangle 4">
            <a:extLst>
              <a:ext uri="{FF2B5EF4-FFF2-40B4-BE49-F238E27FC236}">
                <a16:creationId xmlns:a16="http://schemas.microsoft.com/office/drawing/2014/main" id="{B0D817DC-F97A-E041-BF50-0AE268F2B094}"/>
              </a:ext>
            </a:extLst>
          </p:cNvPr>
          <p:cNvSpPr/>
          <p:nvPr/>
        </p:nvSpPr>
        <p:spPr>
          <a:xfrm>
            <a:off x="871538" y="3332510"/>
            <a:ext cx="4600575" cy="300038"/>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2843987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82672"/>
            <a:ext cx="8229600" cy="4325112"/>
          </a:xfrm>
        </p:spPr>
        <p:txBody>
          <a:bodyPr/>
          <a:lstStyle/>
          <a:p>
            <a:r>
              <a:rPr lang="es-419" b="1" dirty="0">
                <a:solidFill>
                  <a:schemeClr val="tx1"/>
                </a:solidFill>
              </a:rPr>
              <a:t>Ejemplo de búsqueda por tipo de formato</a:t>
            </a:r>
            <a:endParaRPr lang="es-419" dirty="0">
              <a:solidFill>
                <a:schemeClr val="tx1"/>
              </a:solidFill>
            </a:endParaRPr>
          </a:p>
          <a:p>
            <a:pPr marL="308610" lvl="1" indent="0">
              <a:buNone/>
            </a:pPr>
            <a:r>
              <a:rPr lang="es-419" dirty="0">
                <a:solidFill>
                  <a:schemeClr val="tx1"/>
                </a:solidFill>
              </a:rPr>
              <a:t>		</a:t>
            </a:r>
          </a:p>
          <a:p>
            <a:pPr marL="308610" lvl="1" indent="0">
              <a:buNone/>
            </a:pPr>
            <a:r>
              <a:rPr lang="es-419" dirty="0">
                <a:solidFill>
                  <a:schemeClr val="tx1"/>
                </a:solidFill>
              </a:rPr>
              <a:t>	</a:t>
            </a:r>
            <a:endParaRPr lang="es-419" sz="2100" dirty="0">
              <a:solidFill>
                <a:schemeClr val="tx1"/>
              </a:solidFill>
            </a:endParaRPr>
          </a:p>
          <a:p>
            <a:pPr marL="308610" lvl="1" indent="0">
              <a:buNone/>
            </a:pPr>
            <a:r>
              <a:rPr lang="es-419" sz="2100" dirty="0">
                <a:solidFill>
                  <a:schemeClr val="tx1"/>
                </a:solidFill>
              </a:rPr>
              <a:t>		</a:t>
            </a:r>
          </a:p>
          <a:p>
            <a:pPr marL="308610" lvl="1" indent="0">
              <a:buNone/>
            </a:pPr>
            <a:r>
              <a:rPr lang="es-419" sz="2100" dirty="0">
                <a:solidFill>
                  <a:schemeClr val="tx1"/>
                </a:solidFill>
              </a:rPr>
              <a:t>		</a:t>
            </a:r>
          </a:p>
          <a:p>
            <a:pPr marL="308610" lvl="1" indent="0">
              <a:buNone/>
            </a:pPr>
            <a:r>
              <a:rPr lang="es-419" sz="2100" dirty="0">
                <a:solidFill>
                  <a:schemeClr val="tx1"/>
                </a:solidFill>
              </a:rPr>
              <a:t>		  	</a:t>
            </a: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Uso de un motor de búsqueda </a:t>
            </a:r>
          </a:p>
        </p:txBody>
      </p:sp>
      <p:sp>
        <p:nvSpPr>
          <p:cNvPr id="4" name="Slide Number Placeholder 3">
            <a:extLst>
              <a:ext uri="{FF2B5EF4-FFF2-40B4-BE49-F238E27FC236}">
                <a16:creationId xmlns:a16="http://schemas.microsoft.com/office/drawing/2014/main" id="{550D946E-A375-8C42-91A4-AC3723F873AE}"/>
              </a:ext>
            </a:extLst>
          </p:cNvPr>
          <p:cNvSpPr>
            <a:spLocks noGrp="1"/>
          </p:cNvSpPr>
          <p:nvPr>
            <p:ph type="sldNum" sz="quarter" idx="12"/>
          </p:nvPr>
        </p:nvSpPr>
        <p:spPr/>
        <p:txBody>
          <a:bodyPr/>
          <a:lstStyle/>
          <a:p>
            <a:fld id="{D852D4E8-E283-404D-80D7-3AF63315721A}" type="slidenum">
              <a:rPr lang="en-US" smtClean="0"/>
              <a:t>27</a:t>
            </a:fld>
            <a:endParaRPr lang="es-419" dirty="0"/>
          </a:p>
        </p:txBody>
      </p:sp>
      <p:pic>
        <p:nvPicPr>
          <p:cNvPr id="8" name="Picture 7" descr="A picture of a browswer window with the Google search results page for Images is open. The Images link is highlighted with an orange box.">
            <a:extLst>
              <a:ext uri="{FF2B5EF4-FFF2-40B4-BE49-F238E27FC236}">
                <a16:creationId xmlns:a16="http://schemas.microsoft.com/office/drawing/2014/main" id="{5E024E8B-9F98-4B44-A754-EA82A742F5E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1538" y="2221337"/>
            <a:ext cx="7303198" cy="4220053"/>
          </a:xfrm>
          <a:prstGeom prst="rect">
            <a:avLst/>
          </a:prstGeom>
        </p:spPr>
      </p:pic>
      <p:sp>
        <p:nvSpPr>
          <p:cNvPr id="5" name="Rectangle 4">
            <a:extLst>
              <a:ext uri="{FF2B5EF4-FFF2-40B4-BE49-F238E27FC236}">
                <a16:creationId xmlns:a16="http://schemas.microsoft.com/office/drawing/2014/main" id="{B0D817DC-F97A-E041-BF50-0AE268F2B094}"/>
              </a:ext>
            </a:extLst>
          </p:cNvPr>
          <p:cNvSpPr/>
          <p:nvPr/>
        </p:nvSpPr>
        <p:spPr>
          <a:xfrm>
            <a:off x="2828922" y="3171826"/>
            <a:ext cx="557214" cy="314324"/>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2799679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82672"/>
            <a:ext cx="8229600" cy="4325112"/>
          </a:xfrm>
        </p:spPr>
        <p:txBody>
          <a:bodyPr/>
          <a:lstStyle/>
          <a:p>
            <a:r>
              <a:rPr lang="es-419" b="1" dirty="0">
                <a:solidFill>
                  <a:schemeClr val="tx1"/>
                </a:solidFill>
              </a:rPr>
              <a:t>Ejemplo de búsqueda por tipo de formato (continuación)</a:t>
            </a:r>
            <a:endParaRPr lang="es-419" dirty="0">
              <a:solidFill>
                <a:schemeClr val="tx1"/>
              </a:solidFill>
            </a:endParaRPr>
          </a:p>
          <a:p>
            <a:pPr marL="308610" lvl="1" indent="0">
              <a:buNone/>
            </a:pPr>
            <a:r>
              <a:rPr lang="es-419" dirty="0">
                <a:solidFill>
                  <a:schemeClr val="tx1"/>
                </a:solidFill>
              </a:rPr>
              <a:t>		</a:t>
            </a:r>
          </a:p>
          <a:p>
            <a:pPr marL="308610" lvl="1" indent="0">
              <a:buNone/>
            </a:pPr>
            <a:r>
              <a:rPr lang="es-419" dirty="0">
                <a:solidFill>
                  <a:schemeClr val="tx1"/>
                </a:solidFill>
              </a:rPr>
              <a:t>	</a:t>
            </a:r>
            <a:endParaRPr lang="es-419" sz="2100" dirty="0">
              <a:solidFill>
                <a:schemeClr val="tx1"/>
              </a:solidFill>
            </a:endParaRPr>
          </a:p>
          <a:p>
            <a:pPr marL="308610" lvl="1" indent="0">
              <a:buNone/>
            </a:pPr>
            <a:r>
              <a:rPr lang="es-419" sz="2100" dirty="0">
                <a:solidFill>
                  <a:schemeClr val="tx1"/>
                </a:solidFill>
              </a:rPr>
              <a:t>		</a:t>
            </a:r>
          </a:p>
          <a:p>
            <a:pPr marL="308610" lvl="1" indent="0">
              <a:buNone/>
            </a:pPr>
            <a:r>
              <a:rPr lang="es-419" sz="2100" dirty="0">
                <a:solidFill>
                  <a:schemeClr val="tx1"/>
                </a:solidFill>
              </a:rPr>
              <a:t>		</a:t>
            </a:r>
          </a:p>
          <a:p>
            <a:pPr marL="308610" lvl="1" indent="0">
              <a:buNone/>
            </a:pPr>
            <a:r>
              <a:rPr lang="es-419" sz="2100" dirty="0">
                <a:solidFill>
                  <a:schemeClr val="tx1"/>
                </a:solidFill>
              </a:rPr>
              <a:t>		  	</a:t>
            </a: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Uso de un motor de búsqueda </a:t>
            </a:r>
          </a:p>
        </p:txBody>
      </p:sp>
      <p:sp>
        <p:nvSpPr>
          <p:cNvPr id="4" name="Slide Number Placeholder 3">
            <a:extLst>
              <a:ext uri="{FF2B5EF4-FFF2-40B4-BE49-F238E27FC236}">
                <a16:creationId xmlns:a16="http://schemas.microsoft.com/office/drawing/2014/main" id="{550D946E-A375-8C42-91A4-AC3723F873AE}"/>
              </a:ext>
            </a:extLst>
          </p:cNvPr>
          <p:cNvSpPr>
            <a:spLocks noGrp="1"/>
          </p:cNvSpPr>
          <p:nvPr>
            <p:ph type="sldNum" sz="quarter" idx="12"/>
          </p:nvPr>
        </p:nvSpPr>
        <p:spPr/>
        <p:txBody>
          <a:bodyPr/>
          <a:lstStyle/>
          <a:p>
            <a:fld id="{D852D4E8-E283-404D-80D7-3AF63315721A}" type="slidenum">
              <a:rPr lang="en-US" smtClean="0"/>
              <a:t>28</a:t>
            </a:fld>
            <a:endParaRPr lang="es-419" dirty="0"/>
          </a:p>
        </p:txBody>
      </p:sp>
      <p:pic>
        <p:nvPicPr>
          <p:cNvPr id="8" name="Picture 7" descr="A picture of a browswer window with the Google search results page for Images is open. The Images link is highlighted with an orange box.">
            <a:extLst>
              <a:ext uri="{FF2B5EF4-FFF2-40B4-BE49-F238E27FC236}">
                <a16:creationId xmlns:a16="http://schemas.microsoft.com/office/drawing/2014/main" id="{5E024E8B-9F98-4B44-A754-EA82A742F5E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1538" y="2221337"/>
            <a:ext cx="7303198" cy="4220053"/>
          </a:xfrm>
          <a:prstGeom prst="rect">
            <a:avLst/>
          </a:prstGeom>
        </p:spPr>
      </p:pic>
      <p:sp>
        <p:nvSpPr>
          <p:cNvPr id="5" name="Rectangle 4">
            <a:extLst>
              <a:ext uri="{FF2B5EF4-FFF2-40B4-BE49-F238E27FC236}">
                <a16:creationId xmlns:a16="http://schemas.microsoft.com/office/drawing/2014/main" id="{B0D817DC-F97A-E041-BF50-0AE268F2B094}"/>
              </a:ext>
            </a:extLst>
          </p:cNvPr>
          <p:cNvSpPr/>
          <p:nvPr/>
        </p:nvSpPr>
        <p:spPr>
          <a:xfrm>
            <a:off x="1885947" y="3171829"/>
            <a:ext cx="557214" cy="314324"/>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33286722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fontScale="90000"/>
          </a:bodyPr>
          <a:lstStyle/>
          <a:p>
            <a:pPr algn="ctr"/>
            <a:r>
              <a:rPr lang="es-419" sz="4800" dirty="0"/>
              <a:t>Actividad 2</a:t>
            </a:r>
            <a:br>
              <a:rPr lang="en-US" sz="4800" dirty="0"/>
            </a:br>
            <a:br>
              <a:rPr lang="en-US" sz="4800" dirty="0"/>
            </a:br>
            <a:r>
              <a:rPr lang="es-419" sz="2200" dirty="0">
                <a:hlinkClick r:id="rId3"/>
              </a:rPr>
              <a:t>Abrir el módulo de Conceptos básicos de Internet</a:t>
            </a:r>
            <a:endParaRPr lang="es-419" sz="2200" dirty="0"/>
          </a:p>
        </p:txBody>
      </p:sp>
      <p:sp>
        <p:nvSpPr>
          <p:cNvPr id="3" name="Slide Number Placeholder 2">
            <a:extLst>
              <a:ext uri="{FF2B5EF4-FFF2-40B4-BE49-F238E27FC236}">
                <a16:creationId xmlns:a16="http://schemas.microsoft.com/office/drawing/2014/main" id="{DF5D19F5-160A-C143-A21E-3C52464C816B}"/>
              </a:ext>
            </a:extLst>
          </p:cNvPr>
          <p:cNvSpPr>
            <a:spLocks noGrp="1"/>
          </p:cNvSpPr>
          <p:nvPr>
            <p:ph type="sldNum" sz="quarter" idx="12"/>
          </p:nvPr>
        </p:nvSpPr>
        <p:spPr/>
        <p:txBody>
          <a:bodyPr/>
          <a:lstStyle/>
          <a:p>
            <a:fld id="{D852D4E8-E283-404D-80D7-3AF63315721A}" type="slidenum">
              <a:rPr lang="en-US" smtClean="0"/>
              <a:t>29</a:t>
            </a:fld>
            <a:endParaRPr lang="es-419" dirty="0"/>
          </a:p>
        </p:txBody>
      </p:sp>
    </p:spTree>
    <p:extLst>
      <p:ext uri="{BB962C8B-B14F-4D97-AF65-F5344CB8AC3E}">
        <p14:creationId xmlns:p14="http://schemas.microsoft.com/office/powerpoint/2010/main" val="1619861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5278582" y="1639824"/>
            <a:ext cx="3276386" cy="4325112"/>
          </a:xfrm>
        </p:spPr>
        <p:txBody>
          <a:bodyPr/>
          <a:lstStyle/>
          <a:p>
            <a:pPr marL="82296" indent="0">
              <a:buNone/>
            </a:pPr>
            <a:r>
              <a:rPr lang="es-419" b="1" dirty="0">
                <a:solidFill>
                  <a:schemeClr val="tx1"/>
                </a:solidFill>
              </a:rPr>
              <a:t>Motor de búsqueda: </a:t>
            </a:r>
            <a:r>
              <a:rPr lang="es-419" dirty="0">
                <a:solidFill>
                  <a:schemeClr val="tx1"/>
                </a:solidFill>
              </a:rPr>
              <a:t>Un sitio web que le permite buscar información y ver contenido en Internet </a:t>
            </a:r>
          </a:p>
          <a:p>
            <a:pPr marL="82296" indent="0">
              <a:buNone/>
            </a:pPr>
            <a:endParaRPr lang="es-419" dirty="0">
              <a:solidFill>
                <a:schemeClr val="tx1"/>
              </a:solidFill>
            </a:endParaRPr>
          </a:p>
        </p:txBody>
      </p:sp>
      <p:pic>
        <p:nvPicPr>
          <p:cNvPr id="6" name="Picture 5">
            <a:extLst>
              <a:ext uri="{FF2B5EF4-FFF2-40B4-BE49-F238E27FC236}">
                <a16:creationId xmlns:a16="http://schemas.microsoft.com/office/drawing/2014/main" id="{158940D7-0A49-C643-A5EF-9CA3B18A9317}"/>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88868" y="3272372"/>
            <a:ext cx="2424330" cy="1622781"/>
          </a:xfrm>
          <a:prstGeom prst="rect">
            <a:avLst/>
          </a:prstGeom>
          <a:ln>
            <a:solidFill>
              <a:schemeClr val="bg1">
                <a:lumMod val="50000"/>
              </a:schemeClr>
            </a:solidFill>
          </a:ln>
        </p:spPr>
      </p:pic>
      <p:sp>
        <p:nvSpPr>
          <p:cNvPr id="4" name="Slide Number Placeholder 3">
            <a:extLst>
              <a:ext uri="{FF2B5EF4-FFF2-40B4-BE49-F238E27FC236}">
                <a16:creationId xmlns:a16="http://schemas.microsoft.com/office/drawing/2014/main" id="{5887F5CA-757F-1F4F-8D6E-65C1EC28473B}"/>
              </a:ext>
            </a:extLst>
          </p:cNvPr>
          <p:cNvSpPr>
            <a:spLocks noGrp="1"/>
          </p:cNvSpPr>
          <p:nvPr>
            <p:ph type="sldNum" sz="quarter" idx="12"/>
          </p:nvPr>
        </p:nvSpPr>
        <p:spPr/>
        <p:txBody>
          <a:bodyPr/>
          <a:lstStyle/>
          <a:p>
            <a:fld id="{D852D4E8-E283-404D-80D7-3AF63315721A}" type="slidenum">
              <a:rPr lang="en-US" smtClean="0"/>
              <a:t>3</a:t>
            </a:fld>
            <a:endParaRPr lang="es-419" dirty="0"/>
          </a:p>
        </p:txBody>
      </p:sp>
      <p:sp>
        <p:nvSpPr>
          <p:cNvPr id="7" name="Content Placeholder 1">
            <a:extLst>
              <a:ext uri="{FF2B5EF4-FFF2-40B4-BE49-F238E27FC236}">
                <a16:creationId xmlns:a16="http://schemas.microsoft.com/office/drawing/2014/main" id="{4A04A979-E259-4C7A-AAC6-D96AFEA752D0}"/>
              </a:ext>
            </a:extLst>
          </p:cNvPr>
          <p:cNvSpPr txBox="1">
            <a:spLocks/>
          </p:cNvSpPr>
          <p:nvPr/>
        </p:nvSpPr>
        <p:spPr>
          <a:xfrm>
            <a:off x="457200" y="1639824"/>
            <a:ext cx="4613564" cy="4325112"/>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s-419" b="1" dirty="0">
                <a:solidFill>
                  <a:schemeClr val="tx1"/>
                </a:solidFill>
                <a:latin typeface="+mn-lt"/>
              </a:rPr>
              <a:t>Explorador web: </a:t>
            </a:r>
            <a:r>
              <a:rPr lang="es-419" sz="2100" dirty="0">
                <a:solidFill>
                  <a:schemeClr val="tx1"/>
                </a:solidFill>
                <a:latin typeface="+mn-lt"/>
              </a:rPr>
              <a:t>Un programa que le permite ver los sitios web y navegar entre ellos usando hipervínculos</a:t>
            </a:r>
            <a:endParaRPr lang="es-419" dirty="0">
              <a:solidFill>
                <a:schemeClr val="tx1"/>
              </a:solidFill>
              <a:latin typeface="+mn-lt"/>
            </a:endParaRPr>
          </a:p>
          <a:p>
            <a:endParaRPr lang="es-419" dirty="0">
              <a:solidFill>
                <a:schemeClr val="tx1"/>
              </a:solidFill>
            </a:endParaRPr>
          </a:p>
        </p:txBody>
      </p:sp>
      <p:sp>
        <p:nvSpPr>
          <p:cNvPr id="8" name="Title 2">
            <a:extLst>
              <a:ext uri="{FF2B5EF4-FFF2-40B4-BE49-F238E27FC236}">
                <a16:creationId xmlns:a16="http://schemas.microsoft.com/office/drawing/2014/main" id="{93D8BCCE-899D-4F96-B51C-412F2531156D}"/>
              </a:ext>
            </a:extLst>
          </p:cNvPr>
          <p:cNvSpPr txBox="1">
            <a:spLocks/>
          </p:cNvSpPr>
          <p:nvPr/>
        </p:nvSpPr>
        <p:spPr>
          <a:xfrm>
            <a:off x="457200" y="457200"/>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latin typeface="+mj-lt"/>
              </a:rPr>
              <a:t>Introducción</a:t>
            </a:r>
          </a:p>
        </p:txBody>
      </p:sp>
      <p:grpSp>
        <p:nvGrpSpPr>
          <p:cNvPr id="9" name="Group 8">
            <a:extLst>
              <a:ext uri="{FF2B5EF4-FFF2-40B4-BE49-F238E27FC236}">
                <a16:creationId xmlns:a16="http://schemas.microsoft.com/office/drawing/2014/main" id="{D07F0661-6807-459D-ACAC-C329897A196E}"/>
              </a:ext>
              <a:ext uri="{C183D7F6-B498-43B3-948B-1728B52AA6E4}">
                <adec:decorative xmlns:adec="http://schemas.microsoft.com/office/drawing/2017/decorative" val="1"/>
              </a:ext>
            </a:extLst>
          </p:cNvPr>
          <p:cNvGrpSpPr/>
          <p:nvPr/>
        </p:nvGrpSpPr>
        <p:grpSpPr>
          <a:xfrm>
            <a:off x="885066" y="3276106"/>
            <a:ext cx="2604349" cy="1718610"/>
            <a:chOff x="2390214" y="3429000"/>
            <a:chExt cx="4363571" cy="3062433"/>
          </a:xfrm>
        </p:grpSpPr>
        <p:pic>
          <p:nvPicPr>
            <p:cNvPr id="10" name="Picture 9" descr="Graphical user interface, text, application, chat or text message&#10;&#10;Description automatically generated">
              <a:extLst>
                <a:ext uri="{FF2B5EF4-FFF2-40B4-BE49-F238E27FC236}">
                  <a16:creationId xmlns:a16="http://schemas.microsoft.com/office/drawing/2014/main" id="{51CEEC54-6AFD-49C9-985B-5F3BBEF42C2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90214" y="3429000"/>
              <a:ext cx="4363571" cy="3062433"/>
            </a:xfrm>
            <a:prstGeom prst="rect">
              <a:avLst/>
            </a:prstGeom>
            <a:ln>
              <a:solidFill>
                <a:schemeClr val="bg1">
                  <a:lumMod val="50000"/>
                </a:schemeClr>
              </a:solidFill>
            </a:ln>
          </p:spPr>
        </p:pic>
        <p:sp>
          <p:nvSpPr>
            <p:cNvPr id="11" name="Rectangle 10">
              <a:extLst>
                <a:ext uri="{FF2B5EF4-FFF2-40B4-BE49-F238E27FC236}">
                  <a16:creationId xmlns:a16="http://schemas.microsoft.com/office/drawing/2014/main" id="{19DA052E-90CF-4670-9EE9-22A640FBCBB5}"/>
                </a:ext>
              </a:extLst>
            </p:cNvPr>
            <p:cNvSpPr/>
            <p:nvPr/>
          </p:nvSpPr>
          <p:spPr>
            <a:xfrm>
              <a:off x="3209365" y="4518212"/>
              <a:ext cx="2707341" cy="10578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grpSp>
      <p:grpSp>
        <p:nvGrpSpPr>
          <p:cNvPr id="25" name="Group 24" descr="Icons of common Search Engines display includidng: Google, Bing, Duck Duck Go and Yahoo!.">
            <a:extLst>
              <a:ext uri="{FF2B5EF4-FFF2-40B4-BE49-F238E27FC236}">
                <a16:creationId xmlns:a16="http://schemas.microsoft.com/office/drawing/2014/main" id="{194D883E-F752-47D0-9AA7-7B0E7A6B681E}"/>
              </a:ext>
            </a:extLst>
          </p:cNvPr>
          <p:cNvGrpSpPr/>
          <p:nvPr/>
        </p:nvGrpSpPr>
        <p:grpSpPr>
          <a:xfrm>
            <a:off x="4930471" y="5873104"/>
            <a:ext cx="3756329" cy="593648"/>
            <a:chOff x="261489" y="3188971"/>
            <a:chExt cx="8601164" cy="1524000"/>
          </a:xfrm>
        </p:grpSpPr>
        <p:pic>
          <p:nvPicPr>
            <p:cNvPr id="14" name="Picture 13" descr="Logo, company name&#10;&#10;Description automatically generated">
              <a:extLst>
                <a:ext uri="{FF2B5EF4-FFF2-40B4-BE49-F238E27FC236}">
                  <a16:creationId xmlns:a16="http://schemas.microsoft.com/office/drawing/2014/main" id="{7A993984-ADF6-4C3D-9590-B97C13A492C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2000" t="10406" r="32000" b="8884"/>
            <a:stretch/>
          </p:blipFill>
          <p:spPr>
            <a:xfrm>
              <a:off x="2674791" y="3188971"/>
              <a:ext cx="1089386" cy="1374703"/>
            </a:xfrm>
            <a:prstGeom prst="rect">
              <a:avLst/>
            </a:prstGeom>
          </p:spPr>
        </p:pic>
        <p:pic>
          <p:nvPicPr>
            <p:cNvPr id="17" name="Picture 16" descr="Logo, company name&#10;&#10;Description automatically generated">
              <a:extLst>
                <a:ext uri="{FF2B5EF4-FFF2-40B4-BE49-F238E27FC236}">
                  <a16:creationId xmlns:a16="http://schemas.microsoft.com/office/drawing/2014/main" id="{F5CD09E1-871A-4484-873C-C8FC2914607B}"/>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6067" r="18848" b="28238"/>
            <a:stretch/>
          </p:blipFill>
          <p:spPr>
            <a:xfrm>
              <a:off x="4444368" y="3188971"/>
              <a:ext cx="1600202" cy="1524000"/>
            </a:xfrm>
            <a:prstGeom prst="rect">
              <a:avLst/>
            </a:prstGeom>
          </p:spPr>
        </p:pic>
        <p:pic>
          <p:nvPicPr>
            <p:cNvPr id="20" name="Picture 19" descr="A picture containing text, clipart&#10;&#10;Description automatically generated">
              <a:extLst>
                <a:ext uri="{FF2B5EF4-FFF2-40B4-BE49-F238E27FC236}">
                  <a16:creationId xmlns:a16="http://schemas.microsoft.com/office/drawing/2014/main" id="{0FF82BBE-24EA-4FEF-A5B1-A2B7C84738A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61489" y="3377343"/>
              <a:ext cx="1676180" cy="1286765"/>
            </a:xfrm>
            <a:prstGeom prst="rect">
              <a:avLst/>
            </a:prstGeom>
          </p:spPr>
        </p:pic>
        <p:pic>
          <p:nvPicPr>
            <p:cNvPr id="23" name="Picture 22" descr="Icon&#10;&#10;Description automatically generated">
              <a:extLst>
                <a:ext uri="{FF2B5EF4-FFF2-40B4-BE49-F238E27FC236}">
                  <a16:creationId xmlns:a16="http://schemas.microsoft.com/office/drawing/2014/main" id="{B953A615-4707-475E-BFAA-C36A6593629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487752" y="3429001"/>
              <a:ext cx="2374901" cy="850899"/>
            </a:xfrm>
            <a:prstGeom prst="rect">
              <a:avLst/>
            </a:prstGeom>
          </p:spPr>
        </p:pic>
      </p:grpSp>
      <p:grpSp>
        <p:nvGrpSpPr>
          <p:cNvPr id="26" name="Group 25" descr="Common Browsers. Icons of the following broswers display including Edge, Firefox, Chrome and Safari. ">
            <a:extLst>
              <a:ext uri="{FF2B5EF4-FFF2-40B4-BE49-F238E27FC236}">
                <a16:creationId xmlns:a16="http://schemas.microsoft.com/office/drawing/2014/main" id="{AB7996EB-35B7-4CE1-8374-B69B08118BF1}"/>
              </a:ext>
            </a:extLst>
          </p:cNvPr>
          <p:cNvGrpSpPr/>
          <p:nvPr/>
        </p:nvGrpSpPr>
        <p:grpSpPr>
          <a:xfrm>
            <a:off x="490115" y="5781106"/>
            <a:ext cx="2750778" cy="516951"/>
            <a:chOff x="860590" y="4944334"/>
            <a:chExt cx="6302210" cy="1201426"/>
          </a:xfrm>
        </p:grpSpPr>
        <p:sp>
          <p:nvSpPr>
            <p:cNvPr id="27" name="Rectangle 26">
              <a:extLst>
                <a:ext uri="{FF2B5EF4-FFF2-40B4-BE49-F238E27FC236}">
                  <a16:creationId xmlns:a16="http://schemas.microsoft.com/office/drawing/2014/main" id="{D7A82428-18F4-4519-83E0-0C5109770BBF}"/>
                </a:ext>
              </a:extLst>
            </p:cNvPr>
            <p:cNvSpPr/>
            <p:nvPr/>
          </p:nvSpPr>
          <p:spPr>
            <a:xfrm>
              <a:off x="6096000" y="4944334"/>
              <a:ext cx="1066800" cy="11094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pic>
          <p:nvPicPr>
            <p:cNvPr id="28" name="Picture 27" descr="A picture containing clipart&#10;&#10;Description automatically generated">
              <a:extLst>
                <a:ext uri="{FF2B5EF4-FFF2-40B4-BE49-F238E27FC236}">
                  <a16:creationId xmlns:a16="http://schemas.microsoft.com/office/drawing/2014/main" id="{B1183343-AAEE-4F11-99BC-38F3283E2C82}"/>
                </a:ext>
              </a:extLst>
            </p:cNvPr>
            <p:cNvPicPr>
              <a:picLocks noChangeAspect="1"/>
            </p:cNvPicPr>
            <p:nvPr/>
          </p:nvPicPr>
          <p:blipFill rotWithShape="1">
            <a:blip r:embed="rId9">
              <a:extLst>
                <a:ext uri="{28A0092B-C50C-407E-A947-70E740481C1C}">
                  <a14:useLocalDpi xmlns:a14="http://schemas.microsoft.com/office/drawing/2010/main" val="0"/>
                </a:ext>
              </a:extLst>
            </a:blip>
            <a:srcRect l="13333" b="7917"/>
            <a:stretch/>
          </p:blipFill>
          <p:spPr>
            <a:xfrm>
              <a:off x="2667000" y="4953000"/>
              <a:ext cx="1143000" cy="1143000"/>
            </a:xfrm>
            <a:prstGeom prst="rect">
              <a:avLst/>
            </a:prstGeom>
          </p:spPr>
        </p:pic>
        <p:pic>
          <p:nvPicPr>
            <p:cNvPr id="29" name="Picture 28" descr="A picture containing text, device, gauge&#10;&#10;Description automatically generated">
              <a:extLst>
                <a:ext uri="{FF2B5EF4-FFF2-40B4-BE49-F238E27FC236}">
                  <a16:creationId xmlns:a16="http://schemas.microsoft.com/office/drawing/2014/main" id="{BB88AF91-C5DA-4BF5-801D-DDDFA4B95D31}"/>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096000" y="5020534"/>
              <a:ext cx="1066800" cy="1066800"/>
            </a:xfrm>
            <a:prstGeom prst="rect">
              <a:avLst/>
            </a:prstGeom>
          </p:spPr>
        </p:pic>
        <p:pic>
          <p:nvPicPr>
            <p:cNvPr id="30" name="Picture 29" descr="Logo&#10;&#10;Description automatically generated">
              <a:extLst>
                <a:ext uri="{FF2B5EF4-FFF2-40B4-BE49-F238E27FC236}">
                  <a16:creationId xmlns:a16="http://schemas.microsoft.com/office/drawing/2014/main" id="{7BC8C5A2-8736-4C39-BCDD-E6875BD14BC4}"/>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60590" y="5029200"/>
              <a:ext cx="1326821" cy="1116560"/>
            </a:xfrm>
            <a:prstGeom prst="rect">
              <a:avLst/>
            </a:prstGeom>
          </p:spPr>
        </p:pic>
        <p:pic>
          <p:nvPicPr>
            <p:cNvPr id="31" name="Picture 30" descr="A picture containing icon&#10;&#10;Description automatically generated">
              <a:extLst>
                <a:ext uri="{FF2B5EF4-FFF2-40B4-BE49-F238E27FC236}">
                  <a16:creationId xmlns:a16="http://schemas.microsoft.com/office/drawing/2014/main" id="{9E24A74F-08DB-4282-A1A7-0738EFAD6051}"/>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257797" y="5123203"/>
              <a:ext cx="1297063" cy="972797"/>
            </a:xfrm>
            <a:prstGeom prst="rect">
              <a:avLst/>
            </a:prstGeom>
          </p:spPr>
        </p:pic>
      </p:grpSp>
      <p:sp>
        <p:nvSpPr>
          <p:cNvPr id="32" name="Content Placeholder 1">
            <a:extLst>
              <a:ext uri="{FF2B5EF4-FFF2-40B4-BE49-F238E27FC236}">
                <a16:creationId xmlns:a16="http://schemas.microsoft.com/office/drawing/2014/main" id="{82E28E19-D05B-430C-9486-FA9C8E9859AD}"/>
              </a:ext>
            </a:extLst>
          </p:cNvPr>
          <p:cNvSpPr txBox="1">
            <a:spLocks/>
          </p:cNvSpPr>
          <p:nvPr/>
        </p:nvSpPr>
        <p:spPr>
          <a:xfrm>
            <a:off x="302081" y="5407452"/>
            <a:ext cx="2846179" cy="189462"/>
          </a:xfrm>
          <a:prstGeom prst="rect">
            <a:avLst/>
          </a:prstGeom>
        </p:spPr>
        <p:txBody>
          <a:bodyPr vert="horz">
            <a:normAutofit fontScale="25000" lnSpcReduction="20000"/>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s-419" sz="7600" u="sng" dirty="0">
                <a:solidFill>
                  <a:schemeClr val="tx1"/>
                </a:solidFill>
              </a:rPr>
              <a:t>Exploradores comunes</a:t>
            </a:r>
          </a:p>
          <a:p>
            <a:endParaRPr lang="es-419" dirty="0">
              <a:solidFill>
                <a:schemeClr val="tx1"/>
              </a:solidFill>
            </a:endParaRPr>
          </a:p>
          <a:p>
            <a:pPr marL="82296" indent="0">
              <a:buFont typeface="Georgia"/>
              <a:buNone/>
            </a:pPr>
            <a:br>
              <a:rPr lang="en-US" sz="2800" b="1" dirty="0">
                <a:solidFill>
                  <a:schemeClr val="tx1"/>
                </a:solidFill>
                <a:latin typeface="Segoe UI" panose="020B0502040204020203" pitchFamily="34" charset="0"/>
                <a:ea typeface="Segoe UI" panose="020B0502040204020203" pitchFamily="34" charset="0"/>
                <a:cs typeface="Segoe UI" panose="020B0502040204020203" pitchFamily="34" charset="0"/>
              </a:rPr>
            </a:br>
            <a:endParaRPr lang="es-419" sz="2800" dirty="0">
              <a:solidFill>
                <a:schemeClr val="tx1"/>
              </a:solidFill>
            </a:endParaRPr>
          </a:p>
        </p:txBody>
      </p:sp>
      <p:sp>
        <p:nvSpPr>
          <p:cNvPr id="33" name="Content Placeholder 1">
            <a:extLst>
              <a:ext uri="{FF2B5EF4-FFF2-40B4-BE49-F238E27FC236}">
                <a16:creationId xmlns:a16="http://schemas.microsoft.com/office/drawing/2014/main" id="{3BC90D2E-CE66-431F-BB2C-0F081A152E41}"/>
              </a:ext>
            </a:extLst>
          </p:cNvPr>
          <p:cNvSpPr txBox="1">
            <a:spLocks/>
          </p:cNvSpPr>
          <p:nvPr/>
        </p:nvSpPr>
        <p:spPr>
          <a:xfrm>
            <a:off x="5037086" y="5407452"/>
            <a:ext cx="3517882" cy="132531"/>
          </a:xfrm>
          <a:prstGeom prst="rect">
            <a:avLst/>
          </a:prstGeom>
        </p:spPr>
        <p:txBody>
          <a:bodyPr vert="horz">
            <a:normAutofit fontScale="25000" lnSpcReduction="20000"/>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s-419" sz="7600" u="sng" dirty="0">
                <a:solidFill>
                  <a:schemeClr val="tx1"/>
                </a:solidFill>
              </a:rPr>
              <a:t>Motores de búsqueda comunes</a:t>
            </a:r>
          </a:p>
          <a:p>
            <a:endParaRPr lang="es-419" dirty="0">
              <a:solidFill>
                <a:schemeClr val="tx1"/>
              </a:solidFill>
            </a:endParaRPr>
          </a:p>
          <a:p>
            <a:pPr marL="82296" indent="0">
              <a:buFont typeface="Georgia"/>
              <a:buNone/>
            </a:pPr>
            <a:br>
              <a:rPr lang="en-US" sz="2800" b="1" dirty="0">
                <a:solidFill>
                  <a:schemeClr val="tx1"/>
                </a:solidFill>
                <a:latin typeface="Segoe UI" panose="020B0502040204020203" pitchFamily="34" charset="0"/>
                <a:ea typeface="Segoe UI" panose="020B0502040204020203" pitchFamily="34" charset="0"/>
                <a:cs typeface="Segoe UI" panose="020B0502040204020203" pitchFamily="34" charset="0"/>
              </a:rPr>
            </a:br>
            <a:endParaRPr lang="es-419" sz="2800" dirty="0">
              <a:solidFill>
                <a:schemeClr val="tx1"/>
              </a:solidFill>
            </a:endParaRPr>
          </a:p>
        </p:txBody>
      </p:sp>
    </p:spTree>
    <p:extLst>
      <p:ext uri="{BB962C8B-B14F-4D97-AF65-F5344CB8AC3E}">
        <p14:creationId xmlns:p14="http://schemas.microsoft.com/office/powerpoint/2010/main" val="3773229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30</a:t>
            </a:fld>
            <a:endParaRPr lang="es-419" dirty="0"/>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47848" y="757018"/>
            <a:ext cx="8048303" cy="1071782"/>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s-419" sz="2400" dirty="0">
                <a:solidFill>
                  <a:schemeClr val="bg1"/>
                </a:solidFill>
                <a:latin typeface="+mn-lt"/>
              </a:rPr>
              <a:t>¿Puede identificar dónde ingresa sus términos de búsqueda cuando busca en Google?</a:t>
            </a:r>
          </a:p>
          <a:p>
            <a:pPr marL="82296" indent="0" algn="ctr">
              <a:buNone/>
            </a:pPr>
            <a:endParaRPr lang="es-419" b="1" dirty="0">
              <a:solidFill>
                <a:schemeClr val="bg1"/>
              </a:solidFill>
            </a:endParaRPr>
          </a:p>
          <a:p>
            <a:pPr marL="82296" indent="0" algn="ctr">
              <a:buNone/>
            </a:pPr>
            <a:r>
              <a:rPr lang="es-419" b="1" dirty="0">
                <a:solidFill>
                  <a:schemeClr val="bg1"/>
                </a:solidFill>
              </a:rPr>
              <a:t> </a:t>
            </a:r>
            <a:endParaRPr lang="es-419" dirty="0">
              <a:solidFill>
                <a:schemeClr val="bg1"/>
              </a:solidFill>
            </a:endParaRPr>
          </a:p>
          <a:p>
            <a:pPr marL="308610" lvl="1" indent="0" algn="ctr">
              <a:buFont typeface="Georgia"/>
              <a:buNone/>
            </a:pPr>
            <a:r>
              <a:rPr lang="es-419" dirty="0">
                <a:solidFill>
                  <a:schemeClr val="tx1"/>
                </a:solidFill>
              </a:rPr>
              <a:t>		</a:t>
            </a:r>
          </a:p>
          <a:p>
            <a:pPr marL="308610" lvl="1" indent="0" algn="ctr">
              <a:buFont typeface="Georgia"/>
              <a:buNone/>
            </a:pPr>
            <a:r>
              <a:rPr lang="es-419" dirty="0">
                <a:solidFill>
                  <a:schemeClr val="tx1"/>
                </a:solidFill>
              </a:rPr>
              <a:t>	</a:t>
            </a:r>
            <a:endParaRPr lang="es-419" sz="2100" dirty="0">
              <a:solidFill>
                <a:schemeClr val="tx1"/>
              </a:solidFill>
            </a:endParaRPr>
          </a:p>
          <a:p>
            <a:pPr marL="308610" lvl="1" indent="0" algn="ctr">
              <a:buFont typeface="Georgia"/>
              <a:buNone/>
            </a:pPr>
            <a:r>
              <a:rPr lang="es-419" sz="2100" dirty="0">
                <a:solidFill>
                  <a:schemeClr val="tx1"/>
                </a:solidFill>
              </a:rPr>
              <a:t>		</a:t>
            </a:r>
          </a:p>
          <a:p>
            <a:pPr marL="308610" lvl="1" indent="0" algn="ctr">
              <a:buFont typeface="Georgia"/>
              <a:buNone/>
            </a:pPr>
            <a:r>
              <a:rPr lang="es-419" sz="2100" dirty="0">
                <a:solidFill>
                  <a:schemeClr val="tx1"/>
                </a:solidFill>
              </a:rPr>
              <a:t>		</a:t>
            </a:r>
          </a:p>
          <a:p>
            <a:pPr marL="308610" lvl="1" indent="0" algn="ctr">
              <a:buFont typeface="Georgia"/>
              <a:buNone/>
            </a:pPr>
            <a:r>
              <a:rPr lang="es-419" sz="2100" dirty="0">
                <a:solidFill>
                  <a:schemeClr val="tx1"/>
                </a:solidFill>
              </a:rPr>
              <a:t>		  	</a:t>
            </a:r>
          </a:p>
        </p:txBody>
      </p:sp>
      <p:pic>
        <p:nvPicPr>
          <p:cNvPr id="6" name="Picture 5" descr="Graphical user interface, text, application, email&#10;&#10;Description automatically generated">
            <a:extLst>
              <a:ext uri="{FF2B5EF4-FFF2-40B4-BE49-F238E27FC236}">
                <a16:creationId xmlns:a16="http://schemas.microsoft.com/office/drawing/2014/main" id="{CD2D9B1E-AB34-984D-B2E6-E0ED96096B4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0263" y="1864848"/>
            <a:ext cx="7809633" cy="4764552"/>
          </a:xfrm>
          <a:prstGeom prst="rect">
            <a:avLst/>
          </a:prstGeom>
        </p:spPr>
      </p:pic>
    </p:spTree>
    <p:extLst>
      <p:ext uri="{BB962C8B-B14F-4D97-AF65-F5344CB8AC3E}">
        <p14:creationId xmlns:p14="http://schemas.microsoft.com/office/powerpoint/2010/main" val="3407708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31</a:t>
            </a:fld>
            <a:endParaRPr lang="es-419" dirty="0"/>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47848" y="615461"/>
            <a:ext cx="8048303" cy="1071782"/>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endParaRPr lang="es-419" sz="2400" dirty="0">
              <a:solidFill>
                <a:schemeClr val="bg1"/>
              </a:solidFill>
            </a:endParaRPr>
          </a:p>
          <a:p>
            <a:pPr marL="82296" indent="0" algn="ctr">
              <a:buNone/>
            </a:pPr>
            <a:r>
              <a:rPr lang="es-419" sz="2400" dirty="0">
                <a:solidFill>
                  <a:schemeClr val="bg1"/>
                </a:solidFill>
                <a:latin typeface="+mn-lt"/>
              </a:rPr>
              <a:t>¿Puede identificar dónde aparece el anuncio?</a:t>
            </a:r>
          </a:p>
          <a:p>
            <a:pPr marL="82296" indent="0" algn="ctr">
              <a:buNone/>
            </a:pPr>
            <a:endParaRPr lang="es-419" sz="2400" dirty="0">
              <a:solidFill>
                <a:schemeClr val="bg1"/>
              </a:solidFill>
            </a:endParaRPr>
          </a:p>
          <a:p>
            <a:pPr marL="82296" indent="0" algn="ctr">
              <a:buNone/>
            </a:pPr>
            <a:endParaRPr lang="es-419" dirty="0">
              <a:solidFill>
                <a:schemeClr val="bg1"/>
              </a:solidFill>
            </a:endParaRPr>
          </a:p>
          <a:p>
            <a:pPr marL="82296" indent="0" algn="ctr">
              <a:buNone/>
            </a:pPr>
            <a:r>
              <a:rPr lang="es-419" b="1" dirty="0">
                <a:solidFill>
                  <a:schemeClr val="bg1"/>
                </a:solidFill>
              </a:rPr>
              <a:t> </a:t>
            </a:r>
            <a:endParaRPr lang="es-419" dirty="0">
              <a:solidFill>
                <a:schemeClr val="bg1"/>
              </a:solidFill>
            </a:endParaRPr>
          </a:p>
          <a:p>
            <a:pPr marL="308610" lvl="1" indent="0" algn="ctr">
              <a:buFont typeface="Georgia"/>
              <a:buNone/>
            </a:pPr>
            <a:r>
              <a:rPr lang="es-419" dirty="0">
                <a:solidFill>
                  <a:schemeClr val="tx1"/>
                </a:solidFill>
              </a:rPr>
              <a:t>		</a:t>
            </a:r>
          </a:p>
          <a:p>
            <a:pPr marL="308610" lvl="1" indent="0" algn="ctr">
              <a:buFont typeface="Georgia"/>
              <a:buNone/>
            </a:pPr>
            <a:r>
              <a:rPr lang="es-419" dirty="0">
                <a:solidFill>
                  <a:schemeClr val="tx1"/>
                </a:solidFill>
              </a:rPr>
              <a:t>	</a:t>
            </a:r>
            <a:endParaRPr lang="es-419" sz="2100" dirty="0">
              <a:solidFill>
                <a:schemeClr val="tx1"/>
              </a:solidFill>
            </a:endParaRPr>
          </a:p>
          <a:p>
            <a:pPr marL="308610" lvl="1" indent="0" algn="ctr">
              <a:buFont typeface="Georgia"/>
              <a:buNone/>
            </a:pPr>
            <a:r>
              <a:rPr lang="es-419" sz="2100" dirty="0">
                <a:solidFill>
                  <a:schemeClr val="tx1"/>
                </a:solidFill>
              </a:rPr>
              <a:t>		</a:t>
            </a:r>
          </a:p>
          <a:p>
            <a:pPr marL="308610" lvl="1" indent="0" algn="ctr">
              <a:buFont typeface="Georgia"/>
              <a:buNone/>
            </a:pPr>
            <a:r>
              <a:rPr lang="es-419" sz="2100" dirty="0">
                <a:solidFill>
                  <a:schemeClr val="tx1"/>
                </a:solidFill>
              </a:rPr>
              <a:t>		</a:t>
            </a:r>
          </a:p>
          <a:p>
            <a:pPr marL="308610" lvl="1" indent="0" algn="ctr">
              <a:buFont typeface="Georgia"/>
              <a:buNone/>
            </a:pPr>
            <a:r>
              <a:rPr lang="es-419" sz="2100" dirty="0">
                <a:solidFill>
                  <a:schemeClr val="tx1"/>
                </a:solidFill>
              </a:rPr>
              <a:t>		  	</a:t>
            </a:r>
          </a:p>
        </p:txBody>
      </p:sp>
      <p:pic>
        <p:nvPicPr>
          <p:cNvPr id="6" name="Picture 5" descr="Graphical user interface, text, application, email&#10;&#10;Description automatically generated">
            <a:extLst>
              <a:ext uri="{FF2B5EF4-FFF2-40B4-BE49-F238E27FC236}">
                <a16:creationId xmlns:a16="http://schemas.microsoft.com/office/drawing/2014/main" id="{CD2D9B1E-AB34-984D-B2E6-E0ED96096B4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0263" y="1864848"/>
            <a:ext cx="7809633" cy="4764552"/>
          </a:xfrm>
          <a:prstGeom prst="rect">
            <a:avLst/>
          </a:prstGeom>
        </p:spPr>
      </p:pic>
    </p:spTree>
    <p:extLst>
      <p:ext uri="{BB962C8B-B14F-4D97-AF65-F5344CB8AC3E}">
        <p14:creationId xmlns:p14="http://schemas.microsoft.com/office/powerpoint/2010/main" val="3305945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32</a:t>
            </a:fld>
            <a:endParaRPr lang="es-419" dirty="0"/>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47848" y="527173"/>
            <a:ext cx="8048303" cy="1071782"/>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endParaRPr lang="es-419" sz="2400" dirty="0">
              <a:solidFill>
                <a:schemeClr val="bg1"/>
              </a:solidFill>
            </a:endParaRPr>
          </a:p>
          <a:p>
            <a:pPr marL="82296" indent="0" algn="ctr">
              <a:buNone/>
            </a:pPr>
            <a:r>
              <a:rPr lang="es-419" sz="2400" dirty="0">
                <a:solidFill>
                  <a:schemeClr val="bg1"/>
                </a:solidFill>
                <a:latin typeface="+mn-lt"/>
              </a:rPr>
              <a:t>Hay dos formas de acceder a un mapa. ¿Cuáles son?</a:t>
            </a:r>
          </a:p>
          <a:p>
            <a:pPr marL="82296" indent="0" algn="ctr">
              <a:buNone/>
            </a:pPr>
            <a:endParaRPr lang="es-419" sz="2400" dirty="0">
              <a:solidFill>
                <a:schemeClr val="bg1"/>
              </a:solidFill>
            </a:endParaRPr>
          </a:p>
          <a:p>
            <a:pPr marL="82296" indent="0" algn="ctr">
              <a:buNone/>
            </a:pPr>
            <a:endParaRPr lang="es-419" sz="2400" dirty="0">
              <a:solidFill>
                <a:schemeClr val="bg1"/>
              </a:solidFill>
            </a:endParaRPr>
          </a:p>
          <a:p>
            <a:pPr marL="82296" indent="0" algn="ctr">
              <a:buNone/>
            </a:pPr>
            <a:endParaRPr lang="es-419" b="1" dirty="0">
              <a:solidFill>
                <a:schemeClr val="bg1"/>
              </a:solidFill>
            </a:endParaRPr>
          </a:p>
          <a:p>
            <a:pPr marL="82296" indent="0" algn="ctr">
              <a:buNone/>
            </a:pPr>
            <a:r>
              <a:rPr lang="es-419" b="1" dirty="0">
                <a:solidFill>
                  <a:schemeClr val="bg1"/>
                </a:solidFill>
              </a:rPr>
              <a:t> </a:t>
            </a:r>
            <a:endParaRPr lang="es-419" dirty="0">
              <a:solidFill>
                <a:schemeClr val="bg1"/>
              </a:solidFill>
            </a:endParaRPr>
          </a:p>
          <a:p>
            <a:pPr marL="308610" lvl="1" indent="0" algn="ctr">
              <a:buFont typeface="Georgia"/>
              <a:buNone/>
            </a:pPr>
            <a:r>
              <a:rPr lang="es-419" dirty="0">
                <a:solidFill>
                  <a:schemeClr val="tx1"/>
                </a:solidFill>
              </a:rPr>
              <a:t>		</a:t>
            </a:r>
          </a:p>
          <a:p>
            <a:pPr marL="308610" lvl="1" indent="0" algn="ctr">
              <a:buFont typeface="Georgia"/>
              <a:buNone/>
            </a:pPr>
            <a:r>
              <a:rPr lang="es-419" dirty="0">
                <a:solidFill>
                  <a:schemeClr val="tx1"/>
                </a:solidFill>
              </a:rPr>
              <a:t>	</a:t>
            </a:r>
            <a:endParaRPr lang="es-419" sz="2100" dirty="0">
              <a:solidFill>
                <a:schemeClr val="tx1"/>
              </a:solidFill>
            </a:endParaRPr>
          </a:p>
          <a:p>
            <a:pPr marL="308610" lvl="1" indent="0" algn="ctr">
              <a:buFont typeface="Georgia"/>
              <a:buNone/>
            </a:pPr>
            <a:r>
              <a:rPr lang="es-419" sz="2100" dirty="0">
                <a:solidFill>
                  <a:schemeClr val="tx1"/>
                </a:solidFill>
              </a:rPr>
              <a:t>		</a:t>
            </a:r>
          </a:p>
          <a:p>
            <a:pPr marL="308610" lvl="1" indent="0" algn="ctr">
              <a:buFont typeface="Georgia"/>
              <a:buNone/>
            </a:pPr>
            <a:r>
              <a:rPr lang="es-419" sz="2100" dirty="0">
                <a:solidFill>
                  <a:schemeClr val="tx1"/>
                </a:solidFill>
              </a:rPr>
              <a:t>		</a:t>
            </a:r>
          </a:p>
          <a:p>
            <a:pPr marL="308610" lvl="1" indent="0" algn="ctr">
              <a:buFont typeface="Georgia"/>
              <a:buNone/>
            </a:pPr>
            <a:r>
              <a:rPr lang="es-419" sz="2100" dirty="0">
                <a:solidFill>
                  <a:schemeClr val="tx1"/>
                </a:solidFill>
              </a:rPr>
              <a:t>		  	</a:t>
            </a:r>
          </a:p>
        </p:txBody>
      </p:sp>
      <p:pic>
        <p:nvPicPr>
          <p:cNvPr id="6" name="Picture 5" descr="Graphical user interface, text, application, email&#10;&#10;Description automatically generated">
            <a:extLst>
              <a:ext uri="{FF2B5EF4-FFF2-40B4-BE49-F238E27FC236}">
                <a16:creationId xmlns:a16="http://schemas.microsoft.com/office/drawing/2014/main" id="{CD2D9B1E-AB34-984D-B2E6-E0ED96096B4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0263" y="1864848"/>
            <a:ext cx="7809633" cy="4764552"/>
          </a:xfrm>
          <a:prstGeom prst="rect">
            <a:avLst/>
          </a:prstGeom>
        </p:spPr>
      </p:pic>
    </p:spTree>
    <p:extLst>
      <p:ext uri="{BB962C8B-B14F-4D97-AF65-F5344CB8AC3E}">
        <p14:creationId xmlns:p14="http://schemas.microsoft.com/office/powerpoint/2010/main" val="2424825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33</a:t>
            </a:fld>
            <a:endParaRPr lang="es-419" dirty="0"/>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47848" y="527173"/>
            <a:ext cx="8048303" cy="1071782"/>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endParaRPr lang="es-419" sz="2400" dirty="0">
              <a:solidFill>
                <a:schemeClr val="bg1"/>
              </a:solidFill>
            </a:endParaRPr>
          </a:p>
          <a:p>
            <a:pPr marL="82296" indent="0" algn="ctr">
              <a:buNone/>
            </a:pPr>
            <a:r>
              <a:rPr lang="es-419" sz="2400" dirty="0">
                <a:solidFill>
                  <a:schemeClr val="bg1"/>
                </a:solidFill>
                <a:latin typeface="+mn-lt"/>
              </a:rPr>
              <a:t>¿Qué enlace le llevará a los resultados de las imágenes?</a:t>
            </a:r>
          </a:p>
          <a:p>
            <a:pPr marL="82296" indent="0" algn="ctr">
              <a:buNone/>
            </a:pPr>
            <a:endParaRPr lang="es-419" sz="2400" dirty="0">
              <a:solidFill>
                <a:schemeClr val="bg1"/>
              </a:solidFill>
            </a:endParaRPr>
          </a:p>
          <a:p>
            <a:pPr marL="82296" indent="0" algn="ctr">
              <a:buNone/>
            </a:pPr>
            <a:endParaRPr lang="es-419" sz="2400" dirty="0">
              <a:solidFill>
                <a:schemeClr val="bg1"/>
              </a:solidFill>
            </a:endParaRPr>
          </a:p>
          <a:p>
            <a:pPr marL="82296" indent="0" algn="ctr">
              <a:buNone/>
            </a:pPr>
            <a:endParaRPr lang="es-419" sz="2400" dirty="0">
              <a:solidFill>
                <a:schemeClr val="bg1"/>
              </a:solidFill>
            </a:endParaRPr>
          </a:p>
          <a:p>
            <a:pPr marL="82296" indent="0" algn="ctr">
              <a:buNone/>
            </a:pPr>
            <a:endParaRPr lang="es-419" b="1" dirty="0">
              <a:solidFill>
                <a:schemeClr val="bg1"/>
              </a:solidFill>
            </a:endParaRPr>
          </a:p>
          <a:p>
            <a:pPr marL="82296" indent="0" algn="ctr">
              <a:buNone/>
            </a:pPr>
            <a:r>
              <a:rPr lang="es-419" b="1" dirty="0">
                <a:solidFill>
                  <a:schemeClr val="bg1"/>
                </a:solidFill>
              </a:rPr>
              <a:t> </a:t>
            </a:r>
            <a:endParaRPr lang="es-419" dirty="0">
              <a:solidFill>
                <a:schemeClr val="bg1"/>
              </a:solidFill>
            </a:endParaRPr>
          </a:p>
          <a:p>
            <a:pPr marL="308610" lvl="1" indent="0" algn="ctr">
              <a:buFont typeface="Georgia"/>
              <a:buNone/>
            </a:pPr>
            <a:r>
              <a:rPr lang="es-419" dirty="0">
                <a:solidFill>
                  <a:schemeClr val="tx1"/>
                </a:solidFill>
              </a:rPr>
              <a:t>		</a:t>
            </a:r>
          </a:p>
          <a:p>
            <a:pPr marL="308610" lvl="1" indent="0" algn="ctr">
              <a:buFont typeface="Georgia"/>
              <a:buNone/>
            </a:pPr>
            <a:r>
              <a:rPr lang="es-419" dirty="0">
                <a:solidFill>
                  <a:schemeClr val="tx1"/>
                </a:solidFill>
              </a:rPr>
              <a:t>	</a:t>
            </a:r>
            <a:endParaRPr lang="es-419" sz="2100" dirty="0">
              <a:solidFill>
                <a:schemeClr val="tx1"/>
              </a:solidFill>
            </a:endParaRPr>
          </a:p>
          <a:p>
            <a:pPr marL="308610" lvl="1" indent="0" algn="ctr">
              <a:buFont typeface="Georgia"/>
              <a:buNone/>
            </a:pPr>
            <a:r>
              <a:rPr lang="es-419" sz="2100" dirty="0">
                <a:solidFill>
                  <a:schemeClr val="tx1"/>
                </a:solidFill>
              </a:rPr>
              <a:t>		</a:t>
            </a:r>
          </a:p>
          <a:p>
            <a:pPr marL="308610" lvl="1" indent="0" algn="ctr">
              <a:buFont typeface="Georgia"/>
              <a:buNone/>
            </a:pPr>
            <a:r>
              <a:rPr lang="es-419" sz="2100" dirty="0">
                <a:solidFill>
                  <a:schemeClr val="tx1"/>
                </a:solidFill>
              </a:rPr>
              <a:t>		</a:t>
            </a:r>
          </a:p>
          <a:p>
            <a:pPr marL="308610" lvl="1" indent="0" algn="ctr">
              <a:buFont typeface="Georgia"/>
              <a:buNone/>
            </a:pPr>
            <a:r>
              <a:rPr lang="es-419" sz="2100" dirty="0">
                <a:solidFill>
                  <a:schemeClr val="tx1"/>
                </a:solidFill>
              </a:rPr>
              <a:t>		  	</a:t>
            </a:r>
          </a:p>
        </p:txBody>
      </p:sp>
      <p:pic>
        <p:nvPicPr>
          <p:cNvPr id="6" name="Picture 5" descr="Graphical user interface, text, application, email&#10;&#10;Description automatically generated">
            <a:extLst>
              <a:ext uri="{FF2B5EF4-FFF2-40B4-BE49-F238E27FC236}">
                <a16:creationId xmlns:a16="http://schemas.microsoft.com/office/drawing/2014/main" id="{CD2D9B1E-AB34-984D-B2E6-E0ED96096B4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0263" y="1864848"/>
            <a:ext cx="7809633" cy="4764552"/>
          </a:xfrm>
          <a:prstGeom prst="rect">
            <a:avLst/>
          </a:prstGeom>
        </p:spPr>
      </p:pic>
    </p:spTree>
    <p:extLst>
      <p:ext uri="{BB962C8B-B14F-4D97-AF65-F5344CB8AC3E}">
        <p14:creationId xmlns:p14="http://schemas.microsoft.com/office/powerpoint/2010/main" val="40015557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828800"/>
            <a:ext cx="8229600" cy="4324350"/>
          </a:xfrm>
        </p:spPr>
        <p:txBody>
          <a:bodyPr>
            <a:normAutofit lnSpcReduction="10000"/>
          </a:bodyPr>
          <a:lstStyle/>
          <a:p>
            <a:pPr lvl="1"/>
            <a:r>
              <a:rPr lang="es-419" sz="2100" dirty="0">
                <a:solidFill>
                  <a:schemeClr val="tx1"/>
                </a:solidFill>
              </a:rPr>
              <a:t>Utilice comillas para buscar una frase exacta. </a:t>
            </a:r>
            <a:br>
              <a:rPr lang="en-US" sz="2100" dirty="0">
                <a:solidFill>
                  <a:schemeClr val="tx1"/>
                </a:solidFill>
              </a:rPr>
            </a:br>
            <a:r>
              <a:rPr lang="es-419" sz="2100" dirty="0">
                <a:solidFill>
                  <a:schemeClr val="tx1"/>
                </a:solidFill>
              </a:rPr>
              <a:t>	Ejemplo: "Feria del Estado de Illinois"</a:t>
            </a:r>
            <a:br>
              <a:rPr lang="en-US" sz="2100" dirty="0">
                <a:solidFill>
                  <a:schemeClr val="tx1"/>
                </a:solidFill>
              </a:rPr>
            </a:br>
            <a:endParaRPr lang="es-419" sz="2100" dirty="0">
              <a:solidFill>
                <a:schemeClr val="tx1"/>
              </a:solidFill>
            </a:endParaRPr>
          </a:p>
          <a:p>
            <a:pPr lvl="1"/>
            <a:r>
              <a:rPr lang="es-419" sz="2100" b="1" dirty="0">
                <a:solidFill>
                  <a:schemeClr val="tx1"/>
                </a:solidFill>
              </a:rPr>
              <a:t>Y</a:t>
            </a:r>
            <a:r>
              <a:rPr lang="es-419" sz="2100" dirty="0">
                <a:solidFill>
                  <a:schemeClr val="tx1"/>
                </a:solidFill>
              </a:rPr>
              <a:t> reduce los resultados de la búsqueda. Encuentra páginas web que contienen todos los términos de búsqueda. </a:t>
            </a:r>
            <a:br>
              <a:rPr lang="en-US" sz="2100" dirty="0">
                <a:solidFill>
                  <a:schemeClr val="tx1"/>
                </a:solidFill>
              </a:rPr>
            </a:br>
            <a:r>
              <a:rPr lang="es-419" sz="2100" dirty="0">
                <a:solidFill>
                  <a:schemeClr val="tx1"/>
                </a:solidFill>
              </a:rPr>
              <a:t>	Ejemplo: Chicago </a:t>
            </a:r>
            <a:r>
              <a:rPr lang="es-419" sz="2100" b="1" dirty="0">
                <a:solidFill>
                  <a:schemeClr val="tx1"/>
                </a:solidFill>
              </a:rPr>
              <a:t>Y</a:t>
            </a:r>
            <a:r>
              <a:rPr lang="es-419" sz="2100" dirty="0">
                <a:solidFill>
                  <a:schemeClr val="tx1"/>
                </a:solidFill>
              </a:rPr>
              <a:t> eventos</a:t>
            </a:r>
            <a:br>
              <a:rPr lang="en-US" sz="2100" dirty="0">
                <a:solidFill>
                  <a:schemeClr val="tx1"/>
                </a:solidFill>
              </a:rPr>
            </a:br>
            <a:endParaRPr lang="es-419" sz="2100" dirty="0">
              <a:solidFill>
                <a:schemeClr val="tx1"/>
              </a:solidFill>
            </a:endParaRPr>
          </a:p>
          <a:p>
            <a:pPr lvl="1"/>
            <a:r>
              <a:rPr lang="es-419" sz="2100" b="1" dirty="0">
                <a:solidFill>
                  <a:schemeClr val="tx1"/>
                </a:solidFill>
              </a:rPr>
              <a:t>O</a:t>
            </a:r>
            <a:r>
              <a:rPr lang="es-419" sz="2100" dirty="0">
                <a:solidFill>
                  <a:schemeClr val="tx1"/>
                </a:solidFill>
              </a:rPr>
              <a:t> amplía su búsqueda. Busca páginas web que contengan cualquiera de las dos palabras.</a:t>
            </a:r>
            <a:br>
              <a:rPr lang="en-US" sz="2100" dirty="0">
                <a:solidFill>
                  <a:schemeClr val="tx1"/>
                </a:solidFill>
              </a:rPr>
            </a:br>
            <a:r>
              <a:rPr lang="es-419" sz="2100" dirty="0">
                <a:solidFill>
                  <a:schemeClr val="tx1"/>
                </a:solidFill>
              </a:rPr>
              <a:t>	Ejemplo: colegio </a:t>
            </a:r>
            <a:r>
              <a:rPr lang="es-419" sz="2100" b="1" dirty="0">
                <a:solidFill>
                  <a:schemeClr val="tx1"/>
                </a:solidFill>
              </a:rPr>
              <a:t>O</a:t>
            </a:r>
            <a:r>
              <a:rPr lang="es-419" sz="2100" dirty="0">
                <a:solidFill>
                  <a:schemeClr val="tx1"/>
                </a:solidFill>
              </a:rPr>
              <a:t> universidad</a:t>
            </a:r>
            <a:br>
              <a:rPr lang="en-US" sz="2100" dirty="0">
                <a:solidFill>
                  <a:schemeClr val="tx1"/>
                </a:solidFill>
              </a:rPr>
            </a:br>
            <a:endParaRPr lang="es-419" sz="2100" dirty="0">
              <a:solidFill>
                <a:schemeClr val="tx1"/>
              </a:solidFill>
            </a:endParaRPr>
          </a:p>
          <a:p>
            <a:pPr lvl="1"/>
            <a:r>
              <a:rPr lang="es-419" sz="2100" dirty="0">
                <a:solidFill>
                  <a:schemeClr val="tx1"/>
                </a:solidFill>
              </a:rPr>
              <a:t>Puede excluir términos de los resultados de la búsqueda utilizando el símbolo menos (-). 	</a:t>
            </a:r>
          </a:p>
          <a:p>
            <a:pPr marL="308610" lvl="1" indent="0">
              <a:buNone/>
            </a:pPr>
            <a:r>
              <a:rPr lang="es-419" sz="2100" dirty="0">
                <a:solidFill>
                  <a:schemeClr val="tx1"/>
                </a:solidFill>
              </a:rPr>
              <a:t>	Ejemplo: cardenales -béisbol</a:t>
            </a: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73024"/>
            <a:ext cx="8229600" cy="1066800"/>
          </a:xfrm>
        </p:spPr>
        <p:txBody>
          <a:bodyPr/>
          <a:lstStyle/>
          <a:p>
            <a:r>
              <a:rPr lang="es-419" dirty="0"/>
              <a:t>Consejos y trucos para la búsqueda</a:t>
            </a:r>
          </a:p>
        </p:txBody>
      </p:sp>
      <p:sp>
        <p:nvSpPr>
          <p:cNvPr id="4" name="Slide Number Placeholder 3">
            <a:extLst>
              <a:ext uri="{FF2B5EF4-FFF2-40B4-BE49-F238E27FC236}">
                <a16:creationId xmlns:a16="http://schemas.microsoft.com/office/drawing/2014/main" id="{7EDD0EEB-EBB4-0B40-A901-AA057D7BE124}"/>
              </a:ext>
            </a:extLst>
          </p:cNvPr>
          <p:cNvSpPr>
            <a:spLocks noGrp="1"/>
          </p:cNvSpPr>
          <p:nvPr>
            <p:ph type="sldNum" sz="quarter" idx="12"/>
          </p:nvPr>
        </p:nvSpPr>
        <p:spPr/>
        <p:txBody>
          <a:bodyPr/>
          <a:lstStyle/>
          <a:p>
            <a:fld id="{D852D4E8-E283-404D-80D7-3AF63315721A}" type="slidenum">
              <a:rPr lang="en-US" smtClean="0"/>
              <a:t>34</a:t>
            </a:fld>
            <a:endParaRPr lang="es-419" dirty="0"/>
          </a:p>
        </p:txBody>
      </p:sp>
      <p:pic>
        <p:nvPicPr>
          <p:cNvPr id="6" name="Picture 5">
            <a:extLst>
              <a:ext uri="{FF2B5EF4-FFF2-40B4-BE49-F238E27FC236}">
                <a16:creationId xmlns:a16="http://schemas.microsoft.com/office/drawing/2014/main" id="{7BFB8B5B-4A43-2F1C-31C1-97664207170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429207" y="1001913"/>
            <a:ext cx="2451269" cy="2005584"/>
          </a:xfrm>
          <a:prstGeom prst="rect">
            <a:avLst/>
          </a:prstGeom>
        </p:spPr>
      </p:pic>
    </p:spTree>
    <p:extLst>
      <p:ext uri="{BB962C8B-B14F-4D97-AF65-F5344CB8AC3E}">
        <p14:creationId xmlns:p14="http://schemas.microsoft.com/office/powerpoint/2010/main" val="3513235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F700F24-7EF1-6C48-ADE7-C3034A834563}"/>
              </a:ext>
            </a:extLst>
          </p:cNvPr>
          <p:cNvSpPr>
            <a:spLocks noGrp="1"/>
          </p:cNvSpPr>
          <p:nvPr>
            <p:ph type="sldNum" sz="quarter" idx="12"/>
          </p:nvPr>
        </p:nvSpPr>
        <p:spPr/>
        <p:txBody>
          <a:bodyPr/>
          <a:lstStyle/>
          <a:p>
            <a:fld id="{D852D4E8-E283-404D-80D7-3AF63315721A}" type="slidenum">
              <a:rPr lang="en-US" smtClean="0"/>
              <a:t>35</a:t>
            </a:fld>
            <a:endParaRPr lang="es-419" dirty="0"/>
          </a:p>
        </p:txBody>
      </p:sp>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290517"/>
            <a:ext cx="7128933" cy="4325112"/>
          </a:xfrm>
        </p:spPr>
        <p:txBody>
          <a:bodyPr/>
          <a:lstStyle/>
          <a:p>
            <a:r>
              <a:rPr lang="es-419" sz="2100" dirty="0">
                <a:solidFill>
                  <a:schemeClr val="tx1"/>
                </a:solidFill>
              </a:rPr>
              <a:t>Revise la lista de </a:t>
            </a:r>
            <a:r>
              <a:rPr lang="es-419" dirty="0">
                <a:solidFill>
                  <a:schemeClr val="tx1"/>
                </a:solidFill>
              </a:rPr>
              <a:t>r</a:t>
            </a:r>
            <a:r>
              <a:rPr lang="es-419" sz="2100" dirty="0">
                <a:solidFill>
                  <a:schemeClr val="tx1"/>
                </a:solidFill>
              </a:rPr>
              <a:t>esultados de la búsqueda antes de hacer clic en un enlace.</a:t>
            </a:r>
          </a:p>
          <a:p>
            <a:r>
              <a:rPr lang="es-419" sz="2100" dirty="0">
                <a:solidFill>
                  <a:schemeClr val="tx1"/>
                </a:solidFill>
              </a:rPr>
              <a:t>Verifique varias páginas antes de usar una nueva búsqueda por palabra clave.</a:t>
            </a:r>
          </a:p>
          <a:p>
            <a:r>
              <a:rPr lang="es-419" sz="2100" dirty="0">
                <a:solidFill>
                  <a:schemeClr val="tx1"/>
                </a:solidFill>
              </a:rPr>
              <a:t>Utilice "Intentar también" o "Búsquedas relacionadas con".</a:t>
            </a:r>
          </a:p>
          <a:p>
            <a:r>
              <a:rPr lang="es-419" sz="2100" dirty="0">
                <a:solidFill>
                  <a:schemeClr val="tx1"/>
                </a:solidFill>
              </a:rPr>
              <a:t> Si no puede encontrar una </a:t>
            </a:r>
            <a:r>
              <a:rPr lang="es-419" dirty="0">
                <a:solidFill>
                  <a:schemeClr val="tx1"/>
                </a:solidFill>
              </a:rPr>
              <a:t>p</a:t>
            </a:r>
            <a:r>
              <a:rPr lang="es-419" sz="2100" dirty="0">
                <a:solidFill>
                  <a:schemeClr val="tx1"/>
                </a:solidFill>
              </a:rPr>
              <a:t>ágina web, intente utilizar la función de búsqueda recomendada disponible en la mayoría de las páginas de resultados de búsqueda.</a:t>
            </a:r>
          </a:p>
          <a:p>
            <a:pPr marL="308610" lvl="1" indent="0">
              <a:buNone/>
            </a:pP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a:p>
            <a:pPr lvl="1"/>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04800"/>
            <a:ext cx="8229600" cy="1066800"/>
          </a:xfrm>
        </p:spPr>
        <p:txBody>
          <a:bodyPr/>
          <a:lstStyle/>
          <a:p>
            <a:r>
              <a:rPr lang="es-419" dirty="0"/>
              <a:t>Consejos y trucos para la búsqueda</a:t>
            </a:r>
          </a:p>
        </p:txBody>
      </p:sp>
      <p:pic>
        <p:nvPicPr>
          <p:cNvPr id="7" name="Picture 6">
            <a:extLst>
              <a:ext uri="{FF2B5EF4-FFF2-40B4-BE49-F238E27FC236}">
                <a16:creationId xmlns:a16="http://schemas.microsoft.com/office/drawing/2014/main" id="{AD48B8FA-1885-7647-9DCE-78D534A75225}"/>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0480" t="48276" r="29440" b="25639"/>
          <a:stretch/>
        </p:blipFill>
        <p:spPr>
          <a:xfrm>
            <a:off x="2233863" y="4419600"/>
            <a:ext cx="4398818" cy="1257438"/>
          </a:xfrm>
          <a:prstGeom prst="rect">
            <a:avLst/>
          </a:prstGeom>
          <a:ln>
            <a:solidFill>
              <a:schemeClr val="bg1">
                <a:lumMod val="50000"/>
              </a:schemeClr>
            </a:solidFill>
          </a:ln>
        </p:spPr>
      </p:pic>
      <p:pic>
        <p:nvPicPr>
          <p:cNvPr id="9" name="Picture 8">
            <a:extLst>
              <a:ext uri="{FF2B5EF4-FFF2-40B4-BE49-F238E27FC236}">
                <a16:creationId xmlns:a16="http://schemas.microsoft.com/office/drawing/2014/main" id="{49838537-FED1-7743-8538-D1E424BC5014}"/>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33863" y="5701485"/>
            <a:ext cx="4398818" cy="1080315"/>
          </a:xfrm>
          <a:prstGeom prst="rect">
            <a:avLst/>
          </a:prstGeom>
          <a:ln>
            <a:solidFill>
              <a:schemeClr val="bg1">
                <a:lumMod val="50000"/>
              </a:schemeClr>
            </a:solidFill>
          </a:ln>
        </p:spPr>
      </p:pic>
      <p:pic>
        <p:nvPicPr>
          <p:cNvPr id="10" name="Picture 9">
            <a:extLst>
              <a:ext uri="{FF2B5EF4-FFF2-40B4-BE49-F238E27FC236}">
                <a16:creationId xmlns:a16="http://schemas.microsoft.com/office/drawing/2014/main" id="{E3F68C43-33E8-5B62-9522-0E03C51D9DB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077832" y="306462"/>
            <a:ext cx="2026206" cy="1657805"/>
          </a:xfrm>
          <a:prstGeom prst="rect">
            <a:avLst/>
          </a:prstGeom>
        </p:spPr>
      </p:pic>
    </p:spTree>
    <p:extLst>
      <p:ext uri="{BB962C8B-B14F-4D97-AF65-F5344CB8AC3E}">
        <p14:creationId xmlns:p14="http://schemas.microsoft.com/office/powerpoint/2010/main" val="62351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a:bodyPr>
          <a:lstStyle/>
          <a:p>
            <a:pPr algn="ctr"/>
            <a:r>
              <a:rPr lang="es-419" sz="4800" dirty="0"/>
              <a:t>Actividad 3</a:t>
            </a:r>
          </a:p>
        </p:txBody>
      </p:sp>
      <p:sp>
        <p:nvSpPr>
          <p:cNvPr id="3" name="Slide Number Placeholder 2">
            <a:extLst>
              <a:ext uri="{FF2B5EF4-FFF2-40B4-BE49-F238E27FC236}">
                <a16:creationId xmlns:a16="http://schemas.microsoft.com/office/drawing/2014/main" id="{DF5D19F5-160A-C143-A21E-3C52464C816B}"/>
              </a:ext>
            </a:extLst>
          </p:cNvPr>
          <p:cNvSpPr>
            <a:spLocks noGrp="1"/>
          </p:cNvSpPr>
          <p:nvPr>
            <p:ph type="sldNum" sz="quarter" idx="12"/>
          </p:nvPr>
        </p:nvSpPr>
        <p:spPr/>
        <p:txBody>
          <a:bodyPr/>
          <a:lstStyle/>
          <a:p>
            <a:fld id="{D852D4E8-E283-404D-80D7-3AF63315721A}" type="slidenum">
              <a:rPr lang="en-US" smtClean="0"/>
              <a:t>36</a:t>
            </a:fld>
            <a:endParaRPr lang="es-419" dirty="0"/>
          </a:p>
        </p:txBody>
      </p:sp>
    </p:spTree>
    <p:extLst>
      <p:ext uri="{BB962C8B-B14F-4D97-AF65-F5344CB8AC3E}">
        <p14:creationId xmlns:p14="http://schemas.microsoft.com/office/powerpoint/2010/main" val="739262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s-419" b="1" dirty="0">
                <a:solidFill>
                  <a:schemeClr val="tx1"/>
                </a:solidFill>
              </a:rPr>
              <a:t>Sitio web: </a:t>
            </a:r>
            <a:r>
              <a:rPr lang="es-419" dirty="0">
                <a:solidFill>
                  <a:schemeClr val="tx1"/>
                </a:solidFill>
              </a:rPr>
              <a:t>Una colección de páginas web que brindan información sobre una compañía, grupo, organización o persona en particular (como la biblioteca pública de Salt Lake City).</a:t>
            </a:r>
          </a:p>
          <a:p>
            <a:pPr marL="82296" indent="0">
              <a:buNone/>
            </a:pPr>
            <a:endParaRPr lang="es-419" dirty="0">
              <a:solidFill>
                <a:schemeClr val="tx1"/>
              </a:solidFill>
            </a:endParaRPr>
          </a:p>
        </p:txBody>
      </p:sp>
      <p:sp>
        <p:nvSpPr>
          <p:cNvPr id="5" name="Title 4">
            <a:extLst>
              <a:ext uri="{FF2B5EF4-FFF2-40B4-BE49-F238E27FC236}">
                <a16:creationId xmlns:a16="http://schemas.microsoft.com/office/drawing/2014/main" id="{87E9E9DF-53AB-F24C-BD08-4B2F47E5BD2D}"/>
              </a:ext>
            </a:extLst>
          </p:cNvPr>
          <p:cNvSpPr>
            <a:spLocks noGrp="1"/>
          </p:cNvSpPr>
          <p:nvPr>
            <p:ph type="title"/>
          </p:nvPr>
        </p:nvSpPr>
        <p:spPr>
          <a:xfrm>
            <a:off x="457200" y="381000"/>
            <a:ext cx="8229600" cy="1066800"/>
          </a:xfrm>
        </p:spPr>
        <p:txBody>
          <a:bodyPr/>
          <a:lstStyle/>
          <a:p>
            <a:r>
              <a:rPr lang="es-419" dirty="0"/>
              <a:t>Navegación por un sitio web</a:t>
            </a:r>
          </a:p>
        </p:txBody>
      </p:sp>
      <p:pic>
        <p:nvPicPr>
          <p:cNvPr id="7" name="Picture 6">
            <a:extLst>
              <a:ext uri="{FF2B5EF4-FFF2-40B4-BE49-F238E27FC236}">
                <a16:creationId xmlns:a16="http://schemas.microsoft.com/office/drawing/2014/main" id="{AB3DF9AF-D590-8141-89C0-D38C53065B94}"/>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9200" y="2743200"/>
            <a:ext cx="6591300" cy="4034223"/>
          </a:xfrm>
          <a:prstGeom prst="rect">
            <a:avLst/>
          </a:prstGeom>
          <a:ln>
            <a:solidFill>
              <a:schemeClr val="bg2">
                <a:lumMod val="50000"/>
              </a:schemeClr>
            </a:solidFill>
          </a:ln>
        </p:spPr>
      </p:pic>
      <p:sp>
        <p:nvSpPr>
          <p:cNvPr id="3" name="Slide Number Placeholder 2">
            <a:extLst>
              <a:ext uri="{FF2B5EF4-FFF2-40B4-BE49-F238E27FC236}">
                <a16:creationId xmlns:a16="http://schemas.microsoft.com/office/drawing/2014/main" id="{36069BDF-22F6-5948-96C8-C1C521E42EE7}"/>
              </a:ext>
            </a:extLst>
          </p:cNvPr>
          <p:cNvSpPr>
            <a:spLocks noGrp="1"/>
          </p:cNvSpPr>
          <p:nvPr>
            <p:ph type="sldNum" sz="quarter" idx="12"/>
          </p:nvPr>
        </p:nvSpPr>
        <p:spPr/>
        <p:txBody>
          <a:bodyPr/>
          <a:lstStyle/>
          <a:p>
            <a:fld id="{D852D4E8-E283-404D-80D7-3AF63315721A}" type="slidenum">
              <a:rPr lang="en-US" smtClean="0"/>
              <a:t>37</a:t>
            </a:fld>
            <a:endParaRPr lang="es-419" dirty="0"/>
          </a:p>
        </p:txBody>
      </p:sp>
    </p:spTree>
    <p:extLst>
      <p:ext uri="{BB962C8B-B14F-4D97-AF65-F5344CB8AC3E}">
        <p14:creationId xmlns:p14="http://schemas.microsoft.com/office/powerpoint/2010/main" val="2847947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s-419" b="1" dirty="0">
                <a:solidFill>
                  <a:schemeClr val="tx1"/>
                </a:solidFill>
              </a:rPr>
              <a:t>Menú de navegación: </a:t>
            </a:r>
            <a:r>
              <a:rPr lang="es-419" dirty="0">
                <a:solidFill>
                  <a:schemeClr val="tx1"/>
                </a:solidFill>
              </a:rPr>
              <a:t>Una colección de enlaces a las secciones principales del sitio web. Los menús de navegación suelen aparecer cerca de la parte superior de la página. Haga clic en estos enlaces para explorar otras secciones del sitio web.</a:t>
            </a:r>
          </a:p>
          <a:p>
            <a:pPr marL="82296" indent="0">
              <a:buNone/>
            </a:pPr>
            <a:endParaRPr lang="es-419" dirty="0">
              <a:solidFill>
                <a:schemeClr val="tx1"/>
              </a:solidFill>
            </a:endParaRPr>
          </a:p>
        </p:txBody>
      </p:sp>
      <p:sp>
        <p:nvSpPr>
          <p:cNvPr id="5" name="Title 4">
            <a:extLst>
              <a:ext uri="{FF2B5EF4-FFF2-40B4-BE49-F238E27FC236}">
                <a16:creationId xmlns:a16="http://schemas.microsoft.com/office/drawing/2014/main" id="{87E9E9DF-53AB-F24C-BD08-4B2F47E5BD2D}"/>
              </a:ext>
            </a:extLst>
          </p:cNvPr>
          <p:cNvSpPr>
            <a:spLocks noGrp="1"/>
          </p:cNvSpPr>
          <p:nvPr>
            <p:ph type="title"/>
          </p:nvPr>
        </p:nvSpPr>
        <p:spPr>
          <a:xfrm>
            <a:off x="457200" y="381000"/>
            <a:ext cx="8229600" cy="1066800"/>
          </a:xfrm>
        </p:spPr>
        <p:txBody>
          <a:bodyPr/>
          <a:lstStyle/>
          <a:p>
            <a:r>
              <a:rPr lang="es-419" dirty="0"/>
              <a:t>Navegación por un sitio web</a:t>
            </a:r>
          </a:p>
        </p:txBody>
      </p:sp>
      <p:grpSp>
        <p:nvGrpSpPr>
          <p:cNvPr id="3" name="Group 2">
            <a:extLst>
              <a:ext uri="{FF2B5EF4-FFF2-40B4-BE49-F238E27FC236}">
                <a16:creationId xmlns:a16="http://schemas.microsoft.com/office/drawing/2014/main" id="{4EE7B835-2BC5-AF44-AC02-08A875EC6A8C}"/>
              </a:ext>
            </a:extLst>
          </p:cNvPr>
          <p:cNvGrpSpPr/>
          <p:nvPr/>
        </p:nvGrpSpPr>
        <p:grpSpPr>
          <a:xfrm>
            <a:off x="1276350" y="3144982"/>
            <a:ext cx="6591300" cy="3429000"/>
            <a:chOff x="1198179" y="2895600"/>
            <a:chExt cx="6591300" cy="3429000"/>
          </a:xfrm>
        </p:grpSpPr>
        <p:pic>
          <p:nvPicPr>
            <p:cNvPr id="7" name="Picture 6" descr="Graphical user interface, diagram, website&#10;&#10;Description automatically generated">
              <a:extLst>
                <a:ext uri="{FF2B5EF4-FFF2-40B4-BE49-F238E27FC236}">
                  <a16:creationId xmlns:a16="http://schemas.microsoft.com/office/drawing/2014/main" id="{AB3DF9AF-D590-8141-89C0-D38C53065B94}"/>
                </a:ext>
              </a:extLst>
            </p:cNvPr>
            <p:cNvPicPr>
              <a:picLocks noChangeAspect="1"/>
            </p:cNvPicPr>
            <p:nvPr/>
          </p:nvPicPr>
          <p:blipFill rotWithShape="1">
            <a:blip r:embed="rId3">
              <a:extLst>
                <a:ext uri="{28A0092B-C50C-407E-A947-70E740481C1C}">
                  <a14:useLocalDpi xmlns:a14="http://schemas.microsoft.com/office/drawing/2010/main" val="0"/>
                </a:ext>
              </a:extLst>
            </a:blip>
            <a:srcRect b="15002"/>
            <a:stretch/>
          </p:blipFill>
          <p:spPr>
            <a:xfrm>
              <a:off x="1198179" y="2895600"/>
              <a:ext cx="6591300" cy="3429000"/>
            </a:xfrm>
            <a:prstGeom prst="rect">
              <a:avLst/>
            </a:prstGeom>
            <a:ln>
              <a:solidFill>
                <a:schemeClr val="bg2">
                  <a:lumMod val="50000"/>
                </a:schemeClr>
              </a:solidFill>
            </a:ln>
          </p:spPr>
        </p:pic>
        <p:sp>
          <p:nvSpPr>
            <p:cNvPr id="6" name="Rectangle 5">
              <a:extLst>
                <a:ext uri="{FF2B5EF4-FFF2-40B4-BE49-F238E27FC236}">
                  <a16:creationId xmlns:a16="http://schemas.microsoft.com/office/drawing/2014/main" id="{60CBFD06-6CA2-9C48-B3B1-62AE9002751E}"/>
                </a:ext>
              </a:extLst>
            </p:cNvPr>
            <p:cNvSpPr/>
            <p:nvPr/>
          </p:nvSpPr>
          <p:spPr>
            <a:xfrm>
              <a:off x="1354521" y="3820828"/>
              <a:ext cx="5198679" cy="381000"/>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grpSp>
      <p:sp>
        <p:nvSpPr>
          <p:cNvPr id="4" name="Slide Number Placeholder 3">
            <a:extLst>
              <a:ext uri="{FF2B5EF4-FFF2-40B4-BE49-F238E27FC236}">
                <a16:creationId xmlns:a16="http://schemas.microsoft.com/office/drawing/2014/main" id="{EF41C646-458D-A742-9624-6E81F969D2D6}"/>
              </a:ext>
            </a:extLst>
          </p:cNvPr>
          <p:cNvSpPr>
            <a:spLocks noGrp="1"/>
          </p:cNvSpPr>
          <p:nvPr>
            <p:ph type="sldNum" sz="quarter" idx="12"/>
          </p:nvPr>
        </p:nvSpPr>
        <p:spPr/>
        <p:txBody>
          <a:bodyPr/>
          <a:lstStyle/>
          <a:p>
            <a:fld id="{D852D4E8-E283-404D-80D7-3AF63315721A}" type="slidenum">
              <a:rPr lang="en-US" smtClean="0"/>
              <a:t>38</a:t>
            </a:fld>
            <a:endParaRPr lang="es-419" dirty="0"/>
          </a:p>
        </p:txBody>
      </p:sp>
    </p:spTree>
    <p:extLst>
      <p:ext uri="{BB962C8B-B14F-4D97-AF65-F5344CB8AC3E}">
        <p14:creationId xmlns:p14="http://schemas.microsoft.com/office/powerpoint/2010/main" val="2057372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388645" y="1467814"/>
            <a:ext cx="8229600" cy="4325112"/>
          </a:xfrm>
        </p:spPr>
        <p:txBody>
          <a:bodyPr/>
          <a:lstStyle/>
          <a:p>
            <a:r>
              <a:rPr lang="es-419" b="1" dirty="0">
                <a:solidFill>
                  <a:schemeClr val="tx1"/>
                </a:solidFill>
              </a:rPr>
              <a:t>Menú de Navegación: </a:t>
            </a:r>
            <a:r>
              <a:rPr lang="es-419" dirty="0">
                <a:solidFill>
                  <a:schemeClr val="tx1"/>
                </a:solidFill>
              </a:rPr>
              <a:t>Hipervínculo de la sección principal </a:t>
            </a:r>
          </a:p>
          <a:p>
            <a:pPr marL="82296" indent="0">
              <a:buNone/>
            </a:pPr>
            <a:endParaRPr lang="es-419" dirty="0">
              <a:solidFill>
                <a:schemeClr val="tx1"/>
              </a:solidFill>
            </a:endParaRPr>
          </a:p>
        </p:txBody>
      </p:sp>
      <p:sp>
        <p:nvSpPr>
          <p:cNvPr id="5" name="Title 4">
            <a:extLst>
              <a:ext uri="{FF2B5EF4-FFF2-40B4-BE49-F238E27FC236}">
                <a16:creationId xmlns:a16="http://schemas.microsoft.com/office/drawing/2014/main" id="{87E9E9DF-53AB-F24C-BD08-4B2F47E5BD2D}"/>
              </a:ext>
            </a:extLst>
          </p:cNvPr>
          <p:cNvSpPr>
            <a:spLocks noGrp="1"/>
          </p:cNvSpPr>
          <p:nvPr>
            <p:ph type="title"/>
          </p:nvPr>
        </p:nvSpPr>
        <p:spPr>
          <a:xfrm>
            <a:off x="457200" y="381000"/>
            <a:ext cx="8229600" cy="1066800"/>
          </a:xfrm>
        </p:spPr>
        <p:txBody>
          <a:bodyPr/>
          <a:lstStyle/>
          <a:p>
            <a:r>
              <a:rPr lang="es-419" dirty="0"/>
              <a:t>Navegación por un sitio web</a:t>
            </a:r>
          </a:p>
        </p:txBody>
      </p:sp>
      <p:sp>
        <p:nvSpPr>
          <p:cNvPr id="4" name="Slide Number Placeholder 3">
            <a:extLst>
              <a:ext uri="{FF2B5EF4-FFF2-40B4-BE49-F238E27FC236}">
                <a16:creationId xmlns:a16="http://schemas.microsoft.com/office/drawing/2014/main" id="{EF41C646-458D-A742-9624-6E81F969D2D6}"/>
              </a:ext>
            </a:extLst>
          </p:cNvPr>
          <p:cNvSpPr>
            <a:spLocks noGrp="1"/>
          </p:cNvSpPr>
          <p:nvPr>
            <p:ph type="sldNum" sz="quarter" idx="12"/>
          </p:nvPr>
        </p:nvSpPr>
        <p:spPr/>
        <p:txBody>
          <a:bodyPr/>
          <a:lstStyle/>
          <a:p>
            <a:r>
              <a:rPr lang="es-419" dirty="0"/>
              <a:t>37</a:t>
            </a:r>
          </a:p>
        </p:txBody>
      </p:sp>
      <p:grpSp>
        <p:nvGrpSpPr>
          <p:cNvPr id="3" name="Group 2">
            <a:extLst>
              <a:ext uri="{FF2B5EF4-FFF2-40B4-BE49-F238E27FC236}">
                <a16:creationId xmlns:a16="http://schemas.microsoft.com/office/drawing/2014/main" id="{AA20C8BE-525A-174D-BF23-7A67865E4E36}"/>
              </a:ext>
            </a:extLst>
          </p:cNvPr>
          <p:cNvGrpSpPr/>
          <p:nvPr/>
        </p:nvGrpSpPr>
        <p:grpSpPr>
          <a:xfrm>
            <a:off x="1098023" y="2164856"/>
            <a:ext cx="6800850" cy="4325112"/>
            <a:chOff x="1098023" y="2164856"/>
            <a:chExt cx="6800850" cy="4325112"/>
          </a:xfrm>
        </p:grpSpPr>
        <p:grpSp>
          <p:nvGrpSpPr>
            <p:cNvPr id="11" name="Group 10">
              <a:extLst>
                <a:ext uri="{FF2B5EF4-FFF2-40B4-BE49-F238E27FC236}">
                  <a16:creationId xmlns:a16="http://schemas.microsoft.com/office/drawing/2014/main" id="{32DDE5DC-4881-1D47-A493-364A2858CE63}"/>
                </a:ext>
              </a:extLst>
            </p:cNvPr>
            <p:cNvGrpSpPr/>
            <p:nvPr/>
          </p:nvGrpSpPr>
          <p:grpSpPr>
            <a:xfrm>
              <a:off x="1098023" y="2164856"/>
              <a:ext cx="6800850" cy="4325112"/>
              <a:chOff x="1143000" y="2467888"/>
              <a:chExt cx="6800850" cy="4325112"/>
            </a:xfrm>
          </p:grpSpPr>
          <p:grpSp>
            <p:nvGrpSpPr>
              <p:cNvPr id="12" name="Group 11">
                <a:extLst>
                  <a:ext uri="{FF2B5EF4-FFF2-40B4-BE49-F238E27FC236}">
                    <a16:creationId xmlns:a16="http://schemas.microsoft.com/office/drawing/2014/main" id="{BD701284-92A0-2345-B8EF-BD1FCBF984F6}"/>
                  </a:ext>
                </a:extLst>
              </p:cNvPr>
              <p:cNvGrpSpPr/>
              <p:nvPr/>
            </p:nvGrpSpPr>
            <p:grpSpPr>
              <a:xfrm>
                <a:off x="1143000" y="2467888"/>
                <a:ext cx="6800850" cy="4161512"/>
                <a:chOff x="1143000" y="2467888"/>
                <a:chExt cx="6800850" cy="4161512"/>
              </a:xfrm>
            </p:grpSpPr>
            <p:pic>
              <p:nvPicPr>
                <p:cNvPr id="16" name="Picture 15" descr="Graphical user interface, text, application&#10;&#10;Description automatically generated">
                  <a:extLst>
                    <a:ext uri="{FF2B5EF4-FFF2-40B4-BE49-F238E27FC236}">
                      <a16:creationId xmlns:a16="http://schemas.microsoft.com/office/drawing/2014/main" id="{D8EADF9D-B09E-FC44-A68D-93F20336D88B}"/>
                    </a:ext>
                  </a:extLst>
                </p:cNvPr>
                <p:cNvPicPr>
                  <a:picLocks noChangeAspect="1"/>
                </p:cNvPicPr>
                <p:nvPr/>
              </p:nvPicPr>
              <p:blipFill rotWithShape="1">
                <a:blip r:embed="rId3">
                  <a:extLst>
                    <a:ext uri="{28A0092B-C50C-407E-A947-70E740481C1C}">
                      <a14:useLocalDpi xmlns:a14="http://schemas.microsoft.com/office/drawing/2010/main" val="0"/>
                    </a:ext>
                  </a:extLst>
                </a:blip>
                <a:srcRect l="2354"/>
                <a:stretch/>
              </p:blipFill>
              <p:spPr>
                <a:xfrm>
                  <a:off x="1358900" y="2467888"/>
                  <a:ext cx="6584950" cy="1092200"/>
                </a:xfrm>
                <a:prstGeom prst="rect">
                  <a:avLst/>
                </a:prstGeom>
              </p:spPr>
            </p:pic>
            <p:pic>
              <p:nvPicPr>
                <p:cNvPr id="17" name="Picture 16" descr="Graphical user interface, text, application, email&#10;&#10;Description automatically generated">
                  <a:extLst>
                    <a:ext uri="{FF2B5EF4-FFF2-40B4-BE49-F238E27FC236}">
                      <a16:creationId xmlns:a16="http://schemas.microsoft.com/office/drawing/2014/main" id="{F77F6F25-FF56-DA41-8CA3-AA9450645FD9}"/>
                    </a:ext>
                  </a:extLst>
                </p:cNvPr>
                <p:cNvPicPr>
                  <a:picLocks noChangeAspect="1"/>
                </p:cNvPicPr>
                <p:nvPr/>
              </p:nvPicPr>
              <p:blipFill rotWithShape="1">
                <a:blip r:embed="rId4">
                  <a:extLst>
                    <a:ext uri="{28A0092B-C50C-407E-A947-70E740481C1C}">
                      <a14:useLocalDpi xmlns:a14="http://schemas.microsoft.com/office/drawing/2010/main" val="0"/>
                    </a:ext>
                  </a:extLst>
                </a:blip>
                <a:srcRect b="25990"/>
                <a:stretch/>
              </p:blipFill>
              <p:spPr>
                <a:xfrm>
                  <a:off x="1143000" y="3537051"/>
                  <a:ext cx="6642100" cy="3092349"/>
                </a:xfrm>
                <a:prstGeom prst="rect">
                  <a:avLst/>
                </a:prstGeom>
              </p:spPr>
            </p:pic>
          </p:grpSp>
          <p:sp>
            <p:nvSpPr>
              <p:cNvPr id="14" name="Rectangle 13">
                <a:extLst>
                  <a:ext uri="{FF2B5EF4-FFF2-40B4-BE49-F238E27FC236}">
                    <a16:creationId xmlns:a16="http://schemas.microsoft.com/office/drawing/2014/main" id="{46194A14-1AF8-764A-9763-82C18025A64A}"/>
                  </a:ext>
                </a:extLst>
              </p:cNvPr>
              <p:cNvSpPr/>
              <p:nvPr/>
            </p:nvSpPr>
            <p:spPr>
              <a:xfrm>
                <a:off x="1295400" y="2467888"/>
                <a:ext cx="6629400" cy="432511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grpSp>
        <p:pic>
          <p:nvPicPr>
            <p:cNvPr id="6" name="Picture 5" descr="Graphical user interface, text, application, chat or text message&#10;&#10;Description automatically generated">
              <a:extLst>
                <a:ext uri="{FF2B5EF4-FFF2-40B4-BE49-F238E27FC236}">
                  <a16:creationId xmlns:a16="http://schemas.microsoft.com/office/drawing/2014/main" id="{42650F67-D075-6844-9F2F-C8DB7986EA0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27773" y="3234019"/>
              <a:ext cx="1241090" cy="1138480"/>
            </a:xfrm>
            <a:prstGeom prst="rect">
              <a:avLst/>
            </a:prstGeom>
          </p:spPr>
        </p:pic>
      </p:grpSp>
    </p:spTree>
    <p:extLst>
      <p:ext uri="{BB962C8B-B14F-4D97-AF65-F5344CB8AC3E}">
        <p14:creationId xmlns:p14="http://schemas.microsoft.com/office/powerpoint/2010/main" val="573149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00200"/>
            <a:ext cx="8229600" cy="4324350"/>
          </a:xfrm>
        </p:spPr>
        <p:txBody>
          <a:bodyPr/>
          <a:lstStyle/>
          <a:p>
            <a:r>
              <a:rPr lang="es-419" sz="2400" b="1" dirty="0">
                <a:solidFill>
                  <a:schemeClr val="tx1"/>
                </a:solidFill>
              </a:rPr>
              <a:t>Para abrir un explorador web:</a:t>
            </a:r>
          </a:p>
          <a:p>
            <a:pPr lvl="1"/>
            <a:r>
              <a:rPr lang="es-419" sz="2400" dirty="0">
                <a:solidFill>
                  <a:schemeClr val="tx1"/>
                </a:solidFill>
              </a:rPr>
              <a:t>Acceso directo en el escritorio</a:t>
            </a:r>
          </a:p>
          <a:p>
            <a:pPr lvl="1"/>
            <a:r>
              <a:rPr lang="es-419" sz="2400" dirty="0">
                <a:solidFill>
                  <a:schemeClr val="tx1"/>
                </a:solidFill>
              </a:rPr>
              <a:t>Barra de menús</a:t>
            </a:r>
          </a:p>
          <a:p>
            <a:pPr lvl="1"/>
            <a:endParaRPr lang="es-419" dirty="0">
              <a:solidFill>
                <a:schemeClr val="tx1"/>
              </a:solidFill>
            </a:endParaRPr>
          </a:p>
          <a:p>
            <a:pPr lvl="1"/>
            <a:endParaRPr lang="es-419" dirty="0">
              <a:solidFill>
                <a:schemeClr val="tx1"/>
              </a:solidFill>
            </a:endParaRPr>
          </a:p>
          <a:p>
            <a:pPr lvl="1"/>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457200"/>
            <a:ext cx="8229600" cy="1066800"/>
          </a:xfrm>
        </p:spPr>
        <p:txBody>
          <a:bodyPr/>
          <a:lstStyle/>
          <a:p>
            <a:r>
              <a:rPr lang="es-419" dirty="0"/>
              <a:t>Uso de un explorador web</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4</a:t>
            </a:fld>
            <a:endParaRPr lang="es-419" dirty="0"/>
          </a:p>
        </p:txBody>
      </p:sp>
      <p:grpSp>
        <p:nvGrpSpPr>
          <p:cNvPr id="7" name="Group 6">
            <a:extLst>
              <a:ext uri="{FF2B5EF4-FFF2-40B4-BE49-F238E27FC236}">
                <a16:creationId xmlns:a16="http://schemas.microsoft.com/office/drawing/2014/main" id="{1FBA2109-7076-C044-B0C3-1344D0DA02B5}"/>
              </a:ext>
              <a:ext uri="{C183D7F6-B498-43B3-948B-1728B52AA6E4}">
                <adec:decorative xmlns:adec="http://schemas.microsoft.com/office/drawing/2017/decorative" val="1"/>
              </a:ext>
            </a:extLst>
          </p:cNvPr>
          <p:cNvGrpSpPr/>
          <p:nvPr/>
        </p:nvGrpSpPr>
        <p:grpSpPr>
          <a:xfrm>
            <a:off x="1336313" y="3275580"/>
            <a:ext cx="6471374" cy="1380266"/>
            <a:chOff x="860590" y="4944334"/>
            <a:chExt cx="6471374" cy="1380266"/>
          </a:xfrm>
        </p:grpSpPr>
        <p:sp>
          <p:nvSpPr>
            <p:cNvPr id="8" name="Rectangle 7">
              <a:extLst>
                <a:ext uri="{FF2B5EF4-FFF2-40B4-BE49-F238E27FC236}">
                  <a16:creationId xmlns:a16="http://schemas.microsoft.com/office/drawing/2014/main" id="{43E3CBF5-6DB5-B54A-B8D9-53388BDC41D9}"/>
                </a:ext>
              </a:extLst>
            </p:cNvPr>
            <p:cNvSpPr/>
            <p:nvPr/>
          </p:nvSpPr>
          <p:spPr>
            <a:xfrm>
              <a:off x="6096000" y="4944334"/>
              <a:ext cx="1066800" cy="11094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pic>
          <p:nvPicPr>
            <p:cNvPr id="9" name="Picture 8">
              <a:extLst>
                <a:ext uri="{FF2B5EF4-FFF2-40B4-BE49-F238E27FC236}">
                  <a16:creationId xmlns:a16="http://schemas.microsoft.com/office/drawing/2014/main" id="{7829F25D-1DDF-F948-B528-25B023A67942}"/>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Lst>
            </a:blip>
            <a:srcRect l="13333" b="7917"/>
            <a:stretch/>
          </p:blipFill>
          <p:spPr>
            <a:xfrm>
              <a:off x="2667000" y="4953000"/>
              <a:ext cx="1143000" cy="1143000"/>
            </a:xfrm>
            <a:prstGeom prst="rect">
              <a:avLst/>
            </a:prstGeom>
          </p:spPr>
        </p:pic>
        <p:pic>
          <p:nvPicPr>
            <p:cNvPr id="10" name="Picture 9">
              <a:extLst>
                <a:ext uri="{FF2B5EF4-FFF2-40B4-BE49-F238E27FC236}">
                  <a16:creationId xmlns:a16="http://schemas.microsoft.com/office/drawing/2014/main" id="{C92A8570-29F5-2248-B489-B46FE8862303}"/>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0" y="5020534"/>
              <a:ext cx="1066800" cy="1066800"/>
            </a:xfrm>
            <a:prstGeom prst="rect">
              <a:avLst/>
            </a:prstGeom>
          </p:spPr>
        </p:pic>
        <p:pic>
          <p:nvPicPr>
            <p:cNvPr id="11" name="Picture 10" descr="Logo&#10;&#10;Description automatically generated">
              <a:extLst>
                <a:ext uri="{FF2B5EF4-FFF2-40B4-BE49-F238E27FC236}">
                  <a16:creationId xmlns:a16="http://schemas.microsoft.com/office/drawing/2014/main" id="{0BB293AC-9D46-E641-AE88-5FAD83E6F06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0590" y="5029200"/>
              <a:ext cx="1326821" cy="1116560"/>
            </a:xfrm>
            <a:prstGeom prst="rect">
              <a:avLst/>
            </a:prstGeom>
          </p:spPr>
        </p:pic>
        <p:sp>
          <p:nvSpPr>
            <p:cNvPr id="12" name="TextBox 11">
              <a:extLst>
                <a:ext uri="{FF2B5EF4-FFF2-40B4-BE49-F238E27FC236}">
                  <a16:creationId xmlns:a16="http://schemas.microsoft.com/office/drawing/2014/main" id="{B23A0CB4-1367-C24A-A7CC-2E0440B7479C}"/>
                </a:ext>
              </a:extLst>
            </p:cNvPr>
            <p:cNvSpPr txBox="1"/>
            <p:nvPr/>
          </p:nvSpPr>
          <p:spPr>
            <a:xfrm>
              <a:off x="6341364" y="6047601"/>
              <a:ext cx="990600" cy="276999"/>
            </a:xfrm>
            <a:prstGeom prst="rect">
              <a:avLst/>
            </a:prstGeom>
            <a:noFill/>
          </p:spPr>
          <p:txBody>
            <a:bodyPr wrap="square" rtlCol="0">
              <a:spAutoFit/>
            </a:bodyPr>
            <a:lstStyle/>
            <a:p>
              <a:r>
                <a:rPr lang="es-419" sz="1200" dirty="0">
                  <a:latin typeface="Segoe UI" panose="020B0502040204020203" pitchFamily="34" charset="0"/>
                  <a:ea typeface="Segoe UI" panose="020B0502040204020203" pitchFamily="34" charset="0"/>
                  <a:cs typeface="Segoe UI" panose="020B0502040204020203" pitchFamily="34" charset="0"/>
                </a:rPr>
                <a:t>Safari</a:t>
              </a:r>
              <a:endParaRPr lang="es-419" sz="1200" dirty="0"/>
            </a:p>
          </p:txBody>
        </p:sp>
        <p:sp>
          <p:nvSpPr>
            <p:cNvPr id="13" name="TextBox 12">
              <a:extLst>
                <a:ext uri="{FF2B5EF4-FFF2-40B4-BE49-F238E27FC236}">
                  <a16:creationId xmlns:a16="http://schemas.microsoft.com/office/drawing/2014/main" id="{757E584C-9977-C940-96E1-38BBAB0DC8DF}"/>
                </a:ext>
              </a:extLst>
            </p:cNvPr>
            <p:cNvSpPr txBox="1"/>
            <p:nvPr/>
          </p:nvSpPr>
          <p:spPr>
            <a:xfrm>
              <a:off x="4317298" y="6047601"/>
              <a:ext cx="1247366" cy="276999"/>
            </a:xfrm>
            <a:prstGeom prst="rect">
              <a:avLst/>
            </a:prstGeom>
            <a:noFill/>
          </p:spPr>
          <p:txBody>
            <a:bodyPr wrap="square" rtlCol="0">
              <a:spAutoFit/>
            </a:bodyPr>
            <a:lstStyle/>
            <a:p>
              <a:r>
                <a:rPr lang="es-419" sz="1200" dirty="0">
                  <a:latin typeface="Segoe UI" panose="020B0502040204020203" pitchFamily="34" charset="0"/>
                  <a:ea typeface="Segoe UI" panose="020B0502040204020203" pitchFamily="34" charset="0"/>
                  <a:cs typeface="Segoe UI" panose="020B0502040204020203" pitchFamily="34" charset="0"/>
                </a:rPr>
                <a:t>Google Chrome</a:t>
              </a:r>
              <a:endParaRPr lang="es-419" sz="1200" dirty="0"/>
            </a:p>
          </p:txBody>
        </p:sp>
        <p:sp>
          <p:nvSpPr>
            <p:cNvPr id="14" name="TextBox 13">
              <a:extLst>
                <a:ext uri="{FF2B5EF4-FFF2-40B4-BE49-F238E27FC236}">
                  <a16:creationId xmlns:a16="http://schemas.microsoft.com/office/drawing/2014/main" id="{65EFB110-9340-2245-9871-EDDEB8064205}"/>
                </a:ext>
              </a:extLst>
            </p:cNvPr>
            <p:cNvSpPr txBox="1"/>
            <p:nvPr/>
          </p:nvSpPr>
          <p:spPr>
            <a:xfrm>
              <a:off x="2635332" y="6047601"/>
              <a:ext cx="1295400" cy="276999"/>
            </a:xfrm>
            <a:prstGeom prst="rect">
              <a:avLst/>
            </a:prstGeom>
            <a:noFill/>
          </p:spPr>
          <p:txBody>
            <a:bodyPr wrap="square" rtlCol="0">
              <a:spAutoFit/>
            </a:bodyPr>
            <a:lstStyle/>
            <a:p>
              <a:r>
                <a:rPr lang="es-419" sz="1200" dirty="0">
                  <a:latin typeface="Segoe UI" panose="020B0502040204020203" pitchFamily="34" charset="0"/>
                  <a:ea typeface="Segoe UI" panose="020B0502040204020203" pitchFamily="34" charset="0"/>
                  <a:cs typeface="Segoe UI" panose="020B0502040204020203" pitchFamily="34" charset="0"/>
                </a:rPr>
                <a:t>Mozilla Firefox</a:t>
              </a:r>
              <a:endParaRPr lang="es-419" sz="1200" dirty="0"/>
            </a:p>
          </p:txBody>
        </p:sp>
        <p:sp>
          <p:nvSpPr>
            <p:cNvPr id="15" name="TextBox 14">
              <a:extLst>
                <a:ext uri="{FF2B5EF4-FFF2-40B4-BE49-F238E27FC236}">
                  <a16:creationId xmlns:a16="http://schemas.microsoft.com/office/drawing/2014/main" id="{FE128AB7-EA19-4246-A195-722B6B6F2C78}"/>
                </a:ext>
              </a:extLst>
            </p:cNvPr>
            <p:cNvSpPr txBox="1"/>
            <p:nvPr/>
          </p:nvSpPr>
          <p:spPr>
            <a:xfrm>
              <a:off x="1219200" y="6047601"/>
              <a:ext cx="639432" cy="276999"/>
            </a:xfrm>
            <a:prstGeom prst="rect">
              <a:avLst/>
            </a:prstGeom>
            <a:noFill/>
          </p:spPr>
          <p:txBody>
            <a:bodyPr wrap="square" rtlCol="0">
              <a:spAutoFit/>
            </a:bodyPr>
            <a:lstStyle/>
            <a:p>
              <a:r>
                <a:rPr lang="es-419" sz="1200" dirty="0">
                  <a:latin typeface="Segoe UI" panose="020B0502040204020203" pitchFamily="34" charset="0"/>
                  <a:ea typeface="Segoe UI" panose="020B0502040204020203" pitchFamily="34" charset="0"/>
                  <a:cs typeface="Segoe UI" panose="020B0502040204020203" pitchFamily="34" charset="0"/>
                </a:rPr>
                <a:t>Edge</a:t>
              </a:r>
              <a:endParaRPr lang="es-419" sz="1200" dirty="0"/>
            </a:p>
          </p:txBody>
        </p:sp>
        <p:pic>
          <p:nvPicPr>
            <p:cNvPr id="16" name="Picture 15">
              <a:extLst>
                <a:ext uri="{FF2B5EF4-FFF2-40B4-BE49-F238E27FC236}">
                  <a16:creationId xmlns:a16="http://schemas.microsoft.com/office/drawing/2014/main" id="{C5221EE3-58EC-4F4E-A6D6-4FADFD315C56}"/>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57797" y="5123203"/>
              <a:ext cx="1297063" cy="972797"/>
            </a:xfrm>
            <a:prstGeom prst="rect">
              <a:avLst/>
            </a:prstGeom>
          </p:spPr>
        </p:pic>
      </p:grpSp>
    </p:spTree>
    <p:extLst>
      <p:ext uri="{BB962C8B-B14F-4D97-AF65-F5344CB8AC3E}">
        <p14:creationId xmlns:p14="http://schemas.microsoft.com/office/powerpoint/2010/main" val="3193361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s-419" b="1" dirty="0">
                <a:solidFill>
                  <a:schemeClr val="tx1"/>
                </a:solidFill>
              </a:rPr>
              <a:t>Cuadro de búsqueda: </a:t>
            </a:r>
            <a:r>
              <a:rPr lang="es-419" dirty="0">
                <a:solidFill>
                  <a:schemeClr val="tx1"/>
                </a:solidFill>
              </a:rPr>
              <a:t>Al igual que un motor de búsqueda explora en Internet, el cuadro de búsqueda de un sitio web les permite a los visitantes buscar información específica en el sitio web que están visitando. </a:t>
            </a:r>
          </a:p>
          <a:p>
            <a:pPr marL="82296" indent="0">
              <a:buNone/>
            </a:pPr>
            <a:endParaRPr lang="es-419" dirty="0">
              <a:solidFill>
                <a:schemeClr val="tx1"/>
              </a:solidFill>
            </a:endParaRPr>
          </a:p>
        </p:txBody>
      </p:sp>
      <p:sp>
        <p:nvSpPr>
          <p:cNvPr id="5" name="Title 4">
            <a:extLst>
              <a:ext uri="{FF2B5EF4-FFF2-40B4-BE49-F238E27FC236}">
                <a16:creationId xmlns:a16="http://schemas.microsoft.com/office/drawing/2014/main" id="{87E9E9DF-53AB-F24C-BD08-4B2F47E5BD2D}"/>
              </a:ext>
            </a:extLst>
          </p:cNvPr>
          <p:cNvSpPr>
            <a:spLocks noGrp="1"/>
          </p:cNvSpPr>
          <p:nvPr>
            <p:ph type="title"/>
          </p:nvPr>
        </p:nvSpPr>
        <p:spPr>
          <a:xfrm>
            <a:off x="457200" y="381000"/>
            <a:ext cx="8229600" cy="1066800"/>
          </a:xfrm>
        </p:spPr>
        <p:txBody>
          <a:bodyPr/>
          <a:lstStyle/>
          <a:p>
            <a:r>
              <a:rPr lang="es-419" dirty="0"/>
              <a:t>Navegación por un sitio web</a:t>
            </a:r>
          </a:p>
        </p:txBody>
      </p:sp>
      <p:pic>
        <p:nvPicPr>
          <p:cNvPr id="7" name="Picture 6" descr="Graphical user interface, diagram, website&#10;&#10;Description automatically generated">
            <a:extLst>
              <a:ext uri="{FF2B5EF4-FFF2-40B4-BE49-F238E27FC236}">
                <a16:creationId xmlns:a16="http://schemas.microsoft.com/office/drawing/2014/main" id="{AB3DF9AF-D590-8141-89C0-D38C53065B94}"/>
              </a:ext>
            </a:extLst>
          </p:cNvPr>
          <p:cNvPicPr>
            <a:picLocks noChangeAspect="1"/>
          </p:cNvPicPr>
          <p:nvPr/>
        </p:nvPicPr>
        <p:blipFill rotWithShape="1">
          <a:blip r:embed="rId3">
            <a:extLst>
              <a:ext uri="{28A0092B-C50C-407E-A947-70E740481C1C}">
                <a14:useLocalDpi xmlns:a14="http://schemas.microsoft.com/office/drawing/2010/main" val="0"/>
              </a:ext>
            </a:extLst>
          </a:blip>
          <a:srcRect b="11225"/>
          <a:stretch/>
        </p:blipFill>
        <p:spPr>
          <a:xfrm>
            <a:off x="1200150" y="3040344"/>
            <a:ext cx="6591300" cy="3581400"/>
          </a:xfrm>
          <a:prstGeom prst="rect">
            <a:avLst/>
          </a:prstGeom>
          <a:ln>
            <a:solidFill>
              <a:schemeClr val="bg2">
                <a:lumMod val="50000"/>
              </a:schemeClr>
            </a:solidFill>
          </a:ln>
        </p:spPr>
      </p:pic>
      <p:sp>
        <p:nvSpPr>
          <p:cNvPr id="6" name="Rectangle 5">
            <a:extLst>
              <a:ext uri="{FF2B5EF4-FFF2-40B4-BE49-F238E27FC236}">
                <a16:creationId xmlns:a16="http://schemas.microsoft.com/office/drawing/2014/main" id="{60CBFD06-6CA2-9C48-B3B1-62AE9002751E}"/>
              </a:ext>
            </a:extLst>
          </p:cNvPr>
          <p:cNvSpPr/>
          <p:nvPr/>
        </p:nvSpPr>
        <p:spPr>
          <a:xfrm>
            <a:off x="4495800" y="3546764"/>
            <a:ext cx="1828800" cy="387234"/>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
        <p:nvSpPr>
          <p:cNvPr id="3" name="Slide Number Placeholder 2">
            <a:extLst>
              <a:ext uri="{FF2B5EF4-FFF2-40B4-BE49-F238E27FC236}">
                <a16:creationId xmlns:a16="http://schemas.microsoft.com/office/drawing/2014/main" id="{F171C9E2-17DF-084B-9E85-B7E2A161DC0D}"/>
              </a:ext>
            </a:extLst>
          </p:cNvPr>
          <p:cNvSpPr>
            <a:spLocks noGrp="1"/>
          </p:cNvSpPr>
          <p:nvPr>
            <p:ph type="sldNum" sz="quarter" idx="12"/>
          </p:nvPr>
        </p:nvSpPr>
        <p:spPr/>
        <p:txBody>
          <a:bodyPr/>
          <a:lstStyle/>
          <a:p>
            <a:fld id="{D852D4E8-E283-404D-80D7-3AF63315721A}" type="slidenum">
              <a:rPr lang="en-US" smtClean="0"/>
              <a:t>40</a:t>
            </a:fld>
            <a:endParaRPr lang="es-419" dirty="0"/>
          </a:p>
        </p:txBody>
      </p:sp>
    </p:spTree>
    <p:extLst>
      <p:ext uri="{BB962C8B-B14F-4D97-AF65-F5344CB8AC3E}">
        <p14:creationId xmlns:p14="http://schemas.microsoft.com/office/powerpoint/2010/main" val="2306555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s-419" b="1" dirty="0">
                <a:solidFill>
                  <a:schemeClr val="tx1"/>
                </a:solidFill>
              </a:rPr>
              <a:t>Contenido principal: </a:t>
            </a:r>
            <a:r>
              <a:rPr lang="es-419" dirty="0">
                <a:solidFill>
                  <a:schemeClr val="tx1"/>
                </a:solidFill>
              </a:rPr>
              <a:t>Esta es el área grande en el medio de la página web que contiene la mayor parte de la información. Ejemplos: una historia que desea leer, un video que desea ver, una receta que desea hornear, etc.  </a:t>
            </a:r>
          </a:p>
          <a:p>
            <a:pPr marL="82296" indent="0">
              <a:buNone/>
            </a:pPr>
            <a:endParaRPr lang="es-419" dirty="0">
              <a:solidFill>
                <a:schemeClr val="tx1"/>
              </a:solidFill>
            </a:endParaRPr>
          </a:p>
        </p:txBody>
      </p:sp>
      <p:sp>
        <p:nvSpPr>
          <p:cNvPr id="5" name="Title 4">
            <a:extLst>
              <a:ext uri="{FF2B5EF4-FFF2-40B4-BE49-F238E27FC236}">
                <a16:creationId xmlns:a16="http://schemas.microsoft.com/office/drawing/2014/main" id="{87E9E9DF-53AB-F24C-BD08-4B2F47E5BD2D}"/>
              </a:ext>
            </a:extLst>
          </p:cNvPr>
          <p:cNvSpPr>
            <a:spLocks noGrp="1"/>
          </p:cNvSpPr>
          <p:nvPr>
            <p:ph type="title"/>
          </p:nvPr>
        </p:nvSpPr>
        <p:spPr>
          <a:xfrm>
            <a:off x="457200" y="381000"/>
            <a:ext cx="8229600" cy="1066800"/>
          </a:xfrm>
        </p:spPr>
        <p:txBody>
          <a:bodyPr/>
          <a:lstStyle/>
          <a:p>
            <a:r>
              <a:rPr lang="es-419" dirty="0"/>
              <a:t>Navegación por un sitio web</a:t>
            </a:r>
          </a:p>
        </p:txBody>
      </p:sp>
      <p:grpSp>
        <p:nvGrpSpPr>
          <p:cNvPr id="3" name="Group 2">
            <a:extLst>
              <a:ext uri="{FF2B5EF4-FFF2-40B4-BE49-F238E27FC236}">
                <a16:creationId xmlns:a16="http://schemas.microsoft.com/office/drawing/2014/main" id="{CD66E968-2DD1-BB45-957B-160BAB50AD78}"/>
              </a:ext>
            </a:extLst>
          </p:cNvPr>
          <p:cNvGrpSpPr/>
          <p:nvPr/>
        </p:nvGrpSpPr>
        <p:grpSpPr>
          <a:xfrm>
            <a:off x="1222948" y="3034146"/>
            <a:ext cx="6698104" cy="3622623"/>
            <a:chOff x="1276350" y="2737298"/>
            <a:chExt cx="6591300" cy="3810000"/>
          </a:xfrm>
        </p:grpSpPr>
        <p:pic>
          <p:nvPicPr>
            <p:cNvPr id="7" name="Picture 6" descr="Graphical user interface, diagram, website&#10;&#10;Description automatically generated">
              <a:extLst>
                <a:ext uri="{FF2B5EF4-FFF2-40B4-BE49-F238E27FC236}">
                  <a16:creationId xmlns:a16="http://schemas.microsoft.com/office/drawing/2014/main" id="{AB3DF9AF-D590-8141-89C0-D38C53065B94}"/>
                </a:ext>
              </a:extLst>
            </p:cNvPr>
            <p:cNvPicPr>
              <a:picLocks noChangeAspect="1"/>
            </p:cNvPicPr>
            <p:nvPr/>
          </p:nvPicPr>
          <p:blipFill rotWithShape="1">
            <a:blip r:embed="rId3">
              <a:extLst>
                <a:ext uri="{28A0092B-C50C-407E-A947-70E740481C1C}">
                  <a14:useLocalDpi xmlns:a14="http://schemas.microsoft.com/office/drawing/2010/main" val="0"/>
                </a:ext>
              </a:extLst>
            </a:blip>
            <a:srcRect t="5558"/>
            <a:stretch/>
          </p:blipFill>
          <p:spPr>
            <a:xfrm>
              <a:off x="1276350" y="2737298"/>
              <a:ext cx="6591300" cy="3810000"/>
            </a:xfrm>
            <a:prstGeom prst="rect">
              <a:avLst/>
            </a:prstGeom>
            <a:ln>
              <a:solidFill>
                <a:schemeClr val="bg2">
                  <a:lumMod val="50000"/>
                </a:schemeClr>
              </a:solidFill>
            </a:ln>
          </p:spPr>
        </p:pic>
        <p:sp>
          <p:nvSpPr>
            <p:cNvPr id="6" name="Rectangle 5">
              <a:extLst>
                <a:ext uri="{FF2B5EF4-FFF2-40B4-BE49-F238E27FC236}">
                  <a16:creationId xmlns:a16="http://schemas.microsoft.com/office/drawing/2014/main" id="{60CBFD06-6CA2-9C48-B3B1-62AE9002751E}"/>
                </a:ext>
              </a:extLst>
            </p:cNvPr>
            <p:cNvSpPr/>
            <p:nvPr/>
          </p:nvSpPr>
          <p:spPr>
            <a:xfrm>
              <a:off x="1543050" y="4267200"/>
              <a:ext cx="6286500" cy="2207612"/>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grpSp>
      <p:sp>
        <p:nvSpPr>
          <p:cNvPr id="4" name="Slide Number Placeholder 3">
            <a:extLst>
              <a:ext uri="{FF2B5EF4-FFF2-40B4-BE49-F238E27FC236}">
                <a16:creationId xmlns:a16="http://schemas.microsoft.com/office/drawing/2014/main" id="{3DBC8F17-BB3F-F846-8E7E-2D0BC029B6ED}"/>
              </a:ext>
            </a:extLst>
          </p:cNvPr>
          <p:cNvSpPr>
            <a:spLocks noGrp="1"/>
          </p:cNvSpPr>
          <p:nvPr>
            <p:ph type="sldNum" sz="quarter" idx="12"/>
          </p:nvPr>
        </p:nvSpPr>
        <p:spPr/>
        <p:txBody>
          <a:bodyPr/>
          <a:lstStyle/>
          <a:p>
            <a:fld id="{D852D4E8-E283-404D-80D7-3AF63315721A}" type="slidenum">
              <a:rPr lang="en-US" smtClean="0"/>
              <a:t>41</a:t>
            </a:fld>
            <a:endParaRPr lang="es-419" dirty="0"/>
          </a:p>
        </p:txBody>
      </p:sp>
    </p:spTree>
    <p:extLst>
      <p:ext uri="{BB962C8B-B14F-4D97-AF65-F5344CB8AC3E}">
        <p14:creationId xmlns:p14="http://schemas.microsoft.com/office/powerpoint/2010/main" val="1301122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76400"/>
            <a:ext cx="8229600" cy="4324350"/>
          </a:xfrm>
        </p:spPr>
        <p:txBody>
          <a:bodyPr/>
          <a:lstStyle/>
          <a:p>
            <a:r>
              <a:rPr lang="es-419" b="1" dirty="0">
                <a:solidFill>
                  <a:schemeClr val="tx1"/>
                </a:solidFill>
              </a:rPr>
              <a:t>Pie de página: </a:t>
            </a:r>
            <a:r>
              <a:rPr lang="es-419" dirty="0">
                <a:solidFill>
                  <a:schemeClr val="tx1"/>
                </a:solidFill>
              </a:rPr>
              <a:t>Una colección de enlaces que aparece en la parte inferior de cada página. El pie de página a menudo incluye información básica sobre el sitio web o la compañía, incluida la información de contacto, las condiciones de uso, los enlaces a redes sociales y más. </a:t>
            </a:r>
          </a:p>
        </p:txBody>
      </p:sp>
      <p:sp>
        <p:nvSpPr>
          <p:cNvPr id="5" name="Title 4">
            <a:extLst>
              <a:ext uri="{FF2B5EF4-FFF2-40B4-BE49-F238E27FC236}">
                <a16:creationId xmlns:a16="http://schemas.microsoft.com/office/drawing/2014/main" id="{87E9E9DF-53AB-F24C-BD08-4B2F47E5BD2D}"/>
              </a:ext>
            </a:extLst>
          </p:cNvPr>
          <p:cNvSpPr>
            <a:spLocks noGrp="1"/>
          </p:cNvSpPr>
          <p:nvPr>
            <p:ph type="title"/>
          </p:nvPr>
        </p:nvSpPr>
        <p:spPr>
          <a:xfrm>
            <a:off x="457200" y="381000"/>
            <a:ext cx="8229600" cy="1066800"/>
          </a:xfrm>
        </p:spPr>
        <p:txBody>
          <a:bodyPr/>
          <a:lstStyle/>
          <a:p>
            <a:r>
              <a:rPr lang="es-419" dirty="0"/>
              <a:t>Navegación por un sitio web</a:t>
            </a:r>
          </a:p>
        </p:txBody>
      </p:sp>
      <p:grpSp>
        <p:nvGrpSpPr>
          <p:cNvPr id="9" name="Group 8">
            <a:extLst>
              <a:ext uri="{FF2B5EF4-FFF2-40B4-BE49-F238E27FC236}">
                <a16:creationId xmlns:a16="http://schemas.microsoft.com/office/drawing/2014/main" id="{F5FE69EB-C833-D346-8283-2783E656CFED}"/>
              </a:ext>
            </a:extLst>
          </p:cNvPr>
          <p:cNvGrpSpPr/>
          <p:nvPr/>
        </p:nvGrpSpPr>
        <p:grpSpPr>
          <a:xfrm>
            <a:off x="606326" y="3962400"/>
            <a:ext cx="8080474" cy="1219200"/>
            <a:chOff x="615186" y="2819400"/>
            <a:chExt cx="8080474" cy="1219200"/>
          </a:xfrm>
        </p:grpSpPr>
        <p:pic>
          <p:nvPicPr>
            <p:cNvPr id="8" name="Picture 7">
              <a:extLst>
                <a:ext uri="{FF2B5EF4-FFF2-40B4-BE49-F238E27FC236}">
                  <a16:creationId xmlns:a16="http://schemas.microsoft.com/office/drawing/2014/main" id="{A248DCD2-0F75-FF48-BB84-8CA963C4B8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3790" y="2962910"/>
              <a:ext cx="7903265" cy="932180"/>
            </a:xfrm>
            <a:prstGeom prst="rect">
              <a:avLst/>
            </a:prstGeom>
          </p:spPr>
        </p:pic>
        <p:sp>
          <p:nvSpPr>
            <p:cNvPr id="6" name="Rectangle 5">
              <a:extLst>
                <a:ext uri="{FF2B5EF4-FFF2-40B4-BE49-F238E27FC236}">
                  <a16:creationId xmlns:a16="http://schemas.microsoft.com/office/drawing/2014/main" id="{60CBFD06-6CA2-9C48-B3B1-62AE9002751E}"/>
                </a:ext>
              </a:extLst>
            </p:cNvPr>
            <p:cNvSpPr/>
            <p:nvPr/>
          </p:nvSpPr>
          <p:spPr>
            <a:xfrm>
              <a:off x="615186" y="2819400"/>
              <a:ext cx="8080474" cy="1219200"/>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grpSp>
      <p:sp>
        <p:nvSpPr>
          <p:cNvPr id="3" name="Slide Number Placeholder 2">
            <a:extLst>
              <a:ext uri="{FF2B5EF4-FFF2-40B4-BE49-F238E27FC236}">
                <a16:creationId xmlns:a16="http://schemas.microsoft.com/office/drawing/2014/main" id="{85A6DBD4-A0E8-CB44-8524-ACB996144FB0}"/>
              </a:ext>
            </a:extLst>
          </p:cNvPr>
          <p:cNvSpPr>
            <a:spLocks noGrp="1"/>
          </p:cNvSpPr>
          <p:nvPr>
            <p:ph type="sldNum" sz="quarter" idx="12"/>
          </p:nvPr>
        </p:nvSpPr>
        <p:spPr/>
        <p:txBody>
          <a:bodyPr/>
          <a:lstStyle/>
          <a:p>
            <a:fld id="{D852D4E8-E283-404D-80D7-3AF63315721A}" type="slidenum">
              <a:rPr lang="en-US" smtClean="0"/>
              <a:t>42</a:t>
            </a:fld>
            <a:endParaRPr lang="es-419" dirty="0"/>
          </a:p>
        </p:txBody>
      </p:sp>
    </p:spTree>
    <p:extLst>
      <p:ext uri="{BB962C8B-B14F-4D97-AF65-F5344CB8AC3E}">
        <p14:creationId xmlns:p14="http://schemas.microsoft.com/office/powerpoint/2010/main" val="1607501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s-419" b="1" dirty="0">
                <a:solidFill>
                  <a:schemeClr val="tx1"/>
                </a:solidFill>
              </a:rPr>
              <a:t>Barra lateral de navegación: </a:t>
            </a:r>
            <a:r>
              <a:rPr lang="es-419" dirty="0">
                <a:solidFill>
                  <a:schemeClr val="tx1"/>
                </a:solidFill>
              </a:rPr>
              <a:t>Es una colección de enlaces que le permite al usuario navegar a la información en una sección particular del sitio web.</a:t>
            </a:r>
          </a:p>
          <a:p>
            <a:pPr marL="82296" indent="0">
              <a:buNone/>
            </a:pPr>
            <a:endParaRPr lang="es-419" dirty="0">
              <a:solidFill>
                <a:schemeClr val="tx1"/>
              </a:solidFill>
            </a:endParaRPr>
          </a:p>
        </p:txBody>
      </p:sp>
      <p:sp>
        <p:nvSpPr>
          <p:cNvPr id="5" name="Title 4">
            <a:extLst>
              <a:ext uri="{FF2B5EF4-FFF2-40B4-BE49-F238E27FC236}">
                <a16:creationId xmlns:a16="http://schemas.microsoft.com/office/drawing/2014/main" id="{87E9E9DF-53AB-F24C-BD08-4B2F47E5BD2D}"/>
              </a:ext>
            </a:extLst>
          </p:cNvPr>
          <p:cNvSpPr>
            <a:spLocks noGrp="1"/>
          </p:cNvSpPr>
          <p:nvPr>
            <p:ph type="title"/>
          </p:nvPr>
        </p:nvSpPr>
        <p:spPr>
          <a:xfrm>
            <a:off x="457200" y="381000"/>
            <a:ext cx="8229600" cy="1066800"/>
          </a:xfrm>
        </p:spPr>
        <p:txBody>
          <a:bodyPr/>
          <a:lstStyle/>
          <a:p>
            <a:r>
              <a:rPr lang="es-419" dirty="0"/>
              <a:t>Navegación por un sitio web</a:t>
            </a:r>
          </a:p>
        </p:txBody>
      </p:sp>
      <p:grpSp>
        <p:nvGrpSpPr>
          <p:cNvPr id="16" name="Group 15">
            <a:extLst>
              <a:ext uri="{FF2B5EF4-FFF2-40B4-BE49-F238E27FC236}">
                <a16:creationId xmlns:a16="http://schemas.microsoft.com/office/drawing/2014/main" id="{45804D79-B2E4-0B42-8A28-E76D4379B8D3}"/>
              </a:ext>
            </a:extLst>
          </p:cNvPr>
          <p:cNvGrpSpPr/>
          <p:nvPr/>
        </p:nvGrpSpPr>
        <p:grpSpPr>
          <a:xfrm>
            <a:off x="1066800" y="2757054"/>
            <a:ext cx="6705600" cy="4006457"/>
            <a:chOff x="1143000" y="2467888"/>
            <a:chExt cx="6800850" cy="4325112"/>
          </a:xfrm>
        </p:grpSpPr>
        <p:grpSp>
          <p:nvGrpSpPr>
            <p:cNvPr id="12" name="Group 11">
              <a:extLst>
                <a:ext uri="{FF2B5EF4-FFF2-40B4-BE49-F238E27FC236}">
                  <a16:creationId xmlns:a16="http://schemas.microsoft.com/office/drawing/2014/main" id="{D1214E9F-2D4E-AB45-AB7B-03EA3C719CD1}"/>
                </a:ext>
              </a:extLst>
            </p:cNvPr>
            <p:cNvGrpSpPr/>
            <p:nvPr/>
          </p:nvGrpSpPr>
          <p:grpSpPr>
            <a:xfrm>
              <a:off x="1143000" y="2467888"/>
              <a:ext cx="6800850" cy="4161512"/>
              <a:chOff x="1143000" y="2467888"/>
              <a:chExt cx="6800850" cy="4161512"/>
            </a:xfrm>
          </p:grpSpPr>
          <p:pic>
            <p:nvPicPr>
              <p:cNvPr id="4" name="Picture 3" descr="Graphical user interface, text, application&#10;&#10;Description automatically generated">
                <a:extLst>
                  <a:ext uri="{FF2B5EF4-FFF2-40B4-BE49-F238E27FC236}">
                    <a16:creationId xmlns:a16="http://schemas.microsoft.com/office/drawing/2014/main" id="{86947311-4909-D84B-BBA1-209CCF5A15B4}"/>
                  </a:ext>
                </a:extLst>
              </p:cNvPr>
              <p:cNvPicPr>
                <a:picLocks noChangeAspect="1"/>
              </p:cNvPicPr>
              <p:nvPr/>
            </p:nvPicPr>
            <p:blipFill rotWithShape="1">
              <a:blip r:embed="rId3">
                <a:extLst>
                  <a:ext uri="{28A0092B-C50C-407E-A947-70E740481C1C}">
                    <a14:useLocalDpi xmlns:a14="http://schemas.microsoft.com/office/drawing/2010/main" val="0"/>
                  </a:ext>
                </a:extLst>
              </a:blip>
              <a:srcRect l="2354"/>
              <a:stretch/>
            </p:blipFill>
            <p:spPr>
              <a:xfrm>
                <a:off x="1358900" y="2467888"/>
                <a:ext cx="6584950" cy="1092200"/>
              </a:xfrm>
              <a:prstGeom prst="rect">
                <a:avLst/>
              </a:prstGeom>
            </p:spPr>
          </p:pic>
          <p:pic>
            <p:nvPicPr>
              <p:cNvPr id="9" name="Picture 8" descr="Graphical user interface, text, application, email&#10;&#10;Description automatically generated">
                <a:extLst>
                  <a:ext uri="{FF2B5EF4-FFF2-40B4-BE49-F238E27FC236}">
                    <a16:creationId xmlns:a16="http://schemas.microsoft.com/office/drawing/2014/main" id="{29ED0C19-4DF4-6B44-823A-5F565F806F37}"/>
                  </a:ext>
                </a:extLst>
              </p:cNvPr>
              <p:cNvPicPr>
                <a:picLocks noChangeAspect="1"/>
              </p:cNvPicPr>
              <p:nvPr/>
            </p:nvPicPr>
            <p:blipFill rotWithShape="1">
              <a:blip r:embed="rId4">
                <a:extLst>
                  <a:ext uri="{28A0092B-C50C-407E-A947-70E740481C1C}">
                    <a14:useLocalDpi xmlns:a14="http://schemas.microsoft.com/office/drawing/2010/main" val="0"/>
                  </a:ext>
                </a:extLst>
              </a:blip>
              <a:srcRect b="25990"/>
              <a:stretch/>
            </p:blipFill>
            <p:spPr>
              <a:xfrm>
                <a:off x="1143000" y="3537051"/>
                <a:ext cx="6642100" cy="3092349"/>
              </a:xfrm>
              <a:prstGeom prst="rect">
                <a:avLst/>
              </a:prstGeom>
            </p:spPr>
          </p:pic>
        </p:grpSp>
        <p:grpSp>
          <p:nvGrpSpPr>
            <p:cNvPr id="15" name="Group 14">
              <a:extLst>
                <a:ext uri="{FF2B5EF4-FFF2-40B4-BE49-F238E27FC236}">
                  <a16:creationId xmlns:a16="http://schemas.microsoft.com/office/drawing/2014/main" id="{2FB632AF-B134-FC4F-8D8F-CDB5AB0C924D}"/>
                </a:ext>
              </a:extLst>
            </p:cNvPr>
            <p:cNvGrpSpPr/>
            <p:nvPr/>
          </p:nvGrpSpPr>
          <p:grpSpPr>
            <a:xfrm>
              <a:off x="1295400" y="2467888"/>
              <a:ext cx="6629400" cy="4325112"/>
              <a:chOff x="1295400" y="2467888"/>
              <a:chExt cx="6629400" cy="4325112"/>
            </a:xfrm>
          </p:grpSpPr>
          <p:sp>
            <p:nvSpPr>
              <p:cNvPr id="13" name="Rectangle 12">
                <a:extLst>
                  <a:ext uri="{FF2B5EF4-FFF2-40B4-BE49-F238E27FC236}">
                    <a16:creationId xmlns:a16="http://schemas.microsoft.com/office/drawing/2014/main" id="{F286C811-FFAF-7E4B-B295-998D5A6469DD}"/>
                  </a:ext>
                </a:extLst>
              </p:cNvPr>
              <p:cNvSpPr/>
              <p:nvPr/>
            </p:nvSpPr>
            <p:spPr>
              <a:xfrm>
                <a:off x="1295400" y="2467888"/>
                <a:ext cx="6629400" cy="432511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
            <p:nvSpPr>
              <p:cNvPr id="14" name="Rectangle 13">
                <a:extLst>
                  <a:ext uri="{FF2B5EF4-FFF2-40B4-BE49-F238E27FC236}">
                    <a16:creationId xmlns:a16="http://schemas.microsoft.com/office/drawing/2014/main" id="{3DD90B99-FC0C-8B42-9980-280EB0BAD731}"/>
                  </a:ext>
                </a:extLst>
              </p:cNvPr>
              <p:cNvSpPr/>
              <p:nvPr/>
            </p:nvSpPr>
            <p:spPr>
              <a:xfrm>
                <a:off x="1314893" y="4248250"/>
                <a:ext cx="1733107" cy="2381149"/>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grpSp>
      </p:grpSp>
      <p:sp>
        <p:nvSpPr>
          <p:cNvPr id="3" name="Slide Number Placeholder 2">
            <a:extLst>
              <a:ext uri="{FF2B5EF4-FFF2-40B4-BE49-F238E27FC236}">
                <a16:creationId xmlns:a16="http://schemas.microsoft.com/office/drawing/2014/main" id="{FC2BBC52-93A5-1C44-A294-AB02BE76C3F9}"/>
              </a:ext>
            </a:extLst>
          </p:cNvPr>
          <p:cNvSpPr>
            <a:spLocks noGrp="1"/>
          </p:cNvSpPr>
          <p:nvPr>
            <p:ph type="sldNum" sz="quarter" idx="12"/>
          </p:nvPr>
        </p:nvSpPr>
        <p:spPr/>
        <p:txBody>
          <a:bodyPr/>
          <a:lstStyle/>
          <a:p>
            <a:fld id="{D852D4E8-E283-404D-80D7-3AF63315721A}" type="slidenum">
              <a:rPr lang="en-US" smtClean="0"/>
              <a:t>43</a:t>
            </a:fld>
            <a:endParaRPr lang="es-419" dirty="0"/>
          </a:p>
        </p:txBody>
      </p:sp>
    </p:spTree>
    <p:extLst>
      <p:ext uri="{BB962C8B-B14F-4D97-AF65-F5344CB8AC3E}">
        <p14:creationId xmlns:p14="http://schemas.microsoft.com/office/powerpoint/2010/main" val="1777969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286533"/>
            <a:ext cx="8229600" cy="2182091"/>
          </a:xfrm>
        </p:spPr>
        <p:txBody>
          <a:bodyPr>
            <a:normAutofit lnSpcReduction="10000"/>
          </a:bodyPr>
          <a:lstStyle/>
          <a:p>
            <a:r>
              <a:rPr lang="es-419" b="1" dirty="0">
                <a:solidFill>
                  <a:schemeClr val="tx1"/>
                </a:solidFill>
              </a:rPr>
              <a:t>Consejos de seguridad: </a:t>
            </a:r>
            <a:r>
              <a:rPr lang="es-419" dirty="0">
                <a:solidFill>
                  <a:schemeClr val="tx1"/>
                </a:solidFill>
              </a:rPr>
              <a:t>A continuación se ofrecen algunos consejos para asegurarse de que utiliza Internet de forma segura.</a:t>
            </a:r>
          </a:p>
          <a:p>
            <a:pPr lvl="1"/>
            <a:r>
              <a:rPr lang="es-419" b="1" dirty="0">
                <a:solidFill>
                  <a:schemeClr val="tx1"/>
                </a:solidFill>
              </a:rPr>
              <a:t>Sitios web seguros: </a:t>
            </a:r>
            <a:r>
              <a:rPr lang="es-419" dirty="0">
                <a:solidFill>
                  <a:schemeClr val="tx1"/>
                </a:solidFill>
              </a:rPr>
              <a:t>por lo general, comienzan con https:// o muestran un icono de candado </a:t>
            </a:r>
            <a:br>
              <a:rPr lang="en-US" dirty="0">
                <a:solidFill>
                  <a:schemeClr val="tx1"/>
                </a:solidFill>
              </a:rPr>
            </a:br>
            <a:r>
              <a:rPr lang="es-419" dirty="0">
                <a:solidFill>
                  <a:schemeClr val="tx1"/>
                </a:solidFill>
              </a:rPr>
              <a:t>o un mensaje para alertar a los usuarios de que el propietario del sitio web emplea su propio equipo de seguridad para garantizar el cifrado de la información del usuario.</a:t>
            </a:r>
          </a:p>
          <a:p>
            <a:pPr lvl="1"/>
            <a:endParaRPr lang="es-419" dirty="0">
              <a:solidFill>
                <a:schemeClr val="tx1"/>
              </a:solidFill>
            </a:endParaRPr>
          </a:p>
          <a:p>
            <a:pPr marL="82296" indent="0">
              <a:buNone/>
            </a:pPr>
            <a:endParaRPr lang="es-419" dirty="0">
              <a:solidFill>
                <a:schemeClr val="tx1"/>
              </a:solidFill>
            </a:endParaRPr>
          </a:p>
        </p:txBody>
      </p:sp>
      <p:sp>
        <p:nvSpPr>
          <p:cNvPr id="5" name="Title 4">
            <a:extLst>
              <a:ext uri="{FF2B5EF4-FFF2-40B4-BE49-F238E27FC236}">
                <a16:creationId xmlns:a16="http://schemas.microsoft.com/office/drawing/2014/main" id="{87E9E9DF-53AB-F24C-BD08-4B2F47E5BD2D}"/>
              </a:ext>
            </a:extLst>
          </p:cNvPr>
          <p:cNvSpPr>
            <a:spLocks noGrp="1"/>
          </p:cNvSpPr>
          <p:nvPr>
            <p:ph type="title"/>
          </p:nvPr>
        </p:nvSpPr>
        <p:spPr>
          <a:xfrm>
            <a:off x="457200" y="304800"/>
            <a:ext cx="8229600" cy="1066800"/>
          </a:xfrm>
        </p:spPr>
        <p:txBody>
          <a:bodyPr/>
          <a:lstStyle/>
          <a:p>
            <a:r>
              <a:rPr lang="es-419" sz="2700" dirty="0"/>
              <a:t>Navegación por un sitio web: consejos y trucos</a:t>
            </a:r>
          </a:p>
        </p:txBody>
      </p:sp>
      <p:sp>
        <p:nvSpPr>
          <p:cNvPr id="9" name="Content Placeholder 1">
            <a:extLst>
              <a:ext uri="{FF2B5EF4-FFF2-40B4-BE49-F238E27FC236}">
                <a16:creationId xmlns:a16="http://schemas.microsoft.com/office/drawing/2014/main" id="{82435D71-970F-6D4F-A6FA-B7160C5140D6}"/>
              </a:ext>
            </a:extLst>
          </p:cNvPr>
          <p:cNvSpPr txBox="1">
            <a:spLocks/>
          </p:cNvSpPr>
          <p:nvPr/>
        </p:nvSpPr>
        <p:spPr>
          <a:xfrm>
            <a:off x="457200" y="4209288"/>
            <a:ext cx="8229600" cy="4325112"/>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lvl="1"/>
            <a:endParaRPr lang="es-419" dirty="0">
              <a:solidFill>
                <a:schemeClr val="tx1"/>
              </a:solidFill>
            </a:endParaRPr>
          </a:p>
          <a:p>
            <a:pPr lvl="1"/>
            <a:r>
              <a:rPr lang="es-419" b="1" dirty="0">
                <a:solidFill>
                  <a:schemeClr val="tx1"/>
                </a:solidFill>
              </a:rPr>
              <a:t>URL falsas: </a:t>
            </a:r>
            <a:r>
              <a:rPr lang="es-419" dirty="0">
                <a:solidFill>
                  <a:schemeClr val="tx1"/>
                </a:solidFill>
              </a:rPr>
              <a:t>A veces, los estafadores crean una URL falsa como parte de una estafa en línea. Verifique la dirección o URL del sitio web para asegurarse de que se encuentra en el sitio web que deseaba visitar. Si falta una letra, hay un error tipográfico o errores gramaticales esto puede ser una señal de que el sitio web podría ser parte de una estafa.</a:t>
            </a:r>
          </a:p>
          <a:p>
            <a:pPr lvl="1"/>
            <a:r>
              <a:rPr lang="es-419" b="1" dirty="0">
                <a:solidFill>
                  <a:schemeClr val="tx1"/>
                </a:solidFill>
              </a:rPr>
              <a:t>Configuración de seguridad: </a:t>
            </a:r>
            <a:r>
              <a:rPr lang="es-419" dirty="0">
                <a:solidFill>
                  <a:schemeClr val="tx1"/>
                </a:solidFill>
              </a:rPr>
              <a:t>Verifique la configuración de seguridad en su explorador web para ver y establecer sus preferencias de seguridad.</a:t>
            </a:r>
          </a:p>
          <a:p>
            <a:pPr lvl="1"/>
            <a:endParaRPr lang="es-419" dirty="0">
              <a:solidFill>
                <a:schemeClr val="tx1"/>
              </a:solidFill>
            </a:endParaRPr>
          </a:p>
          <a:p>
            <a:pPr marL="82296" indent="0">
              <a:buFont typeface="Georgia"/>
              <a:buNone/>
            </a:pPr>
            <a:endParaRPr lang="es-419" dirty="0">
              <a:solidFill>
                <a:schemeClr val="tx1"/>
              </a:solidFill>
            </a:endParaRPr>
          </a:p>
        </p:txBody>
      </p:sp>
      <p:grpSp>
        <p:nvGrpSpPr>
          <p:cNvPr id="14" name="Group 13">
            <a:extLst>
              <a:ext uri="{FF2B5EF4-FFF2-40B4-BE49-F238E27FC236}">
                <a16:creationId xmlns:a16="http://schemas.microsoft.com/office/drawing/2014/main" id="{31AAD621-8CF0-D848-A87D-94A436A52F0D}"/>
              </a:ext>
              <a:ext uri="{C183D7F6-B498-43B3-948B-1728B52AA6E4}">
                <adec:decorative xmlns:adec="http://schemas.microsoft.com/office/drawing/2017/decorative" val="1"/>
              </a:ext>
            </a:extLst>
          </p:cNvPr>
          <p:cNvGrpSpPr/>
          <p:nvPr/>
        </p:nvGrpSpPr>
        <p:grpSpPr>
          <a:xfrm>
            <a:off x="1828800" y="3468624"/>
            <a:ext cx="5029200" cy="886750"/>
            <a:chOff x="1524000" y="3285492"/>
            <a:chExt cx="5105400" cy="1069882"/>
          </a:xfrm>
        </p:grpSpPr>
        <p:pic>
          <p:nvPicPr>
            <p:cNvPr id="4" name="Picture 3" descr="Graphical user interface, text, application, email&#10;&#10;Description automatically generated">
              <a:extLst>
                <a:ext uri="{FF2B5EF4-FFF2-40B4-BE49-F238E27FC236}">
                  <a16:creationId xmlns:a16="http://schemas.microsoft.com/office/drawing/2014/main" id="{C151C37C-2456-2A44-A1AC-4DFDE71876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3285492"/>
              <a:ext cx="5105400" cy="1069882"/>
            </a:xfrm>
            <a:prstGeom prst="rect">
              <a:avLst/>
            </a:prstGeom>
          </p:spPr>
        </p:pic>
        <p:sp>
          <p:nvSpPr>
            <p:cNvPr id="13" name="Rectangle 12">
              <a:extLst>
                <a:ext uri="{FF2B5EF4-FFF2-40B4-BE49-F238E27FC236}">
                  <a16:creationId xmlns:a16="http://schemas.microsoft.com/office/drawing/2014/main" id="{40D7C5B7-EA04-C64D-A24C-EA7D42C2D5EE}"/>
                </a:ext>
              </a:extLst>
            </p:cNvPr>
            <p:cNvSpPr/>
            <p:nvPr/>
          </p:nvSpPr>
          <p:spPr>
            <a:xfrm>
              <a:off x="2133600" y="3551790"/>
              <a:ext cx="1524000" cy="258209"/>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grpSp>
      <p:sp>
        <p:nvSpPr>
          <p:cNvPr id="3" name="Slide Number Placeholder 2">
            <a:extLst>
              <a:ext uri="{FF2B5EF4-FFF2-40B4-BE49-F238E27FC236}">
                <a16:creationId xmlns:a16="http://schemas.microsoft.com/office/drawing/2014/main" id="{DDBACCCD-A3B8-1340-9D05-C3C279E6FCA5}"/>
              </a:ext>
            </a:extLst>
          </p:cNvPr>
          <p:cNvSpPr>
            <a:spLocks noGrp="1"/>
          </p:cNvSpPr>
          <p:nvPr>
            <p:ph type="sldNum" sz="quarter" idx="12"/>
          </p:nvPr>
        </p:nvSpPr>
        <p:spPr/>
        <p:txBody>
          <a:bodyPr/>
          <a:lstStyle/>
          <a:p>
            <a:fld id="{D852D4E8-E283-404D-80D7-3AF63315721A}" type="slidenum">
              <a:rPr lang="en-US" smtClean="0"/>
              <a:t>44</a:t>
            </a:fld>
            <a:endParaRPr lang="es-419" dirty="0"/>
          </a:p>
        </p:txBody>
      </p:sp>
      <p:pic>
        <p:nvPicPr>
          <p:cNvPr id="11" name="Picture 10">
            <a:extLst>
              <a:ext uri="{FF2B5EF4-FFF2-40B4-BE49-F238E27FC236}">
                <a16:creationId xmlns:a16="http://schemas.microsoft.com/office/drawing/2014/main" id="{30C1ECD5-9733-67F4-FD33-AC5A1E91915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793397" y="636893"/>
            <a:ext cx="1350603" cy="1105039"/>
          </a:xfrm>
          <a:prstGeom prst="rect">
            <a:avLst/>
          </a:prstGeom>
        </p:spPr>
      </p:pic>
    </p:spTree>
    <p:extLst>
      <p:ext uri="{BB962C8B-B14F-4D97-AF65-F5344CB8AC3E}">
        <p14:creationId xmlns:p14="http://schemas.microsoft.com/office/powerpoint/2010/main" val="3238160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a:bodyPr>
          <a:lstStyle/>
          <a:p>
            <a:pPr algn="ctr"/>
            <a:r>
              <a:rPr lang="es-419" sz="4800" dirty="0"/>
              <a:t>Actividad 4</a:t>
            </a:r>
          </a:p>
        </p:txBody>
      </p:sp>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45</a:t>
            </a:fld>
            <a:endParaRPr lang="es-419" dirty="0"/>
          </a:p>
        </p:txBody>
      </p:sp>
    </p:spTree>
    <p:extLst>
      <p:ext uri="{BB962C8B-B14F-4D97-AF65-F5344CB8AC3E}">
        <p14:creationId xmlns:p14="http://schemas.microsoft.com/office/powerpoint/2010/main" val="1960710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46</a:t>
            </a:fld>
            <a:endParaRPr lang="es-419" dirty="0"/>
          </a:p>
        </p:txBody>
      </p:sp>
      <p:sp>
        <p:nvSpPr>
          <p:cNvPr id="11" name="TextBox 10">
            <a:extLst>
              <a:ext uri="{FF2B5EF4-FFF2-40B4-BE49-F238E27FC236}">
                <a16:creationId xmlns:a16="http://schemas.microsoft.com/office/drawing/2014/main" id="{75FEDAE1-C9F8-D101-ADC4-C25CF65A1544}"/>
              </a:ext>
            </a:extLst>
          </p:cNvPr>
          <p:cNvSpPr txBox="1"/>
          <p:nvPr/>
        </p:nvSpPr>
        <p:spPr>
          <a:xfrm>
            <a:off x="442298" y="663926"/>
            <a:ext cx="8259403" cy="5386090"/>
          </a:xfrm>
          <a:prstGeom prst="rect">
            <a:avLst/>
          </a:prstGeom>
          <a:noFill/>
        </p:spPr>
        <p:txBody>
          <a:bodyPr wrap="square">
            <a:spAutoFit/>
          </a:bodyPr>
          <a:lstStyle/>
          <a:p>
            <a:pPr marL="0" marR="0">
              <a:spcBef>
                <a:spcPts val="0"/>
              </a:spcBef>
              <a:spcAft>
                <a:spcPts val="0"/>
              </a:spcAft>
            </a:pPr>
            <a:r>
              <a:rPr lang="es-ES" sz="2000" b="1" dirty="0">
                <a:effectLst/>
                <a:latin typeface="ATT Aleck Sans" panose="020B0503020203020204"/>
                <a:ea typeface="Calibri" panose="020F0502020204030204" pitchFamily="34" charset="0"/>
                <a:cs typeface="Arial" panose="020B0604020202020204" pitchFamily="34" charset="0"/>
              </a:rPr>
              <a:t>ACTIVIDAD 4: Práctica</a:t>
            </a:r>
            <a:br>
              <a:rPr lang="es-ES" sz="2000" b="1" dirty="0">
                <a:effectLst/>
                <a:latin typeface="ATT Aleck Sans" panose="020B0503020203020204"/>
                <a:ea typeface="Calibri" panose="020F0502020204030204" pitchFamily="34" charset="0"/>
                <a:cs typeface="Arial" panose="020B0604020202020204" pitchFamily="34" charset="0"/>
              </a:rPr>
            </a:b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spcBef>
                <a:spcPts val="0"/>
              </a:spcBef>
              <a:spcAft>
                <a:spcPts val="0"/>
              </a:spcAft>
            </a:pPr>
            <a:r>
              <a:rPr lang="es-ES" sz="1800" dirty="0">
                <a:effectLst/>
                <a:latin typeface="ATT Aleck Sans" panose="020B0503020203020204"/>
                <a:ea typeface="Calibri" panose="020F0502020204030204" pitchFamily="34" charset="0"/>
                <a:cs typeface="Arial" panose="020B0604020202020204" pitchFamily="34" charset="0"/>
              </a:rPr>
              <a:t>Practique lo que ha aprendido. Utilice un explorador web para visitar </a:t>
            </a:r>
            <a:r>
              <a:rPr lang="es-ES" u="sng" dirty="0">
                <a:solidFill>
                  <a:srgbClr val="0563C1"/>
                </a:solidFill>
                <a:latin typeface="ATT Aleck Sans" panose="020B0503020203020204"/>
                <a:ea typeface="Calibri" panose="020F0502020204030204" pitchFamily="34" charset="0"/>
                <a:cs typeface="Arial" panose="020B0604020202020204" pitchFamily="34" charset="0"/>
                <a:hlinkClick r:id="rId3"/>
              </a:rPr>
              <a:t>https://www.digitallearn.org</a:t>
            </a:r>
            <a:r>
              <a:rPr lang="es-ES" sz="1800" dirty="0">
                <a:effectLst/>
                <a:latin typeface="ATT Aleck Sans" panose="020B0503020203020204"/>
                <a:ea typeface="Calibri" panose="020F0502020204030204" pitchFamily="34" charset="0"/>
                <a:cs typeface="Arial" panose="020B0604020202020204" pitchFamily="34" charset="0"/>
              </a:rPr>
              <a:t> y responda las siguientes preguntas o siga al instructor para completar las siguientes tareas.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spcBef>
                <a:spcPts val="0"/>
              </a:spcBef>
              <a:spcAft>
                <a:spcPts val="0"/>
              </a:spcAft>
            </a:pPr>
            <a:r>
              <a:rPr lang="es-ES" sz="1800" dirty="0">
                <a:effectLst/>
                <a:latin typeface="ATT Aleck Sans" panose="020B0503020203020204"/>
                <a:ea typeface="Calibri" panose="020F0502020204030204" pitchFamily="34" charset="0"/>
                <a:cs typeface="Arial" panose="020B0604020202020204" pitchFamily="34" charset="0"/>
              </a:rPr>
              <a: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1371600" marR="0" indent="-1371600">
              <a:spcBef>
                <a:spcPts val="0"/>
              </a:spcBef>
              <a:spcAft>
                <a:spcPts val="0"/>
              </a:spcAft>
            </a:pPr>
            <a:r>
              <a:rPr lang="es-ES" sz="1800" dirty="0">
                <a:effectLst/>
                <a:latin typeface="ATT Aleck Sans" panose="020B0503020203020204"/>
                <a:ea typeface="Calibri" panose="020F0502020204030204" pitchFamily="34" charset="0"/>
                <a:cs typeface="Arial" panose="020B0604020202020204" pitchFamily="34" charset="0"/>
              </a:rPr>
              <a:t>¿Cuántos cursos hay disponibles? </a:t>
            </a:r>
            <a:br>
              <a:rPr lang="es-ES" sz="1800" dirty="0">
                <a:effectLst/>
                <a:latin typeface="ATT Aleck Sans" panose="020B0503020203020204"/>
                <a:ea typeface="Calibri" panose="020F0502020204030204" pitchFamily="34" charset="0"/>
                <a:cs typeface="Arial" panose="020B0604020202020204" pitchFamily="34" charset="0"/>
              </a:rPr>
            </a:br>
            <a:r>
              <a:rPr lang="es-ES" sz="1800" dirty="0">
                <a:effectLst/>
                <a:latin typeface="ATT Aleck Sans" panose="020B0503020203020204"/>
                <a:ea typeface="Calibri" panose="020F0502020204030204" pitchFamily="34" charset="0"/>
                <a:cs typeface="Arial" panose="020B0604020202020204" pitchFamily="34" charset="0"/>
              </a:rPr>
              <a: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1371600" marR="0" indent="-1371600">
              <a:spcBef>
                <a:spcPts val="0"/>
              </a:spcBef>
              <a:spcAft>
                <a:spcPts val="0"/>
              </a:spcAft>
            </a:pPr>
            <a:r>
              <a:rPr lang="es-ES" sz="1800" dirty="0">
                <a:effectLst/>
                <a:latin typeface="ATT Aleck Sans" panose="020B0503020203020204"/>
                <a:ea typeface="Calibri" panose="020F0502020204030204" pitchFamily="34" charset="0"/>
                <a:cs typeface="Arial" panose="020B0604020202020204" pitchFamily="34" charset="0"/>
              </a:rPr>
              <a:t>¿Cuántas actividades hay en el curso </a:t>
            </a:r>
            <a:r>
              <a:rPr lang="es-ES" sz="1800" i="1" dirty="0">
                <a:effectLst/>
                <a:latin typeface="ATT Aleck Sans" panose="020B0503020203020204"/>
                <a:ea typeface="Calibri" panose="020F0502020204030204" pitchFamily="34" charset="0"/>
                <a:cs typeface="Arial" panose="020B0604020202020204" pitchFamily="34" charset="0"/>
              </a:rPr>
              <a:t>Navegación por un sitio web?</a:t>
            </a:r>
            <a:r>
              <a:rPr lang="es-ES" sz="1800" dirty="0">
                <a:effectLst/>
                <a:latin typeface="ATT Aleck Sans" panose="020B0503020203020204"/>
                <a:ea typeface="Calibri" panose="020F0502020204030204" pitchFamily="34" charset="0"/>
                <a:cs typeface="Arial" panose="020B0604020202020204" pitchFamily="34" charset="0"/>
              </a:rPr>
              <a:t> </a:t>
            </a:r>
            <a:br>
              <a:rPr lang="es-ES" sz="1800" dirty="0">
                <a:effectLst/>
                <a:latin typeface="ATT Aleck Sans" panose="020B0503020203020204"/>
                <a:ea typeface="Calibri" panose="020F0502020204030204" pitchFamily="34" charset="0"/>
                <a:cs typeface="Arial" panose="020B0604020202020204" pitchFamily="34" charset="0"/>
              </a:rPr>
            </a:b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1371600" marR="0" indent="-1371600">
              <a:spcBef>
                <a:spcPts val="0"/>
              </a:spcBef>
              <a:spcAft>
                <a:spcPts val="0"/>
              </a:spcAft>
            </a:pPr>
            <a:r>
              <a:rPr lang="es-ES" sz="1800" dirty="0">
                <a:effectLst/>
                <a:latin typeface="ATT Aleck Sans" panose="020B0503020203020204"/>
                <a:ea typeface="Calibri" panose="020F0502020204030204" pitchFamily="34" charset="0"/>
                <a:cs typeface="Arial" panose="020B0604020202020204" pitchFamily="34" charset="0"/>
              </a:rPr>
              <a:t>¿Qué información está disponible en el pie de página? </a:t>
            </a:r>
            <a:br>
              <a:rPr lang="es-ES" sz="1800" dirty="0">
                <a:effectLst/>
                <a:latin typeface="ATT Aleck Sans" panose="020B0503020203020204"/>
                <a:ea typeface="Calibri" panose="020F0502020204030204" pitchFamily="34" charset="0"/>
                <a:cs typeface="Arial" panose="020B0604020202020204" pitchFamily="34" charset="0"/>
              </a:rPr>
            </a:br>
            <a:r>
              <a:rPr lang="es-ES" sz="1800" dirty="0">
                <a:effectLst/>
                <a:latin typeface="ATT Aleck Sans" panose="020B0503020203020204"/>
                <a:ea typeface="Calibri" panose="020F0502020204030204" pitchFamily="34" charset="0"/>
                <a:cs typeface="Arial" panose="020B0604020202020204" pitchFamily="34" charset="0"/>
              </a:rPr>
              <a: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1371600" marR="0" indent="-1371600">
              <a:spcBef>
                <a:spcPts val="0"/>
              </a:spcBef>
              <a:spcAft>
                <a:spcPts val="0"/>
              </a:spcAft>
            </a:pPr>
            <a:r>
              <a:rPr lang="es-ES" sz="1800" dirty="0">
                <a:effectLst/>
                <a:latin typeface="ATT Aleck Sans" panose="020B0503020203020204"/>
                <a:ea typeface="Calibri" panose="020F0502020204030204" pitchFamily="34" charset="0"/>
                <a:cs typeface="Arial" panose="020B0604020202020204" pitchFamily="34" charset="0"/>
              </a:rPr>
              <a:t>¿Qué enlaces hay en el menú de navegación?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1371600" marR="0" indent="-1371600">
              <a:spcBef>
                <a:spcPts val="0"/>
              </a:spcBef>
              <a:spcAft>
                <a:spcPts val="0"/>
              </a:spcAft>
            </a:pPr>
            <a:r>
              <a:rPr lang="es-ES" sz="1800" dirty="0">
                <a:effectLst/>
                <a:latin typeface="ATT Aleck Sans" panose="020B0503020203020204"/>
                <a:ea typeface="Calibri" panose="020F0502020204030204" pitchFamily="34" charset="0"/>
                <a:cs typeface="Arial" panose="020B0604020202020204" pitchFamily="34" charset="0"/>
              </a:rPr>
              <a: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1371600" marR="0" indent="-1371600">
              <a:spcBef>
                <a:spcPts val="0"/>
              </a:spcBef>
              <a:spcAft>
                <a:spcPts val="0"/>
              </a:spcAft>
            </a:pPr>
            <a:r>
              <a:rPr lang="es-ES" sz="1800" dirty="0">
                <a:effectLst/>
                <a:latin typeface="ATT Aleck Sans" panose="020B0503020203020204"/>
                <a:ea typeface="Calibri" panose="020F0502020204030204" pitchFamily="34" charset="0"/>
                <a:cs typeface="Arial" panose="020B0604020202020204" pitchFamily="34" charset="0"/>
              </a:rPr>
              <a:t>Enumere un recurso que tiene un hipervínculo en la página web.</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1371600" marR="0" indent="-1371600">
              <a:spcBef>
                <a:spcPts val="0"/>
              </a:spcBef>
              <a:spcAft>
                <a:spcPts val="0"/>
              </a:spcAft>
            </a:pPr>
            <a:r>
              <a:rPr lang="es-ES" sz="1800" dirty="0">
                <a:effectLst/>
                <a:latin typeface="ATT Aleck Sans" panose="020B0503020203020204"/>
                <a:ea typeface="Calibri" panose="020F0502020204030204" pitchFamily="34" charset="0"/>
                <a:cs typeface="Arial" panose="020B0604020202020204" pitchFamily="34" charset="0"/>
              </a:rPr>
              <a: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1371600" marR="0" indent="-1371600">
              <a:spcBef>
                <a:spcPts val="0"/>
              </a:spcBef>
              <a:spcAft>
                <a:spcPts val="0"/>
              </a:spcAft>
            </a:pPr>
            <a:r>
              <a:rPr lang="es-ES" sz="1800" dirty="0">
                <a:effectLst/>
                <a:latin typeface="ATT Aleck Sans" panose="020B0503020203020204"/>
                <a:ea typeface="Calibri" panose="020F0502020204030204" pitchFamily="34" charset="0"/>
                <a:cs typeface="Arial" panose="020B0604020202020204" pitchFamily="34" charset="0"/>
              </a:rPr>
              <a:t>¿Hay anuncios en el sitio web? Si es así, ¿cuántos? </a:t>
            </a:r>
            <a:br>
              <a:rPr lang="es-ES" sz="1800" dirty="0">
                <a:effectLst/>
                <a:latin typeface="ATT Aleck Sans" panose="020B0503020203020204"/>
                <a:ea typeface="Calibri" panose="020F0502020204030204" pitchFamily="34" charset="0"/>
                <a:cs typeface="Arial" panose="020B0604020202020204" pitchFamily="34" charset="0"/>
              </a:rPr>
            </a:br>
            <a:r>
              <a:rPr lang="es-ES" sz="1800" dirty="0">
                <a:effectLst/>
                <a:latin typeface="ATT Aleck Sans" panose="020B0503020203020204"/>
                <a:ea typeface="Calibri" panose="020F0502020204030204" pitchFamily="34" charset="0"/>
                <a:cs typeface="Arial" panose="020B0604020202020204" pitchFamily="34" charset="0"/>
              </a:rPr>
              <a:t>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1371600" marR="0" indent="-1371600">
              <a:spcBef>
                <a:spcPts val="0"/>
              </a:spcBef>
              <a:spcAft>
                <a:spcPts val="0"/>
              </a:spcAft>
            </a:pPr>
            <a:r>
              <a:rPr lang="es-ES" sz="1800" dirty="0">
                <a:effectLst/>
                <a:latin typeface="ATT Aleck Sans" panose="020B0503020203020204"/>
                <a:ea typeface="Calibri" panose="020F0502020204030204" pitchFamily="34" charset="0"/>
                <a:cs typeface="Arial" panose="020B0604020202020204" pitchFamily="34" charset="0"/>
              </a:rPr>
              <a:t>¿Tiene el sitio web una función de búsqueda? </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945204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39824"/>
            <a:ext cx="8229600" cy="4837176"/>
          </a:xfrm>
        </p:spPr>
        <p:txBody>
          <a:bodyPr>
            <a:normAutofit/>
          </a:bodyPr>
          <a:lstStyle/>
          <a:p>
            <a:pPr marL="82296" indent="0">
              <a:buNone/>
            </a:pPr>
            <a:r>
              <a:rPr lang="es-419" dirty="0">
                <a:solidFill>
                  <a:schemeClr val="tx1"/>
                </a:solidFill>
              </a:rPr>
              <a:t>Hoy han aprendido lo siguiente:</a:t>
            </a:r>
            <a:br>
              <a:rPr lang="en-US" dirty="0">
                <a:solidFill>
                  <a:schemeClr val="tx1"/>
                </a:solidFill>
              </a:rPr>
            </a:br>
            <a:endParaRPr lang="es-419" dirty="0">
              <a:solidFill>
                <a:schemeClr val="tx1"/>
              </a:solidFill>
            </a:endParaRPr>
          </a:p>
          <a:p>
            <a:pPr lvl="1"/>
            <a:r>
              <a:rPr lang="es-419" sz="2100" dirty="0">
                <a:solidFill>
                  <a:schemeClr val="tx1"/>
                </a:solidFill>
              </a:rPr>
              <a:t>Qué hacen los exploradores web y los motores de búsqueda</a:t>
            </a:r>
          </a:p>
          <a:p>
            <a:pPr lvl="1"/>
            <a:r>
              <a:rPr lang="es-419" sz="2100" dirty="0">
                <a:solidFill>
                  <a:schemeClr val="tx1"/>
                </a:solidFill>
              </a:rPr>
              <a:t>Qué habilidades necesitan para navegar por Internet, entre ellas:</a:t>
            </a:r>
          </a:p>
          <a:p>
            <a:pPr lvl="2"/>
            <a:r>
              <a:rPr lang="es-419" sz="2100" dirty="0">
                <a:solidFill>
                  <a:schemeClr val="tx1"/>
                </a:solidFill>
              </a:rPr>
              <a:t>Uso de un explorador web</a:t>
            </a:r>
          </a:p>
          <a:p>
            <a:pPr lvl="2"/>
            <a:r>
              <a:rPr lang="es-419" sz="2100" dirty="0">
                <a:solidFill>
                  <a:schemeClr val="tx1"/>
                </a:solidFill>
              </a:rPr>
              <a:t>Uso de un motor de búsqueda</a:t>
            </a:r>
          </a:p>
          <a:p>
            <a:pPr lvl="2"/>
            <a:r>
              <a:rPr lang="es-419" sz="2100" dirty="0">
                <a:solidFill>
                  <a:schemeClr val="tx1"/>
                </a:solidFill>
              </a:rPr>
              <a:t>Navegación por un sitio web</a:t>
            </a:r>
          </a:p>
          <a:p>
            <a:pPr lvl="1"/>
            <a:r>
              <a:rPr lang="es-419" sz="2100" dirty="0">
                <a:solidFill>
                  <a:schemeClr val="tx1"/>
                </a:solidFill>
              </a:rPr>
              <a:t>Consejos y trucos para búsquedas básicas y avanzadas</a:t>
            </a:r>
          </a:p>
          <a:p>
            <a:pPr lvl="1"/>
            <a:endParaRPr lang="es-419" sz="2000" dirty="0">
              <a:solidFill>
                <a:schemeClr val="tx1"/>
              </a:solidFill>
            </a:endParaRPr>
          </a:p>
          <a:p>
            <a:pPr lvl="1"/>
            <a:endParaRPr lang="es-419" sz="2000" dirty="0">
              <a:solidFill>
                <a:schemeClr val="tx1"/>
              </a:solidFill>
            </a:endParaRPr>
          </a:p>
          <a:p>
            <a:pPr marL="82296" indent="0">
              <a:buNone/>
            </a:pPr>
            <a:endParaRPr lang="es-419" dirty="0">
              <a:solidFill>
                <a:schemeClr val="tx1"/>
              </a:solidFill>
            </a:endParaRPr>
          </a:p>
        </p:txBody>
      </p:sp>
      <p:sp>
        <p:nvSpPr>
          <p:cNvPr id="5" name="Title 4">
            <a:extLst>
              <a:ext uri="{FF2B5EF4-FFF2-40B4-BE49-F238E27FC236}">
                <a16:creationId xmlns:a16="http://schemas.microsoft.com/office/drawing/2014/main" id="{87E9E9DF-53AB-F24C-BD08-4B2F47E5BD2D}"/>
              </a:ext>
            </a:extLst>
          </p:cNvPr>
          <p:cNvSpPr>
            <a:spLocks noGrp="1"/>
          </p:cNvSpPr>
          <p:nvPr>
            <p:ph type="title"/>
          </p:nvPr>
        </p:nvSpPr>
        <p:spPr>
          <a:xfrm>
            <a:off x="457200" y="585056"/>
            <a:ext cx="8229600" cy="1066800"/>
          </a:xfrm>
        </p:spPr>
        <p:txBody>
          <a:bodyPr/>
          <a:lstStyle/>
          <a:p>
            <a:r>
              <a:rPr lang="es-419" dirty="0"/>
              <a:t>¡Felicitaciones, alumnos! </a:t>
            </a:r>
          </a:p>
        </p:txBody>
      </p:sp>
      <p:sp>
        <p:nvSpPr>
          <p:cNvPr id="3" name="Slide Number Placeholder 2">
            <a:extLst>
              <a:ext uri="{FF2B5EF4-FFF2-40B4-BE49-F238E27FC236}">
                <a16:creationId xmlns:a16="http://schemas.microsoft.com/office/drawing/2014/main" id="{8A39ED1B-0119-F540-BE48-734BF6E3F59E}"/>
              </a:ext>
            </a:extLst>
          </p:cNvPr>
          <p:cNvSpPr>
            <a:spLocks noGrp="1"/>
          </p:cNvSpPr>
          <p:nvPr>
            <p:ph type="sldNum" sz="quarter" idx="12"/>
          </p:nvPr>
        </p:nvSpPr>
        <p:spPr/>
        <p:txBody>
          <a:bodyPr/>
          <a:lstStyle/>
          <a:p>
            <a:fld id="{D852D4E8-E283-404D-80D7-3AF63315721A}" type="slidenum">
              <a:rPr lang="en-US" smtClean="0"/>
              <a:t>47</a:t>
            </a:fld>
            <a:endParaRPr lang="es-419" dirty="0"/>
          </a:p>
        </p:txBody>
      </p:sp>
    </p:spTree>
    <p:extLst>
      <p:ext uri="{BB962C8B-B14F-4D97-AF65-F5344CB8AC3E}">
        <p14:creationId xmlns:p14="http://schemas.microsoft.com/office/powerpoint/2010/main" val="631216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fontScale="90000"/>
          </a:bodyPr>
          <a:lstStyle/>
          <a:p>
            <a:pPr algn="ctr"/>
            <a:br>
              <a:rPr lang="en-US" sz="2200" dirty="0"/>
            </a:br>
            <a:r>
              <a:rPr lang="en-US" dirty="0" err="1"/>
              <a:t>Visite</a:t>
            </a:r>
            <a:r>
              <a:rPr lang="en-US" dirty="0"/>
              <a:t> &lt;</a:t>
            </a:r>
            <a:r>
              <a:rPr lang="en-US" dirty="0" err="1"/>
              <a:t>inserte</a:t>
            </a:r>
            <a:r>
              <a:rPr lang="en-US" dirty="0"/>
              <a:t> la URL de la </a:t>
            </a:r>
            <a:r>
              <a:rPr lang="en-US" dirty="0" err="1"/>
              <a:t>biblioteca</a:t>
            </a:r>
            <a:r>
              <a:rPr lang="en-US" dirty="0"/>
              <a:t> </a:t>
            </a:r>
            <a:r>
              <a:rPr lang="en-US" dirty="0" err="1"/>
              <a:t>aquí</a:t>
            </a:r>
            <a:r>
              <a:rPr lang="en-US" dirty="0"/>
              <a:t>&gt; y </a:t>
            </a:r>
            <a:r>
              <a:rPr lang="en-US" u="sng" dirty="0">
                <a:hlinkClick r:id="rId3"/>
              </a:rPr>
              <a:t>https://www.digitallearn.org</a:t>
            </a:r>
            <a:r>
              <a:rPr lang="en-US" dirty="0"/>
              <a:t> para </a:t>
            </a:r>
            <a:r>
              <a:rPr lang="en-US" dirty="0" err="1"/>
              <a:t>descubrir</a:t>
            </a:r>
            <a:r>
              <a:rPr lang="en-US" dirty="0"/>
              <a:t> </a:t>
            </a:r>
            <a:r>
              <a:rPr lang="en-US" dirty="0" err="1"/>
              <a:t>más</a:t>
            </a:r>
            <a:r>
              <a:rPr lang="en-US" dirty="0"/>
              <a:t> </a:t>
            </a:r>
            <a:r>
              <a:rPr lang="en-US" dirty="0" err="1"/>
              <a:t>cursos</a:t>
            </a:r>
            <a:r>
              <a:rPr lang="en-US" dirty="0"/>
              <a:t> y </a:t>
            </a:r>
            <a:r>
              <a:rPr lang="en-US" dirty="0" err="1"/>
              <a:t>generar</a:t>
            </a:r>
            <a:r>
              <a:rPr lang="en-US" dirty="0"/>
              <a:t> </a:t>
            </a:r>
            <a:r>
              <a:rPr lang="en-US" dirty="0" err="1"/>
              <a:t>confianza</a:t>
            </a:r>
            <a:r>
              <a:rPr lang="en-US" dirty="0"/>
              <a:t> </a:t>
            </a:r>
            <a:r>
              <a:rPr lang="en-US" dirty="0" err="1"/>
              <a:t>mediante</a:t>
            </a:r>
            <a:r>
              <a:rPr lang="en-US" dirty="0"/>
              <a:t> </a:t>
            </a:r>
            <a:r>
              <a:rPr lang="en-US" dirty="0" err="1"/>
              <a:t>el</a:t>
            </a:r>
            <a:r>
              <a:rPr lang="en-US" dirty="0"/>
              <a:t> </a:t>
            </a:r>
            <a:r>
              <a:rPr lang="en-US" dirty="0" err="1"/>
              <a:t>uso</a:t>
            </a:r>
            <a:r>
              <a:rPr lang="en-US" dirty="0"/>
              <a:t> de la </a:t>
            </a:r>
            <a:r>
              <a:rPr lang="en-US" dirty="0" err="1"/>
              <a:t>tecnología</a:t>
            </a:r>
            <a:r>
              <a:rPr lang="en-US" dirty="0"/>
              <a:t>.</a:t>
            </a:r>
            <a:r>
              <a:rPr lang="es-419" dirty="0"/>
              <a:t>. </a:t>
            </a:r>
            <a:br>
              <a:rPr lang="en-US" dirty="0"/>
            </a:br>
            <a:endParaRPr lang="es-419" sz="4800" dirty="0"/>
          </a:p>
        </p:txBody>
      </p:sp>
      <p:sp>
        <p:nvSpPr>
          <p:cNvPr id="3" name="Slide Number Placeholder 2">
            <a:extLst>
              <a:ext uri="{FF2B5EF4-FFF2-40B4-BE49-F238E27FC236}">
                <a16:creationId xmlns:a16="http://schemas.microsoft.com/office/drawing/2014/main" id="{A4145DA5-5F0E-2749-AFCA-36F5B81DEB82}"/>
              </a:ext>
            </a:extLst>
          </p:cNvPr>
          <p:cNvSpPr>
            <a:spLocks noGrp="1"/>
          </p:cNvSpPr>
          <p:nvPr>
            <p:ph type="sldNum" sz="quarter" idx="12"/>
          </p:nvPr>
        </p:nvSpPr>
        <p:spPr/>
        <p:txBody>
          <a:bodyPr/>
          <a:lstStyle/>
          <a:p>
            <a:fld id="{D852D4E8-E283-404D-80D7-3AF63315721A}" type="slidenum">
              <a:rPr lang="en-US" smtClean="0"/>
              <a:t>48</a:t>
            </a:fld>
            <a:endParaRPr lang="es-419" dirty="0"/>
          </a:p>
        </p:txBody>
      </p:sp>
      <p:pic>
        <p:nvPicPr>
          <p:cNvPr id="9" name="Picture 11" descr="https://www.digitallearn.org">
            <a:extLst>
              <a:ext uri="{FF2B5EF4-FFF2-40B4-BE49-F238E27FC236}">
                <a16:creationId xmlns:a16="http://schemas.microsoft.com/office/drawing/2014/main" id="{70C0BD24-8AD9-9C72-9FE7-1CE333B7A48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79725" y="5715000"/>
            <a:ext cx="3135313"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a:extLst>
              <a:ext uri="{FF2B5EF4-FFF2-40B4-BE49-F238E27FC236}">
                <a16:creationId xmlns:a16="http://schemas.microsoft.com/office/drawing/2014/main" id="{C1C05726-1CD3-742C-E228-B39DACEF29CA}"/>
              </a:ext>
            </a:extLst>
          </p:cNvPr>
          <p:cNvSpPr>
            <a:spLocks noChangeArrowheads="1"/>
          </p:cNvSpPr>
          <p:nvPr/>
        </p:nvSpPr>
        <p:spPr bwMode="auto">
          <a:xfrm>
            <a:off x="147637" y="6485901"/>
            <a:ext cx="88487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743200" algn="ctr"/>
                <a:tab pos="5486400" algn="r"/>
                <a:tab pos="6572250" algn="r"/>
              </a:tabLst>
              <a:defRPr>
                <a:solidFill>
                  <a:schemeClr val="tx1"/>
                </a:solidFill>
                <a:latin typeface="Segoe UI" panose="020B0502040204020203" pitchFamily="34" charset="0"/>
              </a:defRPr>
            </a:lvl1pPr>
            <a:lvl2pPr marL="742950" indent="-285750">
              <a:tabLst>
                <a:tab pos="2743200" algn="ctr"/>
                <a:tab pos="5486400" algn="r"/>
                <a:tab pos="6572250" algn="r"/>
              </a:tabLst>
              <a:defRPr>
                <a:solidFill>
                  <a:schemeClr val="tx1"/>
                </a:solidFill>
                <a:latin typeface="Segoe UI" panose="020B0502040204020203" pitchFamily="34" charset="0"/>
              </a:defRPr>
            </a:lvl2pPr>
            <a:lvl3pPr marL="1143000" indent="-228600">
              <a:tabLst>
                <a:tab pos="2743200" algn="ctr"/>
                <a:tab pos="5486400" algn="r"/>
                <a:tab pos="6572250" algn="r"/>
              </a:tabLst>
              <a:defRPr>
                <a:solidFill>
                  <a:schemeClr val="tx1"/>
                </a:solidFill>
                <a:latin typeface="Segoe UI" panose="020B0502040204020203" pitchFamily="34" charset="0"/>
              </a:defRPr>
            </a:lvl3pPr>
            <a:lvl4pPr marL="1600200" indent="-228600">
              <a:tabLst>
                <a:tab pos="2743200" algn="ctr"/>
                <a:tab pos="5486400" algn="r"/>
                <a:tab pos="6572250" algn="r"/>
              </a:tabLst>
              <a:defRPr>
                <a:solidFill>
                  <a:schemeClr val="tx1"/>
                </a:solidFill>
                <a:latin typeface="Segoe UI" panose="020B0502040204020203" pitchFamily="34" charset="0"/>
              </a:defRPr>
            </a:lvl4pPr>
            <a:lvl5pPr marL="2057400" indent="-228600">
              <a:tabLst>
                <a:tab pos="2743200" algn="ctr"/>
                <a:tab pos="5486400" algn="r"/>
                <a:tab pos="6572250" algn="r"/>
              </a:tabLst>
              <a:defRPr>
                <a:solidFill>
                  <a:schemeClr val="tx1"/>
                </a:solidFill>
                <a:latin typeface="Segoe UI" panose="020B0502040204020203" pitchFamily="34" charset="0"/>
              </a:defRPr>
            </a:lvl5pPr>
            <a:lvl6pPr marL="25146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6pPr>
            <a:lvl7pPr marL="29718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7pPr>
            <a:lvl8pPr marL="34290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8pPr>
            <a:lvl9pPr marL="38862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9pPr>
          </a:lstStyle>
          <a:p>
            <a:pPr algn="ctr"/>
            <a:r>
              <a:rPr lang="en-US" sz="1600" dirty="0" err="1"/>
              <a:t>Proporcionado</a:t>
            </a:r>
            <a:r>
              <a:rPr lang="en-US" sz="1600" dirty="0"/>
              <a:t> </a:t>
            </a:r>
            <a:r>
              <a:rPr lang="en-US" sz="1600" dirty="0" err="1"/>
              <a:t>por</a:t>
            </a:r>
            <a:r>
              <a:rPr lang="en-US" sz="1600" dirty="0"/>
              <a:t> AT&amp;T y Public Library Association.</a:t>
            </a:r>
          </a:p>
        </p:txBody>
      </p:sp>
    </p:spTree>
    <p:extLst>
      <p:ext uri="{BB962C8B-B14F-4D97-AF65-F5344CB8AC3E}">
        <p14:creationId xmlns:p14="http://schemas.microsoft.com/office/powerpoint/2010/main" val="791591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F0E00D9-A612-B433-B783-BE5A6E5B64F1}"/>
              </a:ext>
            </a:extLst>
          </p:cNvPr>
          <p:cNvSpPr>
            <a:spLocks noGrp="1"/>
          </p:cNvSpPr>
          <p:nvPr>
            <p:ph type="sldNum" sz="quarter" idx="12"/>
          </p:nvPr>
        </p:nvSpPr>
        <p:spPr/>
        <p:txBody>
          <a:bodyPr/>
          <a:lstStyle/>
          <a:p>
            <a:pPr>
              <a:defRPr/>
            </a:pPr>
            <a:fld id="{30EA123D-9CE2-EC41-82B6-57109BF33E26}" type="slidenum">
              <a:rPr lang="en-US"/>
              <a:pPr>
                <a:defRPr/>
              </a:pPr>
              <a:t>49</a:t>
            </a:fld>
            <a:endParaRPr lang="en-US"/>
          </a:p>
        </p:txBody>
      </p:sp>
      <p:sp>
        <p:nvSpPr>
          <p:cNvPr id="13314" name="Subtitle 1" hidden="1">
            <a:extLst>
              <a:ext uri="{FF2B5EF4-FFF2-40B4-BE49-F238E27FC236}">
                <a16:creationId xmlns:a16="http://schemas.microsoft.com/office/drawing/2014/main" id="{7A94663B-82A7-239A-2495-51CAC2E1EE4B}"/>
              </a:ext>
            </a:extLst>
          </p:cNvPr>
          <p:cNvSpPr>
            <a:spLocks noGrp="1" noChangeArrowheads="1"/>
          </p:cNvSpPr>
          <p:nvPr>
            <p:ph type="subTitle" idx="1"/>
          </p:nvPr>
        </p:nvSpPr>
        <p:spPr bwMode="auto">
          <a:xfrm>
            <a:off x="457200" y="3900488"/>
            <a:ext cx="4953000" cy="1752600"/>
          </a:xfrm>
        </p:spPr>
        <p:txBody>
          <a:bodyPr wrap="square" lIns="91440" tIns="45720" rIns="91440" bIns="45720" numCol="1" anchor="t" anchorCtr="0" compatLnSpc="1">
            <a:prstTxWarp prst="textNoShape">
              <a:avLst/>
            </a:prstTxWarp>
          </a:bodyPr>
          <a:lstStyle/>
          <a:p>
            <a:pPr marL="47625"/>
            <a:r>
              <a:rPr lang="en-US" altLang="en-US" sz="2000" b="1"/>
              <a:t>THANK YOU FOR COMING!</a:t>
            </a:r>
          </a:p>
          <a:p>
            <a:pPr marL="47625"/>
            <a:endParaRPr lang="en-US" altLang="en-US"/>
          </a:p>
        </p:txBody>
      </p:sp>
      <p:sp>
        <p:nvSpPr>
          <p:cNvPr id="13315" name="Title 2">
            <a:extLst>
              <a:ext uri="{FF2B5EF4-FFF2-40B4-BE49-F238E27FC236}">
                <a16:creationId xmlns:a16="http://schemas.microsoft.com/office/drawing/2014/main" id="{A841B28A-EC9C-FE77-39A7-F4DF256569E4}"/>
              </a:ext>
            </a:extLst>
          </p:cNvPr>
          <p:cNvSpPr>
            <a:spLocks noGrp="1" noChangeArrowheads="1"/>
          </p:cNvSpPr>
          <p:nvPr>
            <p:ph type="ctrTitle"/>
          </p:nvPr>
        </p:nvSpPr>
        <p:spPr>
          <a:xfrm>
            <a:off x="457200" y="2063750"/>
            <a:ext cx="8458200" cy="1470025"/>
          </a:xfrm>
        </p:spPr>
        <p:txBody>
          <a:bodyPr/>
          <a:lstStyle/>
          <a:p>
            <a:r>
              <a:rPr lang="es-419" dirty="0"/>
              <a:t>¡Gracias por venir!</a:t>
            </a:r>
            <a:endParaRPr lang="en-US" altLang="en-US" dirty="0"/>
          </a:p>
        </p:txBody>
      </p:sp>
      <p:pic>
        <p:nvPicPr>
          <p:cNvPr id="13317" name="Picture 11" descr="https://www.digitallearn.org">
            <a:extLst>
              <a:ext uri="{FF2B5EF4-FFF2-40B4-BE49-F238E27FC236}">
                <a16:creationId xmlns:a16="http://schemas.microsoft.com/office/drawing/2014/main" id="{7174F2E8-11D2-F1C1-CED3-EE8FF3EB592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79725" y="5561013"/>
            <a:ext cx="3135313"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6">
            <a:extLst>
              <a:ext uri="{FF2B5EF4-FFF2-40B4-BE49-F238E27FC236}">
                <a16:creationId xmlns:a16="http://schemas.microsoft.com/office/drawing/2014/main" id="{09A234E9-2CE4-E682-7AAC-D5B2FDC3FBA6}"/>
              </a:ext>
            </a:extLst>
          </p:cNvPr>
          <p:cNvSpPr>
            <a:spLocks noChangeArrowheads="1"/>
          </p:cNvSpPr>
          <p:nvPr/>
        </p:nvSpPr>
        <p:spPr bwMode="auto">
          <a:xfrm>
            <a:off x="152278" y="6457772"/>
            <a:ext cx="88487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743200" algn="ctr"/>
                <a:tab pos="5486400" algn="r"/>
                <a:tab pos="6572250" algn="r"/>
              </a:tabLst>
              <a:defRPr>
                <a:solidFill>
                  <a:schemeClr val="tx1"/>
                </a:solidFill>
                <a:latin typeface="Segoe UI" panose="020B0502040204020203" pitchFamily="34" charset="0"/>
              </a:defRPr>
            </a:lvl1pPr>
            <a:lvl2pPr marL="742950" indent="-285750">
              <a:tabLst>
                <a:tab pos="2743200" algn="ctr"/>
                <a:tab pos="5486400" algn="r"/>
                <a:tab pos="6572250" algn="r"/>
              </a:tabLst>
              <a:defRPr>
                <a:solidFill>
                  <a:schemeClr val="tx1"/>
                </a:solidFill>
                <a:latin typeface="Segoe UI" panose="020B0502040204020203" pitchFamily="34" charset="0"/>
              </a:defRPr>
            </a:lvl2pPr>
            <a:lvl3pPr marL="1143000" indent="-228600">
              <a:tabLst>
                <a:tab pos="2743200" algn="ctr"/>
                <a:tab pos="5486400" algn="r"/>
                <a:tab pos="6572250" algn="r"/>
              </a:tabLst>
              <a:defRPr>
                <a:solidFill>
                  <a:schemeClr val="tx1"/>
                </a:solidFill>
                <a:latin typeface="Segoe UI" panose="020B0502040204020203" pitchFamily="34" charset="0"/>
              </a:defRPr>
            </a:lvl3pPr>
            <a:lvl4pPr marL="1600200" indent="-228600">
              <a:tabLst>
                <a:tab pos="2743200" algn="ctr"/>
                <a:tab pos="5486400" algn="r"/>
                <a:tab pos="6572250" algn="r"/>
              </a:tabLst>
              <a:defRPr>
                <a:solidFill>
                  <a:schemeClr val="tx1"/>
                </a:solidFill>
                <a:latin typeface="Segoe UI" panose="020B0502040204020203" pitchFamily="34" charset="0"/>
              </a:defRPr>
            </a:lvl4pPr>
            <a:lvl5pPr marL="2057400" indent="-228600">
              <a:tabLst>
                <a:tab pos="2743200" algn="ctr"/>
                <a:tab pos="5486400" algn="r"/>
                <a:tab pos="6572250" algn="r"/>
              </a:tabLst>
              <a:defRPr>
                <a:solidFill>
                  <a:schemeClr val="tx1"/>
                </a:solidFill>
                <a:latin typeface="Segoe UI" panose="020B0502040204020203" pitchFamily="34" charset="0"/>
              </a:defRPr>
            </a:lvl5pPr>
            <a:lvl6pPr marL="25146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6pPr>
            <a:lvl7pPr marL="29718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7pPr>
            <a:lvl8pPr marL="34290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8pPr>
            <a:lvl9pPr marL="38862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9pPr>
          </a:lstStyle>
          <a:p>
            <a:pPr algn="ctr"/>
            <a:r>
              <a:rPr lang="en-US" sz="1600" dirty="0" err="1"/>
              <a:t>Proporcionado</a:t>
            </a:r>
            <a:r>
              <a:rPr lang="en-US" sz="1600" dirty="0"/>
              <a:t> </a:t>
            </a:r>
            <a:r>
              <a:rPr lang="en-US" sz="1600" dirty="0" err="1"/>
              <a:t>por</a:t>
            </a:r>
            <a:r>
              <a:rPr lang="en-US" sz="1600" dirty="0"/>
              <a:t> AT&amp;T y Public Library Association.</a:t>
            </a:r>
          </a:p>
        </p:txBody>
      </p:sp>
    </p:spTree>
    <p:custDataLst>
      <p:tags r:id="rId1"/>
    </p:custData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s-419" b="1" dirty="0">
                <a:solidFill>
                  <a:schemeClr val="tx1"/>
                </a:solidFill>
              </a:rPr>
              <a:t>Barra de dirección: </a:t>
            </a:r>
            <a:r>
              <a:rPr lang="es-419" dirty="0">
                <a:solidFill>
                  <a:schemeClr val="tx1"/>
                </a:solidFill>
              </a:rPr>
              <a:t>Se utiliza para escribir la dirección de un sitio web o página web.</a:t>
            </a: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457200"/>
            <a:ext cx="8229600" cy="1066800"/>
          </a:xfrm>
        </p:spPr>
        <p:txBody>
          <a:bodyPr/>
          <a:lstStyle/>
          <a:p>
            <a:r>
              <a:rPr lang="es-419" dirty="0"/>
              <a:t>Uso de un explorador web</a:t>
            </a:r>
          </a:p>
        </p:txBody>
      </p:sp>
      <p:sp>
        <p:nvSpPr>
          <p:cNvPr id="6" name="Rectangle 5">
            <a:extLst>
              <a:ext uri="{FF2B5EF4-FFF2-40B4-BE49-F238E27FC236}">
                <a16:creationId xmlns:a16="http://schemas.microsoft.com/office/drawing/2014/main" id="{FFA94D5D-DD6E-6341-B42A-0652362B327D}"/>
              </a:ext>
            </a:extLst>
          </p:cNvPr>
          <p:cNvSpPr/>
          <p:nvPr/>
        </p:nvSpPr>
        <p:spPr>
          <a:xfrm>
            <a:off x="2895600" y="2646208"/>
            <a:ext cx="3429000" cy="325592"/>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5</a:t>
            </a:fld>
            <a:endParaRPr lang="es-419" dirty="0"/>
          </a:p>
        </p:txBody>
      </p:sp>
      <p:pic>
        <p:nvPicPr>
          <p:cNvPr id="7" name="Picture 6" descr="A picture of a browswer window with the Address bar hiighlighted in an orange box. There is a URL in the address box.">
            <a:extLst>
              <a:ext uri="{FF2B5EF4-FFF2-40B4-BE49-F238E27FC236}">
                <a16:creationId xmlns:a16="http://schemas.microsoft.com/office/drawing/2014/main" id="{088A4576-BDA7-604F-B1F2-B221E0C993C1}"/>
              </a:ext>
            </a:extLst>
          </p:cNvPr>
          <p:cNvPicPr>
            <a:picLocks noChangeAspect="1"/>
          </p:cNvPicPr>
          <p:nvPr/>
        </p:nvPicPr>
        <p:blipFill rotWithShape="1">
          <a:blip r:embed="rId3">
            <a:extLst>
              <a:ext uri="{28A0092B-C50C-407E-A947-70E740481C1C}">
                <a14:useLocalDpi xmlns:a14="http://schemas.microsoft.com/office/drawing/2010/main" val="0"/>
              </a:ext>
            </a:extLst>
          </a:blip>
          <a:srcRect b="11294"/>
          <a:stretch/>
        </p:blipFill>
        <p:spPr>
          <a:xfrm>
            <a:off x="1540068" y="2398611"/>
            <a:ext cx="6063863" cy="3964060"/>
          </a:xfrm>
          <a:prstGeom prst="rect">
            <a:avLst/>
          </a:prstGeom>
        </p:spPr>
      </p:pic>
      <p:sp>
        <p:nvSpPr>
          <p:cNvPr id="8" name="Rectangle 7">
            <a:extLst>
              <a:ext uri="{FF2B5EF4-FFF2-40B4-BE49-F238E27FC236}">
                <a16:creationId xmlns:a16="http://schemas.microsoft.com/office/drawing/2014/main" id="{9EAEDB1D-1283-D640-AEBA-74D53F7E39F5}"/>
              </a:ext>
            </a:extLst>
          </p:cNvPr>
          <p:cNvSpPr/>
          <p:nvPr/>
        </p:nvSpPr>
        <p:spPr>
          <a:xfrm>
            <a:off x="2114982" y="2608380"/>
            <a:ext cx="3428999" cy="325592"/>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353023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s-419" b="1" dirty="0">
                <a:solidFill>
                  <a:schemeClr val="tx1"/>
                </a:solidFill>
              </a:rPr>
              <a:t>Cuadro de búsqueda: </a:t>
            </a:r>
            <a:r>
              <a:rPr lang="es-419" dirty="0">
                <a:solidFill>
                  <a:schemeClr val="tx1"/>
                </a:solidFill>
              </a:rPr>
              <a:t>Se usa para ingresar palabras clave cuando se desconoce la dirección exacta. </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r>
              <a:rPr lang="es-419" dirty="0">
                <a:solidFill>
                  <a:schemeClr val="tx1"/>
                </a:solidFill>
              </a:rPr>
              <a:t>Nota: Algunos exploradores tienen solo un "cuadro multifunción" único que se utiliza para ingresar tanto las direcciones web como las palabras clave (como Google).</a:t>
            </a:r>
          </a:p>
          <a:p>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457200"/>
            <a:ext cx="8229600" cy="1066800"/>
          </a:xfrm>
        </p:spPr>
        <p:txBody>
          <a:bodyPr/>
          <a:lstStyle/>
          <a:p>
            <a:r>
              <a:rPr lang="es-419" dirty="0"/>
              <a:t>Uso de un explorador web</a:t>
            </a:r>
          </a:p>
        </p:txBody>
      </p:sp>
      <p:grpSp>
        <p:nvGrpSpPr>
          <p:cNvPr id="4" name="Group 3" descr="A picture of a browser window with the Address Bar hiighlighted in an orange box. There is a search phrase &quot;movies in the park&quot; in the the Address Bar.">
            <a:extLst>
              <a:ext uri="{FF2B5EF4-FFF2-40B4-BE49-F238E27FC236}">
                <a16:creationId xmlns:a16="http://schemas.microsoft.com/office/drawing/2014/main" id="{0C1DD20F-F985-8447-A4EE-7CF666120168}"/>
              </a:ext>
            </a:extLst>
          </p:cNvPr>
          <p:cNvGrpSpPr/>
          <p:nvPr/>
        </p:nvGrpSpPr>
        <p:grpSpPr>
          <a:xfrm>
            <a:off x="502920" y="2897124"/>
            <a:ext cx="7985760" cy="1219200"/>
            <a:chOff x="502920" y="2897124"/>
            <a:chExt cx="7985760" cy="1219200"/>
          </a:xfrm>
        </p:grpSpPr>
        <p:pic>
          <p:nvPicPr>
            <p:cNvPr id="5" name="Picture 4" descr="Graphical user interface, application&#10;&#10;Description automatically generated with medium confidence">
              <a:extLst>
                <a:ext uri="{FF2B5EF4-FFF2-40B4-BE49-F238E27FC236}">
                  <a16:creationId xmlns:a16="http://schemas.microsoft.com/office/drawing/2014/main" id="{E7D76ED1-6912-384C-A788-6E04DE3AEF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2920" y="2897124"/>
              <a:ext cx="7985760" cy="1219200"/>
            </a:xfrm>
            <a:prstGeom prst="rect">
              <a:avLst/>
            </a:prstGeom>
            <a:ln>
              <a:solidFill>
                <a:schemeClr val="bg2">
                  <a:lumMod val="50000"/>
                </a:schemeClr>
              </a:solidFill>
            </a:ln>
          </p:spPr>
        </p:pic>
        <p:sp>
          <p:nvSpPr>
            <p:cNvPr id="7" name="Rectangle 6">
              <a:extLst>
                <a:ext uri="{FF2B5EF4-FFF2-40B4-BE49-F238E27FC236}">
                  <a16:creationId xmlns:a16="http://schemas.microsoft.com/office/drawing/2014/main" id="{1A9F8E0E-E1D0-1747-BB0B-0622765900ED}"/>
                </a:ext>
              </a:extLst>
            </p:cNvPr>
            <p:cNvSpPr/>
            <p:nvPr/>
          </p:nvSpPr>
          <p:spPr>
            <a:xfrm>
              <a:off x="1524000" y="3316224"/>
              <a:ext cx="5715000" cy="381000"/>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gr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a:t>
            </a:fld>
            <a:endParaRPr lang="es-419" dirty="0"/>
          </a:p>
        </p:txBody>
      </p:sp>
    </p:spTree>
    <p:extLst>
      <p:ext uri="{BB962C8B-B14F-4D97-AF65-F5344CB8AC3E}">
        <p14:creationId xmlns:p14="http://schemas.microsoft.com/office/powerpoint/2010/main" val="2324884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43050"/>
            <a:ext cx="8229600" cy="4324350"/>
          </a:xfrm>
        </p:spPr>
        <p:txBody>
          <a:bodyPr/>
          <a:lstStyle/>
          <a:p>
            <a:r>
              <a:rPr lang="es-419" b="1" dirty="0">
                <a:solidFill>
                  <a:schemeClr val="tx1"/>
                </a:solidFill>
              </a:rPr>
              <a:t>Ventana del explorador</a:t>
            </a:r>
            <a:r>
              <a:rPr lang="es-419" dirty="0">
                <a:solidFill>
                  <a:schemeClr val="tx1"/>
                </a:solidFill>
              </a:rPr>
              <a:t>: Es la forma en que usted visualiza y navega por las páginas de la web. Dentro de una ventana del explorador puede tener varias pestañas. También puede tener abiertas varias ventanas del explorador al mismo tiempo. </a:t>
            </a: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457200"/>
            <a:ext cx="8229600" cy="1066800"/>
          </a:xfrm>
        </p:spPr>
        <p:txBody>
          <a:bodyPr/>
          <a:lstStyle/>
          <a:p>
            <a:r>
              <a:rPr lang="es-419" dirty="0"/>
              <a:t>Uso de un explorador web</a:t>
            </a:r>
          </a:p>
        </p:txBody>
      </p:sp>
      <p:sp>
        <p:nvSpPr>
          <p:cNvPr id="7" name="Slide Number Placeholder 6">
            <a:extLst>
              <a:ext uri="{FF2B5EF4-FFF2-40B4-BE49-F238E27FC236}">
                <a16:creationId xmlns:a16="http://schemas.microsoft.com/office/drawing/2014/main" id="{21B70969-E879-0144-88AD-7C3890867213}"/>
              </a:ext>
            </a:extLst>
          </p:cNvPr>
          <p:cNvSpPr>
            <a:spLocks noGrp="1"/>
          </p:cNvSpPr>
          <p:nvPr>
            <p:ph type="sldNum" sz="quarter" idx="12"/>
          </p:nvPr>
        </p:nvSpPr>
        <p:spPr/>
        <p:txBody>
          <a:bodyPr/>
          <a:lstStyle/>
          <a:p>
            <a:fld id="{D852D4E8-E283-404D-80D7-3AF63315721A}" type="slidenum">
              <a:rPr lang="en-US" smtClean="0"/>
              <a:t>7</a:t>
            </a:fld>
            <a:endParaRPr lang="es-419" dirty="0"/>
          </a:p>
        </p:txBody>
      </p:sp>
      <p:pic>
        <p:nvPicPr>
          <p:cNvPr id="8" name="Picture 7" descr="A picture of a browser window highlighted in an orange box. There are two tabs open in the Browser Window. ">
            <a:extLst>
              <a:ext uri="{FF2B5EF4-FFF2-40B4-BE49-F238E27FC236}">
                <a16:creationId xmlns:a16="http://schemas.microsoft.com/office/drawing/2014/main" id="{B01A48D8-E173-1E47-B96C-DEF4654D6CFC}"/>
              </a:ext>
            </a:extLst>
          </p:cNvPr>
          <p:cNvPicPr>
            <a:picLocks noChangeAspect="1"/>
          </p:cNvPicPr>
          <p:nvPr/>
        </p:nvPicPr>
        <p:blipFill rotWithShape="1">
          <a:blip r:embed="rId3">
            <a:extLst>
              <a:ext uri="{28A0092B-C50C-407E-A947-70E740481C1C}">
                <a14:useLocalDpi xmlns:a14="http://schemas.microsoft.com/office/drawing/2010/main" val="0"/>
              </a:ext>
            </a:extLst>
          </a:blip>
          <a:srcRect b="28649"/>
          <a:stretch/>
        </p:blipFill>
        <p:spPr bwMode="auto">
          <a:xfrm>
            <a:off x="892006" y="3179503"/>
            <a:ext cx="7359988" cy="3366770"/>
          </a:xfrm>
          <a:prstGeom prst="rect">
            <a:avLst/>
          </a:prstGeom>
          <a:ln w="50800">
            <a:solidFill>
              <a:schemeClr val="tx1">
                <a:lumMod val="65000"/>
                <a:lumOff val="35000"/>
              </a:schemeClr>
            </a:solidFill>
          </a:ln>
          <a:extLst>
            <a:ext uri="{53640926-AAD7-44D8-BBD7-CCE9431645EC}">
              <a14:shadowObscured xmlns:a14="http://schemas.microsoft.com/office/drawing/2010/main"/>
            </a:ext>
          </a:extLst>
        </p:spPr>
      </p:pic>
      <p:sp>
        <p:nvSpPr>
          <p:cNvPr id="9" name="Rectangle 8">
            <a:extLst>
              <a:ext uri="{FF2B5EF4-FFF2-40B4-BE49-F238E27FC236}">
                <a16:creationId xmlns:a16="http://schemas.microsoft.com/office/drawing/2014/main" id="{DFFFC7E6-C03D-EB4B-B59B-7A895FA19384}"/>
              </a:ext>
            </a:extLst>
          </p:cNvPr>
          <p:cNvSpPr/>
          <p:nvPr/>
        </p:nvSpPr>
        <p:spPr>
          <a:xfrm>
            <a:off x="892006" y="3132836"/>
            <a:ext cx="7356255" cy="3394788"/>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1761117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00200"/>
            <a:ext cx="8229600" cy="4324350"/>
          </a:xfrm>
        </p:spPr>
        <p:txBody>
          <a:bodyPr/>
          <a:lstStyle/>
          <a:p>
            <a:r>
              <a:rPr lang="es-419" b="1" dirty="0">
                <a:solidFill>
                  <a:schemeClr val="tx1"/>
                </a:solidFill>
              </a:rPr>
              <a:t>Pestañas: </a:t>
            </a:r>
            <a:r>
              <a:rPr lang="es-419" dirty="0">
                <a:solidFill>
                  <a:schemeClr val="tx1"/>
                </a:solidFill>
              </a:rPr>
              <a:t>Se utilizan para abrir una página web sin cerrar la actual de manera que pueda navegar hacia adelante y hacia atrás entre ellas. Para abrir una nueva pestaña, haga clic en el signo "+".</a:t>
            </a: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457200"/>
            <a:ext cx="8229600" cy="1066800"/>
          </a:xfrm>
        </p:spPr>
        <p:txBody>
          <a:bodyPr/>
          <a:lstStyle/>
          <a:p>
            <a:r>
              <a:rPr lang="es-419" dirty="0"/>
              <a:t>Uso de un explorador web</a:t>
            </a:r>
          </a:p>
        </p:txBody>
      </p:sp>
      <p:sp>
        <p:nvSpPr>
          <p:cNvPr id="4" name="Slide Number Placeholder 3">
            <a:extLst>
              <a:ext uri="{FF2B5EF4-FFF2-40B4-BE49-F238E27FC236}">
                <a16:creationId xmlns:a16="http://schemas.microsoft.com/office/drawing/2014/main" id="{2BB88AC9-8060-9441-A02C-554C83050C0F}"/>
              </a:ext>
            </a:extLst>
          </p:cNvPr>
          <p:cNvSpPr>
            <a:spLocks noGrp="1"/>
          </p:cNvSpPr>
          <p:nvPr>
            <p:ph type="sldNum" sz="quarter" idx="12"/>
          </p:nvPr>
        </p:nvSpPr>
        <p:spPr/>
        <p:txBody>
          <a:bodyPr/>
          <a:lstStyle/>
          <a:p>
            <a:fld id="{D852D4E8-E283-404D-80D7-3AF63315721A}" type="slidenum">
              <a:rPr lang="en-US" smtClean="0"/>
              <a:t>8</a:t>
            </a:fld>
            <a:endParaRPr lang="es-419" dirty="0"/>
          </a:p>
        </p:txBody>
      </p:sp>
      <p:pic>
        <p:nvPicPr>
          <p:cNvPr id="9" name="Picture 8" descr="A picture of a browswer window with two Tabs open. The tabs are highlighted in an orange box. ">
            <a:extLst>
              <a:ext uri="{FF2B5EF4-FFF2-40B4-BE49-F238E27FC236}">
                <a16:creationId xmlns:a16="http://schemas.microsoft.com/office/drawing/2014/main" id="{1617D575-E85D-B245-A72B-5CA1B0BB270B}"/>
              </a:ext>
            </a:extLst>
          </p:cNvPr>
          <p:cNvPicPr>
            <a:picLocks noChangeAspect="1"/>
          </p:cNvPicPr>
          <p:nvPr/>
        </p:nvPicPr>
        <p:blipFill rotWithShape="1">
          <a:blip r:embed="rId3">
            <a:extLst>
              <a:ext uri="{28A0092B-C50C-407E-A947-70E740481C1C}">
                <a14:useLocalDpi xmlns:a14="http://schemas.microsoft.com/office/drawing/2010/main" val="0"/>
              </a:ext>
            </a:extLst>
          </a:blip>
          <a:srcRect b="28649"/>
          <a:stretch/>
        </p:blipFill>
        <p:spPr bwMode="auto">
          <a:xfrm>
            <a:off x="728769" y="2886460"/>
            <a:ext cx="7445967" cy="3406101"/>
          </a:xfrm>
          <a:prstGeom prst="rect">
            <a:avLst/>
          </a:prstGeom>
          <a:ln>
            <a:solidFill>
              <a:schemeClr val="tx1">
                <a:lumMod val="65000"/>
                <a:lumOff val="35000"/>
              </a:schemeClr>
            </a:solidFill>
          </a:ln>
          <a:extLst>
            <a:ext uri="{53640926-AAD7-44D8-BBD7-CCE9431645EC}">
              <a14:shadowObscured xmlns:a14="http://schemas.microsoft.com/office/drawing/2010/main"/>
            </a:ext>
          </a:extLst>
        </p:spPr>
      </p:pic>
      <p:sp>
        <p:nvSpPr>
          <p:cNvPr id="8" name="Rectangle 7">
            <a:extLst>
              <a:ext uri="{FF2B5EF4-FFF2-40B4-BE49-F238E27FC236}">
                <a16:creationId xmlns:a16="http://schemas.microsoft.com/office/drawing/2014/main" id="{52F3BC4D-5946-234C-9710-B9F64FBA663B}"/>
              </a:ext>
            </a:extLst>
          </p:cNvPr>
          <p:cNvSpPr/>
          <p:nvPr/>
        </p:nvSpPr>
        <p:spPr>
          <a:xfrm>
            <a:off x="1161079" y="2846836"/>
            <a:ext cx="3553796" cy="359660"/>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3691224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457200"/>
            <a:ext cx="8229600" cy="1066800"/>
          </a:xfrm>
        </p:spPr>
        <p:txBody>
          <a:bodyPr/>
          <a:lstStyle/>
          <a:p>
            <a:r>
              <a:rPr lang="es-419" dirty="0"/>
              <a:t>Uso de un explorador web</a:t>
            </a:r>
          </a:p>
        </p:txBody>
      </p:sp>
      <p:sp>
        <p:nvSpPr>
          <p:cNvPr id="7" name="Slide Number Placeholder 6">
            <a:extLst>
              <a:ext uri="{FF2B5EF4-FFF2-40B4-BE49-F238E27FC236}">
                <a16:creationId xmlns:a16="http://schemas.microsoft.com/office/drawing/2014/main" id="{21B70969-E879-0144-88AD-7C3890867213}"/>
              </a:ext>
            </a:extLst>
          </p:cNvPr>
          <p:cNvSpPr>
            <a:spLocks noGrp="1"/>
          </p:cNvSpPr>
          <p:nvPr>
            <p:ph type="sldNum" sz="quarter" idx="12"/>
          </p:nvPr>
        </p:nvSpPr>
        <p:spPr/>
        <p:txBody>
          <a:bodyPr/>
          <a:lstStyle/>
          <a:p>
            <a:fld id="{D852D4E8-E283-404D-80D7-3AF63315721A}" type="slidenum">
              <a:rPr lang="en-US" smtClean="0"/>
              <a:t>9</a:t>
            </a:fld>
            <a:endParaRPr lang="es-419" dirty="0"/>
          </a:p>
        </p:txBody>
      </p:sp>
      <p:pic>
        <p:nvPicPr>
          <p:cNvPr id="12" name="Picture 11" descr="A picture of a browswer window with Back and Forward buttons highlighted in an orange box. ">
            <a:extLst>
              <a:ext uri="{FF2B5EF4-FFF2-40B4-BE49-F238E27FC236}">
                <a16:creationId xmlns:a16="http://schemas.microsoft.com/office/drawing/2014/main" id="{0A0E0549-7098-7E49-84C6-EF2060E65CE0}"/>
              </a:ext>
            </a:extLst>
          </p:cNvPr>
          <p:cNvPicPr>
            <a:picLocks noChangeAspect="1"/>
          </p:cNvPicPr>
          <p:nvPr/>
        </p:nvPicPr>
        <p:blipFill rotWithShape="1">
          <a:blip r:embed="rId3">
            <a:extLst>
              <a:ext uri="{28A0092B-C50C-407E-A947-70E740481C1C}">
                <a14:useLocalDpi xmlns:a14="http://schemas.microsoft.com/office/drawing/2010/main" val="0"/>
              </a:ext>
            </a:extLst>
          </a:blip>
          <a:srcRect b="28649"/>
          <a:stretch/>
        </p:blipFill>
        <p:spPr bwMode="auto">
          <a:xfrm>
            <a:off x="814748" y="3034030"/>
            <a:ext cx="7359988" cy="3366770"/>
          </a:xfrm>
          <a:prstGeom prst="rect">
            <a:avLst/>
          </a:prstGeom>
          <a:ln>
            <a:solidFill>
              <a:schemeClr val="tx1">
                <a:lumMod val="65000"/>
                <a:lumOff val="35000"/>
              </a:schemeClr>
            </a:solidFill>
          </a:ln>
          <a:extLst>
            <a:ext uri="{53640926-AAD7-44D8-BBD7-CCE9431645EC}">
              <a14:shadowObscured xmlns:a14="http://schemas.microsoft.com/office/drawing/2010/main"/>
            </a:ext>
          </a:extLst>
        </p:spPr>
      </p:pic>
      <p:sp>
        <p:nvSpPr>
          <p:cNvPr id="15" name="Rectangle 14">
            <a:extLst>
              <a:ext uri="{FF2B5EF4-FFF2-40B4-BE49-F238E27FC236}">
                <a16:creationId xmlns:a16="http://schemas.microsoft.com/office/drawing/2014/main" id="{0FCBFB79-52B3-114E-9DE7-9C3115D99774}"/>
              </a:ext>
            </a:extLst>
          </p:cNvPr>
          <p:cNvSpPr/>
          <p:nvPr/>
        </p:nvSpPr>
        <p:spPr>
          <a:xfrm>
            <a:off x="814748" y="2948045"/>
            <a:ext cx="532070" cy="296435"/>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
        <p:nvSpPr>
          <p:cNvPr id="11" name="Content Placeholder 1">
            <a:extLst>
              <a:ext uri="{FF2B5EF4-FFF2-40B4-BE49-F238E27FC236}">
                <a16:creationId xmlns:a16="http://schemas.microsoft.com/office/drawing/2014/main" id="{8C301648-09FF-3D4B-BE6A-E5EEB241FC49}"/>
              </a:ext>
            </a:extLst>
          </p:cNvPr>
          <p:cNvSpPr>
            <a:spLocks noGrp="1"/>
          </p:cNvSpPr>
          <p:nvPr>
            <p:ph idx="1"/>
          </p:nvPr>
        </p:nvSpPr>
        <p:spPr>
          <a:xfrm>
            <a:off x="457200" y="1389888"/>
            <a:ext cx="8229600" cy="4325112"/>
          </a:xfrm>
        </p:spPr>
        <p:txBody>
          <a:bodyPr>
            <a:normAutofit/>
          </a:bodyPr>
          <a:lstStyle/>
          <a:p>
            <a:pPr lvl="0"/>
            <a:r>
              <a:rPr lang="es-419" b="1" dirty="0">
                <a:solidFill>
                  <a:schemeClr val="tx1"/>
                </a:solidFill>
              </a:rPr>
              <a:t>Atrás:</a:t>
            </a:r>
            <a:r>
              <a:rPr lang="es-419" dirty="0">
                <a:solidFill>
                  <a:schemeClr val="tx1"/>
                </a:solidFill>
              </a:rPr>
              <a:t> Se utiliza para volver a la pantalla anterior en el explorador web.</a:t>
            </a:r>
          </a:p>
          <a:p>
            <a:r>
              <a:rPr lang="es-419" b="1" dirty="0">
                <a:solidFill>
                  <a:schemeClr val="tx1"/>
                </a:solidFill>
              </a:rPr>
              <a:t>Adelante:</a:t>
            </a:r>
            <a:r>
              <a:rPr lang="es-419" dirty="0">
                <a:solidFill>
                  <a:schemeClr val="tx1"/>
                </a:solidFill>
              </a:rPr>
              <a:t> Se utiliza para volver a la pantalla que apareció antes de presionar el botón Atrás en el explorador web.  </a:t>
            </a:r>
          </a:p>
        </p:txBody>
      </p:sp>
    </p:spTree>
    <p:extLst>
      <p:ext uri="{BB962C8B-B14F-4D97-AF65-F5344CB8AC3E}">
        <p14:creationId xmlns:p14="http://schemas.microsoft.com/office/powerpoint/2010/main" val="1095052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 TechEd Theme - Basic PowerPoint">
  <a:themeElements>
    <a:clrScheme name="digital learn template">
      <a:dk1>
        <a:sysClr val="windowText" lastClr="000000"/>
      </a:dk1>
      <a:lt1>
        <a:sysClr val="window" lastClr="FFFFFF"/>
      </a:lt1>
      <a:dk2>
        <a:srgbClr val="00A4CF"/>
      </a:dk2>
      <a:lt2>
        <a:srgbClr val="E7E6E6"/>
      </a:lt2>
      <a:accent1>
        <a:srgbClr val="00A4CF"/>
      </a:accent1>
      <a:accent2>
        <a:srgbClr val="6DCCE1"/>
      </a:accent2>
      <a:accent3>
        <a:srgbClr val="00A4CF"/>
      </a:accent3>
      <a:accent4>
        <a:srgbClr val="6DCCE1"/>
      </a:accent4>
      <a:accent5>
        <a:srgbClr val="4472C4"/>
      </a:accent5>
      <a:accent6>
        <a:srgbClr val="6DCCE1"/>
      </a:accent6>
      <a:hlink>
        <a:srgbClr val="7F7F7F"/>
      </a:hlink>
      <a:folHlink>
        <a:srgbClr val="FFFFFF"/>
      </a:folHlink>
    </a:clrScheme>
    <a:fontScheme name="Segoe Script">
      <a:majorFont>
        <a:latin typeface="Segoe UI Semibold"/>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extLst>
    <a:ext uri="{05A4C25C-085E-4340-85A3-A5531E510DB2}">
      <thm15:themeFamily xmlns:thm15="http://schemas.microsoft.com/office/thememl/2012/main" name="Presentation1  -  Compatibility Mode" id="{93427E69-ACC9-BE4F-9F54-E9517CD29E23}" vid="{A565B5E0-699B-1149-B37E-EFDE53A0597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New TechEd Theme - Basic PowerPoint</Template>
  <TotalTime>243</TotalTime>
  <Words>8034</Words>
  <Application>Microsoft Macintosh PowerPoint</Application>
  <PresentationFormat>On-screen Show (4:3)</PresentationFormat>
  <Paragraphs>744</Paragraphs>
  <Slides>49</Slides>
  <Notes>49</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49</vt:i4>
      </vt:variant>
    </vt:vector>
  </HeadingPairs>
  <TitlesOfParts>
    <vt:vector size="59" baseType="lpstr">
      <vt:lpstr>Arial</vt:lpstr>
      <vt:lpstr>ATT Aleck Sans</vt:lpstr>
      <vt:lpstr>Calibri</vt:lpstr>
      <vt:lpstr>Courier New</vt:lpstr>
      <vt:lpstr>Georgia</vt:lpstr>
      <vt:lpstr>Segoe UI</vt:lpstr>
      <vt:lpstr>Segoe UI Semibold</vt:lpstr>
      <vt:lpstr>Wingdings</vt:lpstr>
      <vt:lpstr>Wingdings 2</vt:lpstr>
      <vt:lpstr>New TechEd Theme - Basic PowerPoint</vt:lpstr>
      <vt:lpstr>Conceptos básicos de Internet</vt:lpstr>
      <vt:lpstr>Agenda de hoy </vt:lpstr>
      <vt:lpstr>PowerPoint Presentation</vt:lpstr>
      <vt:lpstr>Uso de un explorador web</vt:lpstr>
      <vt:lpstr>Uso de un explorador web</vt:lpstr>
      <vt:lpstr>Uso de un explorador web</vt:lpstr>
      <vt:lpstr>Uso de un explorador web</vt:lpstr>
      <vt:lpstr>Uso de un explorador web</vt:lpstr>
      <vt:lpstr>Uso de un explorador web</vt:lpstr>
      <vt:lpstr>Uso de un explorador web</vt:lpstr>
      <vt:lpstr>Uso de un explorador web</vt:lpstr>
      <vt:lpstr>Uso de un explorador web</vt:lpstr>
      <vt:lpstr>Uso de un explorador web</vt:lpstr>
      <vt:lpstr>Actividad 1</vt:lpstr>
      <vt:lpstr>PowerPoint Presentation</vt:lpstr>
      <vt:lpstr>Uso de un motor de búsqueda </vt:lpstr>
      <vt:lpstr>Uso de un motor de búsqueda</vt:lpstr>
      <vt:lpstr>Uso de un motor de búsqueda</vt:lpstr>
      <vt:lpstr>Uso de un motor de búsqueda</vt:lpstr>
      <vt:lpstr>Uso de un motor de búsqueda</vt:lpstr>
      <vt:lpstr>Uso de un motor de búsqueda</vt:lpstr>
      <vt:lpstr>Uso de un motor de búsqueda</vt:lpstr>
      <vt:lpstr>Motor de búsqueda</vt:lpstr>
      <vt:lpstr>Uso de un motor de búsqueda</vt:lpstr>
      <vt:lpstr>Motor de búsqueda</vt:lpstr>
      <vt:lpstr>Uso de un motor de búsqueda</vt:lpstr>
      <vt:lpstr>Uso de un motor de búsqueda </vt:lpstr>
      <vt:lpstr>Uso de un motor de búsqueda </vt:lpstr>
      <vt:lpstr>Actividad 2  Abrir el módulo de Conceptos básicos de Internet</vt:lpstr>
      <vt:lpstr>PowerPoint Presentation</vt:lpstr>
      <vt:lpstr>PowerPoint Presentation</vt:lpstr>
      <vt:lpstr>PowerPoint Presentation</vt:lpstr>
      <vt:lpstr>PowerPoint Presentation</vt:lpstr>
      <vt:lpstr>Consejos y trucos para la búsqueda</vt:lpstr>
      <vt:lpstr>Consejos y trucos para la búsqueda</vt:lpstr>
      <vt:lpstr>Actividad 3</vt:lpstr>
      <vt:lpstr>Navegación por un sitio web</vt:lpstr>
      <vt:lpstr>Navegación por un sitio web</vt:lpstr>
      <vt:lpstr>Navegación por un sitio web</vt:lpstr>
      <vt:lpstr>Navegación por un sitio web</vt:lpstr>
      <vt:lpstr>Navegación por un sitio web</vt:lpstr>
      <vt:lpstr>Navegación por un sitio web</vt:lpstr>
      <vt:lpstr>Navegación por un sitio web</vt:lpstr>
      <vt:lpstr>Navegación por un sitio web: consejos y trucos</vt:lpstr>
      <vt:lpstr>Actividad 4</vt:lpstr>
      <vt:lpstr>PowerPoint Presentation</vt:lpstr>
      <vt:lpstr>¡Felicitaciones, alumnos! </vt:lpstr>
      <vt:lpstr> Visite &lt;inserte la URL de la biblioteca aquí&gt; y https://www.digitallearn.org para descubrir más cursos y generar confianza mediante el uso de la tecnología..  </vt:lpstr>
      <vt:lpstr>¡Gracias por venir!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Course Name Here</dc:title>
  <dc:creator>Michelle Frisque</dc:creator>
  <cp:lastModifiedBy>Michelle Frisque</cp:lastModifiedBy>
  <cp:revision>5</cp:revision>
  <cp:lastPrinted>2015-09-24T16:40:02Z</cp:lastPrinted>
  <dcterms:created xsi:type="dcterms:W3CDTF">2022-07-29T18:47:42Z</dcterms:created>
  <dcterms:modified xsi:type="dcterms:W3CDTF">2022-07-29T22:52:50Z</dcterms:modified>
</cp:coreProperties>
</file>