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tags/tag1.xml" ContentType="application/vnd.openxmlformats-officedocument.presentationml.tags+xml"/>
  <Override PartName="/ppt/notesSlides/notesSlide94.xml" ContentType="application/vnd.openxmlformats-officedocument.presentationml.notesSlide+xml"/>
  <Override PartName="/ppt/tags/tag2.xml" ContentType="application/vnd.openxmlformats-officedocument.presentationml.tags+xml"/>
  <Override PartName="/ppt/notesSlides/notesSlide9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97"/>
  </p:notesMasterIdLst>
  <p:handoutMasterIdLst>
    <p:handoutMasterId r:id="rId98"/>
  </p:handoutMasterIdLst>
  <p:sldIdLst>
    <p:sldId id="256" r:id="rId2"/>
    <p:sldId id="294" r:id="rId3"/>
    <p:sldId id="400" r:id="rId4"/>
    <p:sldId id="401" r:id="rId5"/>
    <p:sldId id="500" r:id="rId6"/>
    <p:sldId id="507" r:id="rId7"/>
    <p:sldId id="508" r:id="rId8"/>
    <p:sldId id="509" r:id="rId9"/>
    <p:sldId id="356" r:id="rId10"/>
    <p:sldId id="414" r:id="rId11"/>
    <p:sldId id="358" r:id="rId12"/>
    <p:sldId id="417" r:id="rId13"/>
    <p:sldId id="510" r:id="rId14"/>
    <p:sldId id="511" r:id="rId15"/>
    <p:sldId id="563" r:id="rId16"/>
    <p:sldId id="418" r:id="rId17"/>
    <p:sldId id="359" r:id="rId18"/>
    <p:sldId id="369" r:id="rId19"/>
    <p:sldId id="502" r:id="rId20"/>
    <p:sldId id="402" r:id="rId21"/>
    <p:sldId id="427" r:id="rId22"/>
    <p:sldId id="428" r:id="rId23"/>
    <p:sldId id="560" r:id="rId24"/>
    <p:sldId id="433" r:id="rId25"/>
    <p:sldId id="561" r:id="rId26"/>
    <p:sldId id="435" r:id="rId27"/>
    <p:sldId id="516" r:id="rId28"/>
    <p:sldId id="437" r:id="rId29"/>
    <p:sldId id="438" r:id="rId30"/>
    <p:sldId id="440" r:id="rId31"/>
    <p:sldId id="514" r:id="rId32"/>
    <p:sldId id="441" r:id="rId33"/>
    <p:sldId id="442" r:id="rId34"/>
    <p:sldId id="517" r:id="rId35"/>
    <p:sldId id="519" r:id="rId36"/>
    <p:sldId id="518" r:id="rId37"/>
    <p:sldId id="521" r:id="rId38"/>
    <p:sldId id="520" r:id="rId39"/>
    <p:sldId id="522" r:id="rId40"/>
    <p:sldId id="523" r:id="rId41"/>
    <p:sldId id="524" r:id="rId42"/>
    <p:sldId id="451" r:id="rId43"/>
    <p:sldId id="525" r:id="rId44"/>
    <p:sldId id="453" r:id="rId45"/>
    <p:sldId id="526" r:id="rId46"/>
    <p:sldId id="527" r:id="rId47"/>
    <p:sldId id="459" r:id="rId48"/>
    <p:sldId id="503" r:id="rId49"/>
    <p:sldId id="460" r:id="rId50"/>
    <p:sldId id="530" r:id="rId51"/>
    <p:sldId id="528" r:id="rId52"/>
    <p:sldId id="529" r:id="rId53"/>
    <p:sldId id="531" r:id="rId54"/>
    <p:sldId id="532" r:id="rId55"/>
    <p:sldId id="533" r:id="rId56"/>
    <p:sldId id="534" r:id="rId57"/>
    <p:sldId id="535" r:id="rId58"/>
    <p:sldId id="536" r:id="rId59"/>
    <p:sldId id="537" r:id="rId60"/>
    <p:sldId id="538" r:id="rId61"/>
    <p:sldId id="539" r:id="rId62"/>
    <p:sldId id="540" r:id="rId63"/>
    <p:sldId id="541" r:id="rId64"/>
    <p:sldId id="542" r:id="rId65"/>
    <p:sldId id="543" r:id="rId66"/>
    <p:sldId id="544" r:id="rId67"/>
    <p:sldId id="545" r:id="rId68"/>
    <p:sldId id="546" r:id="rId69"/>
    <p:sldId id="475" r:id="rId70"/>
    <p:sldId id="504" r:id="rId71"/>
    <p:sldId id="477" r:id="rId72"/>
    <p:sldId id="547" r:id="rId73"/>
    <p:sldId id="548" r:id="rId74"/>
    <p:sldId id="549" r:id="rId75"/>
    <p:sldId id="551" r:id="rId76"/>
    <p:sldId id="552" r:id="rId77"/>
    <p:sldId id="550" r:id="rId78"/>
    <p:sldId id="553" r:id="rId79"/>
    <p:sldId id="554" r:id="rId80"/>
    <p:sldId id="555" r:id="rId81"/>
    <p:sldId id="556" r:id="rId82"/>
    <p:sldId id="557" r:id="rId83"/>
    <p:sldId id="558" r:id="rId84"/>
    <p:sldId id="494" r:id="rId85"/>
    <p:sldId id="505" r:id="rId86"/>
    <p:sldId id="495" r:id="rId87"/>
    <p:sldId id="496" r:id="rId88"/>
    <p:sldId id="404" r:id="rId89"/>
    <p:sldId id="411" r:id="rId90"/>
    <p:sldId id="497" r:id="rId91"/>
    <p:sldId id="498" r:id="rId92"/>
    <p:sldId id="499" r:id="rId93"/>
    <p:sldId id="352" r:id="rId94"/>
    <p:sldId id="350" r:id="rId95"/>
    <p:sldId id="349" r:id="rId96"/>
  </p:sldIdLst>
  <p:sldSz cx="9144000" cy="6858000" type="screen4x3"/>
  <p:notesSz cx="7010400" cy="9296400"/>
  <p:defaultTextStyle>
    <a:defPPr>
      <a:defRPr lang="en-US"/>
    </a:defPPr>
    <a:lvl1pPr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1pPr>
    <a:lvl2pPr marL="4572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2pPr>
    <a:lvl3pPr marL="9144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3pPr>
    <a:lvl4pPr marL="13716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4pPr>
    <a:lvl5pPr marL="18288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5pPr>
    <a:lvl6pPr marL="2286000" algn="l" defTabSz="914400" rtl="0" eaLnBrk="1" latinLnBrk="0" hangingPunct="1">
      <a:defRPr kern="1200">
        <a:solidFill>
          <a:schemeClr val="tx1"/>
        </a:solidFill>
        <a:latin typeface="Segoe UI" panose="020B0502040204020203" pitchFamily="34" charset="0"/>
        <a:ea typeface="+mn-ea"/>
        <a:cs typeface="+mn-cs"/>
      </a:defRPr>
    </a:lvl6pPr>
    <a:lvl7pPr marL="2743200" algn="l" defTabSz="914400" rtl="0" eaLnBrk="1" latinLnBrk="0" hangingPunct="1">
      <a:defRPr kern="1200">
        <a:solidFill>
          <a:schemeClr val="tx1"/>
        </a:solidFill>
        <a:latin typeface="Segoe UI" panose="020B0502040204020203" pitchFamily="34" charset="0"/>
        <a:ea typeface="+mn-ea"/>
        <a:cs typeface="+mn-cs"/>
      </a:defRPr>
    </a:lvl7pPr>
    <a:lvl8pPr marL="3200400" algn="l" defTabSz="914400" rtl="0" eaLnBrk="1" latinLnBrk="0" hangingPunct="1">
      <a:defRPr kern="1200">
        <a:solidFill>
          <a:schemeClr val="tx1"/>
        </a:solidFill>
        <a:latin typeface="Segoe UI" panose="020B0502040204020203" pitchFamily="34" charset="0"/>
        <a:ea typeface="+mn-ea"/>
        <a:cs typeface="+mn-cs"/>
      </a:defRPr>
    </a:lvl8pPr>
    <a:lvl9pPr marL="3657600" algn="l" defTabSz="914400" rtl="0" eaLnBrk="1" latinLnBrk="0" hangingPunct="1">
      <a:defRPr kern="1200">
        <a:solidFill>
          <a:schemeClr val="tx1"/>
        </a:solidFill>
        <a:latin typeface="Segoe UI" panose="020B0502040204020203"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815"/>
    <p:restoredTop sz="76344" autoAdjust="0"/>
  </p:normalViewPr>
  <p:slideViewPr>
    <p:cSldViewPr>
      <p:cViewPr varScale="1">
        <p:scale>
          <a:sx n="80" d="100"/>
          <a:sy n="80" d="100"/>
        </p:scale>
        <p:origin x="2032"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handoutMaster" Target="handoutMasters/handoutMaster1.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036F87C-13C8-016C-C2B9-0578AE3EE74A}"/>
              </a:ext>
            </a:extLst>
          </p:cNvPr>
          <p:cNvSpPr>
            <a:spLocks noGrp="1"/>
          </p:cNvSpPr>
          <p:nvPr>
            <p:ph type="hdr" sz="quarter"/>
          </p:nvPr>
        </p:nvSpPr>
        <p:spPr>
          <a:xfrm>
            <a:off x="0" y="0"/>
            <a:ext cx="3038475" cy="466725"/>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ACD65775-BA8D-F2CA-3451-E4255A333D4E}"/>
              </a:ext>
            </a:extLst>
          </p:cNvPr>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725EDF42-8D9D-3A42-9660-789422E7E5F3}" type="datetimeFigureOut">
              <a:rPr lang="en-US"/>
              <a:pPr>
                <a:defRPr/>
              </a:pPr>
              <a:t>7/17/22</a:t>
            </a:fld>
            <a:endParaRPr lang="en-US"/>
          </a:p>
        </p:txBody>
      </p:sp>
      <p:sp>
        <p:nvSpPr>
          <p:cNvPr id="4" name="Footer Placeholder 3">
            <a:extLst>
              <a:ext uri="{FF2B5EF4-FFF2-40B4-BE49-F238E27FC236}">
                <a16:creationId xmlns:a16="http://schemas.microsoft.com/office/drawing/2014/main" id="{05B6D840-58CE-35AF-B0E5-6BE5A95CCB6D}"/>
              </a:ext>
            </a:extLst>
          </p:cNvPr>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5" name="Slide Number Placeholder 4">
            <a:extLst>
              <a:ext uri="{FF2B5EF4-FFF2-40B4-BE49-F238E27FC236}">
                <a16:creationId xmlns:a16="http://schemas.microsoft.com/office/drawing/2014/main" id="{51DFA8E3-3A62-193B-6260-2E290CDB7B1E}"/>
              </a:ext>
            </a:extLst>
          </p:cNvPr>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defRPr>
            </a:lvl1pPr>
          </a:lstStyle>
          <a:p>
            <a:pPr>
              <a:defRPr/>
            </a:pPr>
            <a:fld id="{510CACFD-4152-594E-9BF0-A979775C96DF}" type="slidenum">
              <a:rPr lang="en-US"/>
              <a:pPr>
                <a:defRPr/>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26A1C94-0F59-03C2-ED5D-7814FD8B90CD}"/>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77A68CC6-C695-C3E8-7986-7890C5B117A8}"/>
              </a:ext>
            </a:extLst>
          </p:cNvPr>
          <p:cNvSpPr>
            <a:spLocks noGrp="1"/>
          </p:cNvSpPr>
          <p:nvPr>
            <p:ph type="dt" idx="1"/>
          </p:nvPr>
        </p:nvSpPr>
        <p:spPr>
          <a:xfrm>
            <a:off x="3970338" y="0"/>
            <a:ext cx="3038475" cy="465138"/>
          </a:xfrm>
          <a:prstGeom prst="rect">
            <a:avLst/>
          </a:prstGeom>
        </p:spPr>
        <p:txBody>
          <a:bodyPr vert="horz" lIns="93177" tIns="46589" rIns="93177" bIns="46589" rtlCol="0"/>
          <a:lstStyle>
            <a:lvl1pPr algn="r" eaLnBrk="1" fontAlgn="auto" hangingPunct="1">
              <a:spcBef>
                <a:spcPts val="0"/>
              </a:spcBef>
              <a:spcAft>
                <a:spcPts val="0"/>
              </a:spcAft>
              <a:defRPr sz="1200" smtClean="0">
                <a:latin typeface="+mn-lt"/>
              </a:defRPr>
            </a:lvl1pPr>
          </a:lstStyle>
          <a:p>
            <a:pPr>
              <a:defRPr/>
            </a:pPr>
            <a:fld id="{134CAF51-6D95-784E-AF2E-AC7A31CB8762}" type="datetimeFigureOut">
              <a:rPr lang="en-US"/>
              <a:pPr>
                <a:defRPr/>
              </a:pPr>
              <a:t>7/17/22</a:t>
            </a:fld>
            <a:endParaRPr lang="en-US"/>
          </a:p>
        </p:txBody>
      </p:sp>
      <p:sp>
        <p:nvSpPr>
          <p:cNvPr id="4" name="Slide Image Placeholder 3">
            <a:extLst>
              <a:ext uri="{FF2B5EF4-FFF2-40B4-BE49-F238E27FC236}">
                <a16:creationId xmlns:a16="http://schemas.microsoft.com/office/drawing/2014/main" id="{9F7A3FB7-F76A-AAB9-3CBA-7D3E89D862F8}"/>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a:p>
        </p:txBody>
      </p:sp>
      <p:sp>
        <p:nvSpPr>
          <p:cNvPr id="5" name="Notes Placeholder 4">
            <a:extLst>
              <a:ext uri="{FF2B5EF4-FFF2-40B4-BE49-F238E27FC236}">
                <a16:creationId xmlns:a16="http://schemas.microsoft.com/office/drawing/2014/main" id="{C8362BBC-D30D-C4B8-6147-0811B55F0D9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B98CA37F-5955-B412-264C-039DBEBEDB88}"/>
              </a:ext>
            </a:extLst>
          </p:cNvPr>
          <p:cNvSpPr>
            <a:spLocks noGrp="1"/>
          </p:cNvSpPr>
          <p:nvPr>
            <p:ph type="ftr" sz="quarter" idx="4"/>
          </p:nvPr>
        </p:nvSpPr>
        <p:spPr>
          <a:xfrm>
            <a:off x="0" y="8829675"/>
            <a:ext cx="3038475" cy="465138"/>
          </a:xfrm>
          <a:prstGeom prst="rect">
            <a:avLst/>
          </a:prstGeom>
        </p:spPr>
        <p:txBody>
          <a:bodyPr vert="horz" lIns="93177" tIns="46589" rIns="93177" bIns="46589"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74E13CB1-9BF0-BDC4-9922-45A4C0E160AE}"/>
              </a:ext>
            </a:extLst>
          </p:cNvPr>
          <p:cNvSpPr>
            <a:spLocks noGrp="1"/>
          </p:cNvSpPr>
          <p:nvPr>
            <p:ph type="sldNum" sz="quarter" idx="5"/>
          </p:nvPr>
        </p:nvSpPr>
        <p:spPr>
          <a:xfrm>
            <a:off x="3970338" y="8829675"/>
            <a:ext cx="3038475" cy="465138"/>
          </a:xfrm>
          <a:prstGeom prst="rect">
            <a:avLst/>
          </a:prstGeom>
        </p:spPr>
        <p:txBody>
          <a:bodyPr vert="horz" lIns="93177" tIns="46589" rIns="93177" bIns="46589" rtlCol="0" anchor="b"/>
          <a:lstStyle>
            <a:lvl1pPr algn="r" eaLnBrk="1" fontAlgn="auto" hangingPunct="1">
              <a:spcBef>
                <a:spcPts val="0"/>
              </a:spcBef>
              <a:spcAft>
                <a:spcPts val="0"/>
              </a:spcAft>
              <a:defRPr sz="1200" smtClean="0">
                <a:latin typeface="+mn-lt"/>
              </a:defRPr>
            </a:lvl1pPr>
          </a:lstStyle>
          <a:p>
            <a:pPr>
              <a:defRPr/>
            </a:pPr>
            <a:fld id="{55D400AC-BDE1-A34F-9680-7A285E1B606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www.digitallearn.org/"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Image Placeholder 1">
            <a:extLst>
              <a:ext uri="{FF2B5EF4-FFF2-40B4-BE49-F238E27FC236}">
                <a16:creationId xmlns:a16="http://schemas.microsoft.com/office/drawing/2014/main" id="{8ACBB999-9E71-F045-299F-D147BE4AC68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4" name="Notes Placeholder 2">
            <a:extLst>
              <a:ext uri="{FF2B5EF4-FFF2-40B4-BE49-F238E27FC236}">
                <a16:creationId xmlns:a16="http://schemas.microsoft.com/office/drawing/2014/main" id="{A58312A8-1DAF-8D0A-19EE-D865C29DEF8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419" i="1" dirty="0">
                <a:highlight>
                  <a:srgbClr val="FFFF00"/>
                </a:highlight>
              </a:rPr>
              <a:t>NOTA AL INSTRUCTOR: </a:t>
            </a:r>
            <a:r>
              <a:rPr lang="es-419" i="0" dirty="0">
                <a:highlight>
                  <a:srgbClr val="FFFF00"/>
                </a:highlight>
              </a:rPr>
              <a:t>Actualice esta diapositiva con la información apropiada:</a:t>
            </a:r>
          </a:p>
          <a:p>
            <a:pPr marL="171450" indent="-171450">
              <a:buFont typeface="Arial" panose="020B0604020202020204" pitchFamily="34" charset="0"/>
              <a:buChar char="•"/>
            </a:pPr>
            <a:r>
              <a:rPr lang="es-419" sz="1200" kern="1200" dirty="0">
                <a:solidFill>
                  <a:schemeClr val="tx1"/>
                </a:solidFill>
                <a:effectLst/>
                <a:latin typeface="+mn-lt"/>
                <a:ea typeface="+mn-ea"/>
                <a:cs typeface="+mn-cs"/>
              </a:rPr>
              <a:t>Nombre del instructor</a:t>
            </a:r>
          </a:p>
          <a:p>
            <a:pPr marL="171450" indent="-171450">
              <a:buFont typeface="Arial" panose="020B0604020202020204" pitchFamily="34" charset="0"/>
              <a:buChar char="•"/>
            </a:pPr>
            <a:r>
              <a:rPr lang="es-419" sz="1200" kern="1200" dirty="0">
                <a:solidFill>
                  <a:schemeClr val="tx1"/>
                </a:solidFill>
                <a:effectLst/>
                <a:latin typeface="+mn-lt"/>
                <a:ea typeface="+mn-ea"/>
                <a:cs typeface="+mn-cs"/>
              </a:rPr>
              <a:t>Afiliación del instructor (por ejemplo, empleado de AT&amp;T, miembro del personal de la biblioteca, voluntario de la comunidad, etc.) </a:t>
            </a:r>
          </a:p>
          <a:p>
            <a:pPr marL="171450" indent="-171450">
              <a:buFont typeface="Arial" panose="020B0604020202020204" pitchFamily="34" charset="0"/>
              <a:buChar char="•"/>
            </a:pPr>
            <a:r>
              <a:rPr lang="es-419" sz="1200" kern="1200" dirty="0">
                <a:solidFill>
                  <a:schemeClr val="tx1"/>
                </a:solidFill>
                <a:effectLst/>
                <a:latin typeface="+mn-lt"/>
                <a:ea typeface="+mn-ea"/>
                <a:cs typeface="+mn-cs"/>
              </a:rPr>
              <a:t>Nombre del lugar</a:t>
            </a:r>
            <a:r>
              <a:rPr lang="es-419" dirty="0">
                <a:effectLst/>
              </a:rPr>
              <a:t> </a:t>
            </a:r>
          </a:p>
          <a:p>
            <a:endParaRPr lang="es-419" dirty="0">
              <a:effectLst/>
              <a:highlight>
                <a:srgbClr val="FFFF00"/>
              </a:highlight>
            </a:endParaRPr>
          </a:p>
          <a:p>
            <a:r>
              <a:rPr lang="es-419" i="1" dirty="0">
                <a:effectLst/>
                <a:highlight>
                  <a:srgbClr val="FFFF00"/>
                </a:highlight>
              </a:rPr>
              <a:t>NOTA AL INSTRUCTOR:</a:t>
            </a:r>
            <a:r>
              <a:rPr lang="es-419" dirty="0">
                <a:effectLst/>
                <a:highlight>
                  <a:srgbClr val="FFFF00"/>
                </a:highlight>
              </a:rPr>
              <a:t> Antes del taller, revise la Reseña del instructor para obtener orientación sobre lo que debe hacer para prepararse para el taller. Encontrará notas sobre cómo llevar a cabo el taller y detalles sobre lo que debe hacer una vez que termine el taller. </a:t>
            </a:r>
            <a:endParaRPr lang="es-419" dirty="0">
              <a:highlight>
                <a:srgbClr val="FFFF00"/>
              </a:highlight>
            </a:endParaRPr>
          </a:p>
          <a:p>
            <a:endParaRPr lang="es-419" i="1" dirty="0"/>
          </a:p>
          <a:p>
            <a:r>
              <a:rPr lang="es-419" i="1" dirty="0"/>
              <a:t>NOTA AL INSTRUCTOR: </a:t>
            </a:r>
            <a:r>
              <a:rPr lang="es-419" i="0" dirty="0"/>
              <a:t>Utilice la Guía del instructor voluntario para los temas de conversación de la presentación. En ese documento, las anotaciones de las diapositivas comienzan en la página 6.</a:t>
            </a:r>
          </a:p>
          <a:p>
            <a:endParaRPr lang="es-419" dirty="0"/>
          </a:p>
          <a:p>
            <a:r>
              <a:rPr lang="es-419" sz="1200" kern="1200" dirty="0">
                <a:solidFill>
                  <a:schemeClr val="tx1"/>
                </a:solidFill>
                <a:effectLst/>
                <a:latin typeface="+mn-lt"/>
                <a:ea typeface="+mn-ea"/>
                <a:cs typeface="+mn-cs"/>
              </a:rPr>
              <a:t>El taller de hoy lo proporcionan AT&amp;T y la Asociación de Bibliotecas Públicas. </a:t>
            </a:r>
          </a:p>
          <a:p>
            <a:endParaRPr lang="es-419" sz="1200" i="1" kern="1200" dirty="0">
              <a:solidFill>
                <a:schemeClr val="tx1"/>
              </a:solidFill>
              <a:effectLst/>
              <a:latin typeface="+mn-lt"/>
              <a:ea typeface="+mn-ea"/>
              <a:cs typeface="+mn-cs"/>
            </a:endParaRPr>
          </a:p>
          <a:p>
            <a:r>
              <a:rPr lang="es-419" i="1" dirty="0"/>
              <a:t>NOTA AL INSTRUCTOR: </a:t>
            </a:r>
            <a:r>
              <a:rPr lang="es-419" sz="1200" i="0" kern="1200" dirty="0">
                <a:solidFill>
                  <a:schemeClr val="tx1"/>
                </a:solidFill>
                <a:effectLst/>
                <a:latin typeface="+mn-lt"/>
                <a:ea typeface="+mn-ea"/>
                <a:cs typeface="+mn-cs"/>
              </a:rPr>
              <a:t>Incluya un agradecimiento al colaborador de la comunidad, si corresponde.</a:t>
            </a:r>
          </a:p>
          <a:p>
            <a:endParaRPr lang="es-419" sz="1200" i="1"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Mi nombre es </a:t>
            </a:r>
            <a:r>
              <a:rPr lang="es-419" sz="1200" b="1" kern="1200" dirty="0">
                <a:solidFill>
                  <a:schemeClr val="tx1"/>
                </a:solidFill>
                <a:effectLst/>
                <a:latin typeface="+mn-lt"/>
                <a:ea typeface="+mn-ea"/>
                <a:cs typeface="+mn-cs"/>
              </a:rPr>
              <a:t>&lt;escriba su nombre&gt; </a:t>
            </a:r>
            <a:r>
              <a:rPr lang="es-419" sz="1200" kern="1200" dirty="0">
                <a:solidFill>
                  <a:schemeClr val="tx1"/>
                </a:solidFill>
                <a:effectLst/>
                <a:latin typeface="+mn-lt"/>
                <a:ea typeface="+mn-ea"/>
                <a:cs typeface="+mn-cs"/>
              </a:rPr>
              <a:t>y soy </a:t>
            </a:r>
            <a:r>
              <a:rPr lang="es-419" sz="1200" b="1" kern="1200" dirty="0">
                <a:solidFill>
                  <a:schemeClr val="tx1"/>
                </a:solidFill>
                <a:effectLst/>
                <a:latin typeface="+mn-lt"/>
                <a:ea typeface="+mn-ea"/>
                <a:cs typeface="+mn-cs"/>
              </a:rPr>
              <a:t>&lt;breve descripción de sí mismo&gt;. </a:t>
            </a:r>
            <a:r>
              <a:rPr lang="es-419" sz="1200" kern="1200" dirty="0">
                <a:solidFill>
                  <a:schemeClr val="tx1"/>
                </a:solidFill>
                <a:effectLst/>
                <a:latin typeface="+mn-lt"/>
                <a:ea typeface="+mn-ea"/>
                <a:cs typeface="+mn-cs"/>
              </a:rPr>
              <a:t>Antes de comenzar, aquí hay algunos elementos de gestión administrativa que deben conocer: </a:t>
            </a:r>
            <a:r>
              <a:rPr lang="es-419" sz="1200" b="1" kern="1200" dirty="0">
                <a:solidFill>
                  <a:schemeClr val="tx1"/>
                </a:solidFill>
                <a:effectLst/>
                <a:latin typeface="+mn-lt"/>
                <a:ea typeface="+mn-ea"/>
                <a:cs typeface="+mn-cs"/>
              </a:rPr>
              <a:t>&lt;mencione los elementos que son relevantes para su taller&gt;</a:t>
            </a:r>
            <a:r>
              <a:rPr lang="es-419" sz="1200" kern="1200" dirty="0">
                <a:solidFill>
                  <a:schemeClr val="tx1"/>
                </a:solidFill>
                <a:effectLst/>
                <a:latin typeface="+mn-lt"/>
                <a:ea typeface="+mn-ea"/>
                <a:cs typeface="+mn-cs"/>
              </a:rPr>
              <a:t>:</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¿Dónde están los baños?</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¿Dónde están las salidas de emergencia?</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Cuándo/cómo hacer preguntas: tenga en cuenta dónde ubicar el número de página en cada diapositiva para que los participantes tomen nota de las preguntas que formularán más adelante. </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Si tiene un teléfono celular con usted, asegúrese de apagarlo o ponerlo en silencio.</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¿Habrá un descanso?</a:t>
            </a:r>
          </a:p>
          <a:p>
            <a:r>
              <a:rPr lang="es-419" i="1" dirty="0"/>
              <a:t>NOTA AL INSTRUCTOR: </a:t>
            </a:r>
            <a:r>
              <a:rPr lang="es-419" i="0" dirty="0"/>
              <a:t>Utilice la Guía del instructor voluntario para los temas de conversación de la presentación. En ese documento, las anotaciones de las diapositivas comienzan en la página 6.</a:t>
            </a:r>
          </a:p>
          <a:p>
            <a:endParaRPr lang="es-419" dirty="0"/>
          </a:p>
          <a:p>
            <a:r>
              <a:rPr lang="es-419" sz="1200" kern="1200" dirty="0">
                <a:solidFill>
                  <a:schemeClr val="tx1"/>
                </a:solidFill>
                <a:effectLst/>
                <a:latin typeface="+mn-lt"/>
                <a:ea typeface="+mn-ea"/>
                <a:cs typeface="+mn-cs"/>
              </a:rPr>
              <a:t>El taller de hoy lo proporcionan AT&amp;T y la Asociación de Bibliotecas Públicas. </a:t>
            </a:r>
          </a:p>
          <a:p>
            <a:endParaRPr lang="es-419" sz="1200" i="1" kern="1200" dirty="0">
              <a:solidFill>
                <a:schemeClr val="tx1"/>
              </a:solidFill>
              <a:effectLst/>
              <a:latin typeface="+mn-lt"/>
              <a:ea typeface="+mn-ea"/>
              <a:cs typeface="+mn-cs"/>
            </a:endParaRPr>
          </a:p>
          <a:p>
            <a:r>
              <a:rPr lang="es-419" i="1" dirty="0"/>
              <a:t>NOTA AL INSTRUCTOR: </a:t>
            </a:r>
            <a:r>
              <a:rPr lang="es-419" sz="1200" i="0" kern="1200" dirty="0">
                <a:solidFill>
                  <a:schemeClr val="tx1"/>
                </a:solidFill>
                <a:effectLst/>
                <a:latin typeface="+mn-lt"/>
                <a:ea typeface="+mn-ea"/>
                <a:cs typeface="+mn-cs"/>
              </a:rPr>
              <a:t>Incluya un agradecimiento al colaborador de la comunidad, si corresponde.</a:t>
            </a:r>
          </a:p>
          <a:p>
            <a:endParaRPr lang="es-419" sz="1200" i="1"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Mi nombre es </a:t>
            </a:r>
            <a:r>
              <a:rPr lang="es-419" sz="1200" b="1" kern="1200" dirty="0">
                <a:solidFill>
                  <a:schemeClr val="tx1"/>
                </a:solidFill>
                <a:effectLst/>
                <a:latin typeface="+mn-lt"/>
                <a:ea typeface="+mn-ea"/>
                <a:cs typeface="+mn-cs"/>
              </a:rPr>
              <a:t>&lt;escriba su nombre&gt; </a:t>
            </a:r>
            <a:r>
              <a:rPr lang="es-419" sz="1200" kern="1200" dirty="0">
                <a:solidFill>
                  <a:schemeClr val="tx1"/>
                </a:solidFill>
                <a:effectLst/>
                <a:latin typeface="+mn-lt"/>
                <a:ea typeface="+mn-ea"/>
                <a:cs typeface="+mn-cs"/>
              </a:rPr>
              <a:t>y soy </a:t>
            </a:r>
            <a:r>
              <a:rPr lang="es-419" sz="1200" b="1" kern="1200" dirty="0">
                <a:solidFill>
                  <a:schemeClr val="tx1"/>
                </a:solidFill>
                <a:effectLst/>
                <a:latin typeface="+mn-lt"/>
                <a:ea typeface="+mn-ea"/>
                <a:cs typeface="+mn-cs"/>
              </a:rPr>
              <a:t>&lt;breve descripción de sí mismo&gt;. </a:t>
            </a:r>
            <a:r>
              <a:rPr lang="es-419" sz="1200" kern="1200" dirty="0">
                <a:solidFill>
                  <a:schemeClr val="tx1"/>
                </a:solidFill>
                <a:effectLst/>
                <a:latin typeface="+mn-lt"/>
                <a:ea typeface="+mn-ea"/>
                <a:cs typeface="+mn-cs"/>
              </a:rPr>
              <a:t>Antes de comenzar, aquí hay algunos elementos de gestión administrativa que deben conocer: </a:t>
            </a:r>
            <a:r>
              <a:rPr lang="es-419" sz="1200" b="1" kern="1200" dirty="0">
                <a:solidFill>
                  <a:schemeClr val="tx1"/>
                </a:solidFill>
                <a:effectLst/>
                <a:latin typeface="+mn-lt"/>
                <a:ea typeface="+mn-ea"/>
                <a:cs typeface="+mn-cs"/>
              </a:rPr>
              <a:t>&lt;mencione los elementos que son relevantes para su taller&gt;</a:t>
            </a:r>
            <a:r>
              <a:rPr lang="es-419" sz="1200" kern="1200" dirty="0">
                <a:solidFill>
                  <a:schemeClr val="tx1"/>
                </a:solidFill>
                <a:effectLst/>
                <a:latin typeface="+mn-lt"/>
                <a:ea typeface="+mn-ea"/>
                <a:cs typeface="+mn-cs"/>
              </a:rPr>
              <a:t>:</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¿Dónde están los baños?</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¿Dónde están las salidas de emergencia?</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Cuándo/cómo hacer preguntas: tenga en cuenta dónde ubicar el número de página en cada diapositiva para que los participantes tomen nota de las preguntas que formularán más adelante. </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Si tiene un teléfono celular con usted, asegúrese de apagarlo o ponerlo en silencio.</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¿Habrá un descanso?</a:t>
            </a:r>
          </a:p>
          <a:p>
            <a:pPr>
              <a:spcBef>
                <a:spcPct val="0"/>
              </a:spcBef>
            </a:pPr>
            <a:endParaRPr lang="en-US" altLang="en-US" dirty="0"/>
          </a:p>
        </p:txBody>
      </p:sp>
      <p:sp>
        <p:nvSpPr>
          <p:cNvPr id="8195" name="Slide Number Placeholder 3">
            <a:extLst>
              <a:ext uri="{FF2B5EF4-FFF2-40B4-BE49-F238E27FC236}">
                <a16:creationId xmlns:a16="http://schemas.microsoft.com/office/drawing/2014/main" id="{B0894CAE-3C9B-A940-EAAC-4BCE996AFCE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anose="020B0502040204020203" pitchFamily="34" charset="0"/>
              </a:defRPr>
            </a:lvl1pPr>
            <a:lvl2pPr marL="742950" indent="-285750">
              <a:defRPr>
                <a:solidFill>
                  <a:schemeClr val="tx1"/>
                </a:solidFill>
                <a:latin typeface="Segoe UI" panose="020B0502040204020203" pitchFamily="34" charset="0"/>
              </a:defRPr>
            </a:lvl2pPr>
            <a:lvl3pPr marL="1143000" indent="-228600">
              <a:defRPr>
                <a:solidFill>
                  <a:schemeClr val="tx1"/>
                </a:solidFill>
                <a:latin typeface="Segoe UI" panose="020B0502040204020203" pitchFamily="34" charset="0"/>
              </a:defRPr>
            </a:lvl3pPr>
            <a:lvl4pPr marL="1600200" indent="-228600">
              <a:defRPr>
                <a:solidFill>
                  <a:schemeClr val="tx1"/>
                </a:solidFill>
                <a:latin typeface="Segoe UI" panose="020B0502040204020203" pitchFamily="34" charset="0"/>
              </a:defRPr>
            </a:lvl4pPr>
            <a:lvl5pPr marL="2057400" indent="-228600">
              <a:defRPr>
                <a:solidFill>
                  <a:schemeClr val="tx1"/>
                </a:solidFill>
                <a:latin typeface="Segoe UI" panose="020B0502040204020203" pitchFamily="34" charset="0"/>
              </a:defRPr>
            </a:lvl5pPr>
            <a:lvl6pPr marL="2514600" indent="-228600" fontAlgn="base">
              <a:spcBef>
                <a:spcPct val="0"/>
              </a:spcBef>
              <a:spcAft>
                <a:spcPct val="0"/>
              </a:spcAft>
              <a:defRPr>
                <a:solidFill>
                  <a:schemeClr val="tx1"/>
                </a:solidFill>
                <a:latin typeface="Segoe UI" panose="020B0502040204020203" pitchFamily="34" charset="0"/>
              </a:defRPr>
            </a:lvl6pPr>
            <a:lvl7pPr marL="2971800" indent="-228600" fontAlgn="base">
              <a:spcBef>
                <a:spcPct val="0"/>
              </a:spcBef>
              <a:spcAft>
                <a:spcPct val="0"/>
              </a:spcAft>
              <a:defRPr>
                <a:solidFill>
                  <a:schemeClr val="tx1"/>
                </a:solidFill>
                <a:latin typeface="Segoe UI" panose="020B0502040204020203" pitchFamily="34" charset="0"/>
              </a:defRPr>
            </a:lvl7pPr>
            <a:lvl8pPr marL="3429000" indent="-228600" fontAlgn="base">
              <a:spcBef>
                <a:spcPct val="0"/>
              </a:spcBef>
              <a:spcAft>
                <a:spcPct val="0"/>
              </a:spcAft>
              <a:defRPr>
                <a:solidFill>
                  <a:schemeClr val="tx1"/>
                </a:solidFill>
                <a:latin typeface="Segoe UI" panose="020B0502040204020203" pitchFamily="34" charset="0"/>
              </a:defRPr>
            </a:lvl8pPr>
            <a:lvl9pPr marL="3886200" indent="-228600" fontAlgn="base">
              <a:spcBef>
                <a:spcPct val="0"/>
              </a:spcBef>
              <a:spcAft>
                <a:spcPct val="0"/>
              </a:spcAft>
              <a:defRPr>
                <a:solidFill>
                  <a:schemeClr val="tx1"/>
                </a:solidFill>
                <a:latin typeface="Segoe UI" panose="020B0502040204020203" pitchFamily="34" charset="0"/>
              </a:defRPr>
            </a:lvl9pPr>
          </a:lstStyle>
          <a:p>
            <a:pPr fontAlgn="base">
              <a:spcBef>
                <a:spcPct val="0"/>
              </a:spcBef>
              <a:spcAft>
                <a:spcPct val="0"/>
              </a:spcAft>
            </a:pPr>
            <a:fld id="{11E1291E-243C-ED4C-8D78-DF3B2268FA39}" type="slidenum">
              <a:rPr lang="en-US" altLang="en-US">
                <a:latin typeface="Calibri" panose="020F0502020204030204" pitchFamily="34" charset="0"/>
              </a:rPr>
              <a:pPr fontAlgn="base">
                <a:spcBef>
                  <a:spcPct val="0"/>
                </a:spcBef>
                <a:spcAft>
                  <a:spcPct val="0"/>
                </a:spcAft>
              </a:pPr>
              <a:t>1</a:t>
            </a:fld>
            <a:endParaRPr lang="en-US" altLang="en-US">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las funciones principales del escritorio de macOS 11.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El escritorio de macOS 11 es como la parte superior de su escritorio en casa o en el trabajo. Es donde guarda diferentes carpetas con papeles y otras herramientas que necesita para hacer las tareas, como una calculadora, un bolígrafo o un libro de referencia.</a:t>
            </a:r>
          </a:p>
          <a:p>
            <a:r>
              <a:rPr lang="es-419" sz="1200" kern="1200" dirty="0">
                <a:solidFill>
                  <a:schemeClr val="tx1"/>
                </a:solidFill>
                <a:effectLst/>
                <a:latin typeface="+mn-lt"/>
                <a:ea typeface="+mn-ea"/>
                <a:cs typeface="+mn-cs"/>
              </a:rPr>
              <a:t> </a:t>
            </a:r>
          </a:p>
          <a:p>
            <a:r>
              <a:rPr lang="es-419" sz="1200" kern="1200" dirty="0">
                <a:solidFill>
                  <a:schemeClr val="tx1"/>
                </a:solidFill>
                <a:effectLst/>
                <a:latin typeface="+mn-lt"/>
                <a:ea typeface="+mn-ea"/>
                <a:cs typeface="+mn-cs"/>
              </a:rPr>
              <a:t>Al igual que tiene carpetas y herramientas en su escritorio físico, también tiene esas herramientas y carpetas en la computadora, a las que puede acceder a través del escritorio.</a:t>
            </a:r>
          </a:p>
          <a:p>
            <a:r>
              <a:rPr lang="es-419"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0A1A2D79-0A70-4F98-91B6-5265C658D6AD}" type="slidenum">
              <a:rPr lang="en-US" smtClean="0"/>
              <a:t>10</a:t>
            </a:fld>
            <a:endParaRPr lang="es-419" dirty="0"/>
          </a:p>
        </p:txBody>
      </p:sp>
    </p:spTree>
    <p:extLst>
      <p:ext uri="{BB962C8B-B14F-4D97-AF65-F5344CB8AC3E}">
        <p14:creationId xmlns:p14="http://schemas.microsoft.com/office/powerpoint/2010/main" val="38317133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las funciones principales del escritorio de macOS 11.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lvl="0"/>
            <a:r>
              <a:rPr lang="es-419" sz="1200" kern="1200" dirty="0">
                <a:solidFill>
                  <a:schemeClr val="tx1"/>
                </a:solidFill>
                <a:effectLst/>
                <a:latin typeface="+mn-lt"/>
                <a:ea typeface="+mn-ea"/>
                <a:cs typeface="+mn-cs"/>
              </a:rPr>
              <a:t>El </a:t>
            </a:r>
            <a:r>
              <a:rPr lang="es-419" sz="1200" b="0" kern="1200" dirty="0">
                <a:solidFill>
                  <a:schemeClr val="tx1"/>
                </a:solidFill>
                <a:effectLst/>
                <a:latin typeface="+mn-lt"/>
                <a:ea typeface="+mn-ea"/>
                <a:cs typeface="+mn-cs"/>
              </a:rPr>
              <a:t>Dock</a:t>
            </a:r>
            <a:r>
              <a:rPr lang="es-419" sz="1200" kern="1200" dirty="0">
                <a:solidFill>
                  <a:schemeClr val="tx1"/>
                </a:solidFill>
                <a:effectLst/>
                <a:latin typeface="+mn-lt"/>
                <a:ea typeface="+mn-ea"/>
                <a:cs typeface="+mn-cs"/>
              </a:rPr>
              <a:t> generalmente se encuentra en la parte inferior de la pantalla, </a:t>
            </a:r>
            <a:r>
              <a:rPr lang="es-419" dirty="0"/>
              <a:t>pero también puede aparecer en el lado izquierdo o derecho del escritorio.</a:t>
            </a:r>
            <a:r>
              <a:rPr lang="es-419" sz="1200" kern="1200" dirty="0">
                <a:solidFill>
                  <a:schemeClr val="tx1"/>
                </a:solidFill>
                <a:effectLst/>
                <a:latin typeface="+mn-lt"/>
                <a:ea typeface="+mn-ea"/>
                <a:cs typeface="+mn-cs"/>
              </a:rPr>
              <a:t> Aquí es donde puede </a:t>
            </a:r>
            <a:r>
              <a:rPr lang="es-419" dirty="0">
                <a:solidFill>
                  <a:schemeClr val="tx1"/>
                </a:solidFill>
              </a:rPr>
              <a:t>encontrar aplicaciones a las que accede con frecuencia, abrir archivos y vaciar la papelera. </a:t>
            </a:r>
            <a:endParaRPr lang="es-419" dirty="0">
              <a:solidFill>
                <a:srgbClr val="FF0000"/>
              </a:solidFill>
              <a:highlight>
                <a:srgbClr val="FFFF00"/>
              </a:highlight>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11</a:t>
            </a:fld>
            <a:endParaRPr lang="es-419" dirty="0"/>
          </a:p>
        </p:txBody>
      </p:sp>
    </p:spTree>
    <p:extLst>
      <p:ext uri="{BB962C8B-B14F-4D97-AF65-F5344CB8AC3E}">
        <p14:creationId xmlns:p14="http://schemas.microsoft.com/office/powerpoint/2010/main" val="34569586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las funciones principales del escritorio de macOS 11.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r>
              <a:rPr lang="es-419" sz="1200" b="1" kern="1200" dirty="0">
                <a:solidFill>
                  <a:schemeClr val="tx1"/>
                </a:solidFill>
                <a:effectLst/>
                <a:latin typeface="+mn-lt"/>
                <a:ea typeface="+mn-ea"/>
                <a:cs typeface="+mn-cs"/>
              </a:rPr>
              <a:t>Las aplicaciones</a:t>
            </a:r>
            <a:r>
              <a:rPr lang="es-419" sz="1200" kern="1200" dirty="0">
                <a:solidFill>
                  <a:schemeClr val="tx1"/>
                </a:solidFill>
                <a:effectLst/>
                <a:latin typeface="+mn-lt"/>
                <a:ea typeface="+mn-ea"/>
                <a:cs typeface="+mn-cs"/>
              </a:rPr>
              <a:t> son herramientas que le permiten hacer cosas en una computadora. En el ejemplo de hoy, usaremos Pages, que le permite abrir un documento. También usaremos Photos, que le permite ver y administrar sus fotos. Y luego usaremos una calculadora, que le permite hacer operaciones matemáticas.</a:t>
            </a:r>
          </a:p>
          <a:p>
            <a:br>
              <a:rPr lang="en-US" sz="1200" kern="1200" dirty="0">
                <a:solidFill>
                  <a:schemeClr val="tx1"/>
                </a:solidFill>
                <a:effectLst/>
                <a:latin typeface="+mn-lt"/>
                <a:ea typeface="+mn-ea"/>
                <a:cs typeface="+mn-cs"/>
              </a:rPr>
            </a:br>
            <a:endParaRPr lang="es-419" dirty="0">
              <a:solidFill>
                <a:srgbClr val="FF0000"/>
              </a:solidFill>
              <a:highlight>
                <a:srgbClr val="FFFF00"/>
              </a:highlight>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12</a:t>
            </a:fld>
            <a:endParaRPr lang="es-419" dirty="0"/>
          </a:p>
        </p:txBody>
      </p:sp>
    </p:spTree>
    <p:extLst>
      <p:ext uri="{BB962C8B-B14F-4D97-AF65-F5344CB8AC3E}">
        <p14:creationId xmlns:p14="http://schemas.microsoft.com/office/powerpoint/2010/main" val="8296275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las funciones principales del escritorio de macOS 11.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r>
              <a:rPr lang="es-419" sz="1200" b="0" kern="1200" dirty="0">
                <a:solidFill>
                  <a:schemeClr val="tx1"/>
                </a:solidFill>
                <a:effectLst/>
                <a:latin typeface="+mn-lt"/>
                <a:ea typeface="+mn-ea"/>
                <a:cs typeface="+mn-cs"/>
              </a:rPr>
              <a:t>El Dock enumera las aplicaciones más utilizadas en la computadora. Si desea ver todas las aplicaciones en una computadora, haga clic en el ícono de Launchpad</a:t>
            </a:r>
            <a:r>
              <a:rPr lang="es-419" sz="1200" kern="1200" dirty="0">
                <a:solidFill>
                  <a:schemeClr val="tx1"/>
                </a:solidFill>
                <a:effectLst/>
                <a:latin typeface="+mn-lt"/>
                <a:ea typeface="+mn-ea"/>
                <a:cs typeface="+mn-cs"/>
              </a:rPr>
              <a:t>. Para abrir una aplicación desde el Launchpad, haga un solo clic en el ícono. </a:t>
            </a:r>
            <a:endParaRPr lang="es-419" dirty="0">
              <a:solidFill>
                <a:srgbClr val="FF0000"/>
              </a:solidFill>
              <a:highlight>
                <a:srgbClr val="FFFF00"/>
              </a:highlight>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13</a:t>
            </a:fld>
            <a:endParaRPr lang="es-419" dirty="0"/>
          </a:p>
        </p:txBody>
      </p:sp>
    </p:spTree>
    <p:extLst>
      <p:ext uri="{BB962C8B-B14F-4D97-AF65-F5344CB8AC3E}">
        <p14:creationId xmlns:p14="http://schemas.microsoft.com/office/powerpoint/2010/main" val="17140212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las funciones principales del escritorio de macOS 11.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r>
              <a:rPr lang="es-419" b="0" dirty="0">
                <a:solidFill>
                  <a:schemeClr val="tx1"/>
                </a:solidFill>
              </a:rPr>
              <a:t>La</a:t>
            </a:r>
            <a:r>
              <a:rPr lang="es-419" b="1" dirty="0">
                <a:solidFill>
                  <a:schemeClr val="tx1"/>
                </a:solidFill>
              </a:rPr>
              <a:t> </a:t>
            </a:r>
            <a:r>
              <a:rPr lang="es-419" b="0" dirty="0">
                <a:solidFill>
                  <a:schemeClr val="tx1"/>
                </a:solidFill>
              </a:rPr>
              <a:t>barra de menú incluye el menú Apple, </a:t>
            </a:r>
            <a:r>
              <a:rPr lang="es-419" dirty="0">
                <a:solidFill>
                  <a:schemeClr val="tx1"/>
                </a:solidFill>
              </a:rPr>
              <a:t>la fecha, la hora, el control del volumen y más. </a:t>
            </a:r>
            <a:r>
              <a:rPr lang="es-419" b="0" dirty="0">
                <a:solidFill>
                  <a:schemeClr val="tx1"/>
                </a:solidFill>
              </a:rPr>
              <a:t>La barra de menú </a:t>
            </a:r>
            <a:r>
              <a:rPr lang="es-419" dirty="0">
                <a:solidFill>
                  <a:schemeClr val="tx1"/>
                </a:solidFill>
              </a:rPr>
              <a:t>cambia según el programa que esté abierto.</a:t>
            </a:r>
          </a:p>
          <a:p>
            <a:endParaRPr lang="es-419" dirty="0">
              <a:solidFill>
                <a:schemeClr val="tx1"/>
              </a:solidFill>
              <a:highlight>
                <a:srgbClr val="FFFF00"/>
              </a:highlight>
            </a:endParaRPr>
          </a:p>
          <a:p>
            <a:r>
              <a:rPr lang="es-419" sz="1200" i="1" kern="1200" dirty="0">
                <a:solidFill>
                  <a:schemeClr val="tx1"/>
                </a:solidFill>
                <a:effectLst/>
                <a:latin typeface="+mn-lt"/>
                <a:ea typeface="+mn-ea"/>
                <a:cs typeface="+mn-cs"/>
              </a:rPr>
              <a:t>NOTA AL INSTRUCTOR: </a:t>
            </a:r>
            <a:r>
              <a:rPr lang="es-419" sz="1200" b="0" i="0" kern="1200" dirty="0">
                <a:solidFill>
                  <a:schemeClr val="tx1"/>
                </a:solidFill>
                <a:effectLst/>
                <a:latin typeface="+mn-lt"/>
                <a:ea typeface="+mn-ea"/>
                <a:cs typeface="+mn-cs"/>
              </a:rPr>
              <a:t>Señale las partes de la barra de menú en la pantalla.</a:t>
            </a:r>
            <a:endParaRPr lang="es-419" b="0" i="0" dirty="0">
              <a:solidFill>
                <a:srgbClr val="FF0000"/>
              </a:solidFill>
              <a:highlight>
                <a:srgbClr val="FFFF00"/>
              </a:highlight>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14</a:t>
            </a:fld>
            <a:endParaRPr lang="es-419" dirty="0"/>
          </a:p>
        </p:txBody>
      </p:sp>
    </p:spTree>
    <p:extLst>
      <p:ext uri="{BB962C8B-B14F-4D97-AF65-F5344CB8AC3E}">
        <p14:creationId xmlns:p14="http://schemas.microsoft.com/office/powerpoint/2010/main" val="13136123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las funciones principales del escritorio de macOS 11.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r>
              <a:rPr lang="es-419" b="0" dirty="0">
                <a:solidFill>
                  <a:schemeClr val="tx1"/>
                </a:solidFill>
              </a:rPr>
              <a:t>Siri es un</a:t>
            </a:r>
            <a:r>
              <a:rPr lang="es-419" dirty="0">
                <a:solidFill>
                  <a:schemeClr val="tx1"/>
                </a:solidFill>
              </a:rPr>
              <a:t> asistente virtual que responde a los comandos de voz usando los altavoces de la computadora. </a:t>
            </a:r>
            <a:r>
              <a:rPr lang="es-419" dirty="0"/>
              <a:t>Para pedir ayuda a Siri, haga clic en el ícono y hágale a Siri su pregunta o solicitud. Por ejemplo, podría preguntar: “Siri, ¿cómo está el clima hoy en Chicago?”</a:t>
            </a:r>
            <a:endParaRPr lang="es-419" dirty="0">
              <a:solidFill>
                <a:srgbClr val="FF0000"/>
              </a:solidFill>
              <a:highlight>
                <a:srgbClr val="FFFF00"/>
              </a:highlight>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15</a:t>
            </a:fld>
            <a:endParaRPr lang="es-419" dirty="0"/>
          </a:p>
        </p:txBody>
      </p:sp>
    </p:spTree>
    <p:extLst>
      <p:ext uri="{BB962C8B-B14F-4D97-AF65-F5344CB8AC3E}">
        <p14:creationId xmlns:p14="http://schemas.microsoft.com/office/powerpoint/2010/main" val="26510066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las funciones principales del escritorio de macOS 11.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¿Qué sucede si no puede encontrar lo que está buscando en su computadora? Por ejemplo, es posible que desee buscar un archivo específico, una determinada configuración de la computadora o una aplicación. En ese caso, puede usar </a:t>
            </a:r>
            <a:r>
              <a:rPr lang="es-419" sz="1200" b="0" kern="1200" dirty="0">
                <a:solidFill>
                  <a:schemeClr val="tx1"/>
                </a:solidFill>
                <a:effectLst/>
                <a:latin typeface="+mn-lt"/>
                <a:ea typeface="+mn-ea"/>
                <a:cs typeface="+mn-cs"/>
              </a:rPr>
              <a:t>"Search" (Búsqueda) </a:t>
            </a:r>
            <a:r>
              <a:rPr lang="es-419" sz="1200" kern="1200" dirty="0">
                <a:solidFill>
                  <a:schemeClr val="tx1"/>
                </a:solidFill>
                <a:effectLst/>
                <a:latin typeface="+mn-lt"/>
                <a:ea typeface="+mn-ea"/>
                <a:cs typeface="+mn-cs"/>
              </a:rPr>
              <a:t>que se encuentra en la barra de menú. </a:t>
            </a:r>
          </a:p>
        </p:txBody>
      </p:sp>
      <p:sp>
        <p:nvSpPr>
          <p:cNvPr id="4" name="Slide Number Placeholder 3"/>
          <p:cNvSpPr>
            <a:spLocks noGrp="1"/>
          </p:cNvSpPr>
          <p:nvPr>
            <p:ph type="sldNum" sz="quarter" idx="5"/>
          </p:nvPr>
        </p:nvSpPr>
        <p:spPr/>
        <p:txBody>
          <a:bodyPr/>
          <a:lstStyle/>
          <a:p>
            <a:fld id="{0A1A2D79-0A70-4F98-91B6-5265C658D6AD}" type="slidenum">
              <a:rPr lang="en-US" smtClean="0"/>
              <a:t>16</a:t>
            </a:fld>
            <a:endParaRPr lang="es-419" dirty="0"/>
          </a:p>
        </p:txBody>
      </p:sp>
    </p:spTree>
    <p:extLst>
      <p:ext uri="{BB962C8B-B14F-4D97-AF65-F5344CB8AC3E}">
        <p14:creationId xmlns:p14="http://schemas.microsoft.com/office/powerpoint/2010/main" val="1141913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la diapositiva de PowerPoint para mostrar la lista. </a:t>
            </a:r>
          </a:p>
          <a:p>
            <a:pPr lvl="0"/>
            <a:endParaRPr lang="es-419" sz="1200" strike="sngStrike"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las funciones principales del escritorio de macOS 11.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Hay más de una manera de abrir una aplicación en una computadora. Puede hacer doble clic en un </a:t>
            </a:r>
            <a:r>
              <a:rPr lang="es-419" dirty="0"/>
              <a:t>ícono del escritorio, hacer un solo clic en el ícono del Dock, seleccionar la aplicación en el menú de Launchpad o buscar y seleccionar la aplicación con el asistente virtual Siri o en "Search" (Búsqueda).</a:t>
            </a: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Antes de pasar a la Actividad 1, revise las preguntas del "lugar de estacionamiento". Si no hay preguntas en el "lugar de estacionamiento", averigüe con los asistentes si tienen alguna pregunta antes de pasar a la Actividad 1. Para obtener detalles sobre el concepto del lugar de estacionamiento, consulte la sección "Antes de que comience el taller" de la Reseña del instructor.</a:t>
            </a:r>
            <a:endParaRPr lang="es-419" sz="1200" b="0" i="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17</a:t>
            </a:fld>
            <a:endParaRPr lang="es-419" dirty="0"/>
          </a:p>
        </p:txBody>
      </p:sp>
    </p:spTree>
    <p:extLst>
      <p:ext uri="{BB962C8B-B14F-4D97-AF65-F5344CB8AC3E}">
        <p14:creationId xmlns:p14="http://schemas.microsoft.com/office/powerpoint/2010/main" val="33514488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Repase los temas aprendidos en esta sección. Vaya al escritorio. Pida a los alumnos que digan en voz alta las respuestas a estas preguntas. Si los alumnos tienen computadoras, anímelos a seguirlo en sus computadoras. Invítelos a decir las respuestas y, luego, confirme la respuesta correcta para que actualicen su Hoja de actividades.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Practiquemos lo que ha aprendido.</a:t>
            </a:r>
            <a:endParaRPr lang="es-419" sz="1200" b="1"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 </a:t>
            </a:r>
          </a:p>
          <a:p>
            <a:pPr lvl="0"/>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lvl="0"/>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18</a:t>
            </a:fld>
            <a:endParaRPr lang="es-419" dirty="0"/>
          </a:p>
        </p:txBody>
      </p:sp>
    </p:spTree>
    <p:extLst>
      <p:ext uri="{BB962C8B-B14F-4D97-AF65-F5344CB8AC3E}">
        <p14:creationId xmlns:p14="http://schemas.microsoft.com/office/powerpoint/2010/main" val="23644608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dirty="0"/>
              <a:t>NOTA AL INSTRUCTOR: </a:t>
            </a:r>
            <a:r>
              <a:rPr lang="es-419" i="0" dirty="0"/>
              <a:t>Use esta diapositiva para informar sobre la actividad o como guía para usted mismo si está haciendo una demostración.</a:t>
            </a:r>
          </a:p>
          <a:p>
            <a:pPr lvl="0"/>
            <a:endParaRPr lang="es-419" sz="1200" kern="1200" dirty="0">
              <a:solidFill>
                <a:schemeClr val="tx1"/>
              </a:solidFill>
              <a:effectLst/>
              <a:latin typeface="+mn-lt"/>
              <a:ea typeface="+mn-ea"/>
              <a:cs typeface="+mn-cs"/>
            </a:endParaRPr>
          </a:p>
          <a:p>
            <a:pPr marL="82296" marR="0" lvl="0" indent="0" algn="l" defTabSz="914400" rtl="0" eaLnBrk="1" fontAlgn="auto" latinLnBrk="0" hangingPunct="1">
              <a:lnSpc>
                <a:spcPct val="100000"/>
              </a:lnSpc>
              <a:spcBef>
                <a:spcPts val="0"/>
              </a:spcBef>
              <a:spcAft>
                <a:spcPts val="0"/>
              </a:spcAft>
              <a:buClrTx/>
              <a:buSzTx/>
              <a:buFontTx/>
              <a:buNone/>
              <a:tabLst/>
              <a:defRPr/>
            </a:pPr>
            <a:r>
              <a:rPr lang="es-419" sz="1200" dirty="0">
                <a:solidFill>
                  <a:schemeClr val="tx1"/>
                </a:solidFill>
              </a:rPr>
              <a:t>1. ¿Dónde haría clic para ver la versión de macOS que se está ejecutando en la computadora? </a:t>
            </a:r>
          </a:p>
          <a:p>
            <a:pPr marL="82296" marR="0" lvl="0" indent="0" algn="l" defTabSz="914400" rtl="0" eaLnBrk="1" fontAlgn="auto" latinLnBrk="0" hangingPunct="1">
              <a:lnSpc>
                <a:spcPct val="100000"/>
              </a:lnSpc>
              <a:spcBef>
                <a:spcPts val="0"/>
              </a:spcBef>
              <a:spcAft>
                <a:spcPts val="0"/>
              </a:spcAft>
              <a:buClrTx/>
              <a:buSzTx/>
              <a:buFontTx/>
              <a:buNone/>
              <a:tabLst/>
              <a:defRPr/>
            </a:pPr>
            <a:r>
              <a:rPr lang="es-419" sz="1200" b="0" i="1" kern="1200" dirty="0">
                <a:solidFill>
                  <a:schemeClr val="tx1"/>
                </a:solidFill>
                <a:effectLst/>
                <a:latin typeface="+mn-lt"/>
                <a:ea typeface="+mn-ea"/>
                <a:cs typeface="+mn-cs"/>
              </a:rPr>
              <a:t>NOTA AL INSTRUCTOR: </a:t>
            </a:r>
            <a:r>
              <a:rPr lang="es-419" sz="1200" b="0" i="0" kern="1200" dirty="0">
                <a:solidFill>
                  <a:schemeClr val="tx1"/>
                </a:solidFill>
                <a:effectLst/>
                <a:latin typeface="+mn-lt"/>
                <a:ea typeface="+mn-ea"/>
                <a:cs typeface="+mn-cs"/>
              </a:rPr>
              <a:t>Demuestre las respuestas una por una y pida a los alumnos que tienen computadora que le sigan.</a:t>
            </a:r>
          </a:p>
          <a:p>
            <a:pPr marL="82296" indent="0">
              <a:buNone/>
            </a:pPr>
            <a:r>
              <a:rPr lang="es-419" sz="1200" b="1" dirty="0">
                <a:solidFill>
                  <a:schemeClr val="tx1"/>
                </a:solidFill>
              </a:rPr>
              <a:t>Respuesta: </a:t>
            </a:r>
            <a:r>
              <a:rPr lang="es-419" sz="1200" dirty="0">
                <a:solidFill>
                  <a:schemeClr val="tx1"/>
                </a:solidFill>
              </a:rPr>
              <a:t>Ícono de Apple para el Menú </a:t>
            </a:r>
            <a:r>
              <a:rPr lang="es-419" sz="1200" dirty="0">
                <a:solidFill>
                  <a:schemeClr val="tx1"/>
                </a:solidFill>
                <a:sym typeface="Wingdings" pitchFamily="2" charset="2"/>
              </a:rPr>
              <a:t> "About This Mac" (Acerca de esta Mac)</a:t>
            </a:r>
            <a:endParaRPr lang="es-419" sz="1200" dirty="0">
              <a:solidFill>
                <a:schemeClr val="tx1"/>
              </a:solidFill>
            </a:endParaRPr>
          </a:p>
          <a:p>
            <a:pPr marL="82296" indent="0">
              <a:buNone/>
            </a:pPr>
            <a:endParaRPr lang="es-419" sz="1200" dirty="0">
              <a:solidFill>
                <a:schemeClr val="tx1"/>
              </a:solidFill>
            </a:endParaRPr>
          </a:p>
          <a:p>
            <a:pPr marL="82296" indent="0">
              <a:buNone/>
            </a:pPr>
            <a:r>
              <a:rPr lang="es-419" sz="1200" dirty="0">
                <a:solidFill>
                  <a:schemeClr val="tx1"/>
                </a:solidFill>
              </a:rPr>
              <a:t>2. Nombre tres formas en las que puede abrir una aplicación como Pages o el navegador Safari. </a:t>
            </a:r>
          </a:p>
          <a:p>
            <a:pPr marL="82296" indent="0">
              <a:buNone/>
            </a:pPr>
            <a:r>
              <a:rPr lang="es-419" sz="1200" b="1" dirty="0">
                <a:solidFill>
                  <a:schemeClr val="tx1"/>
                </a:solidFill>
              </a:rPr>
              <a:t>Respuestas:</a:t>
            </a:r>
          </a:p>
          <a:p>
            <a:pPr marL="253746" indent="-171450">
              <a:buFont typeface="Arial" panose="020B0604020202020204" pitchFamily="34" charset="0"/>
              <a:buChar char="•"/>
            </a:pPr>
            <a:r>
              <a:rPr lang="es-419" sz="1200" dirty="0">
                <a:solidFill>
                  <a:schemeClr val="tx1"/>
                </a:solidFill>
              </a:rPr>
              <a:t>Desde el ícono del escritorio</a:t>
            </a:r>
          </a:p>
          <a:p>
            <a:pPr marL="253746" indent="-171450">
              <a:buFont typeface="Arial" panose="020B0604020202020204" pitchFamily="34" charset="0"/>
              <a:buChar char="•"/>
            </a:pPr>
            <a:r>
              <a:rPr lang="es-419" sz="1200" dirty="0">
                <a:solidFill>
                  <a:schemeClr val="tx1"/>
                </a:solidFill>
              </a:rPr>
              <a:t>Desde el Dock</a:t>
            </a:r>
          </a:p>
          <a:p>
            <a:pPr marL="253746" indent="-171450">
              <a:buFont typeface="Arial" panose="020B0604020202020204" pitchFamily="34" charset="0"/>
              <a:buChar char="•"/>
            </a:pPr>
            <a:r>
              <a:rPr lang="es-419" sz="1200" dirty="0">
                <a:solidFill>
                  <a:schemeClr val="tx1"/>
                </a:solidFill>
              </a:rPr>
              <a:t>Desde el menú de Launchpad</a:t>
            </a:r>
          </a:p>
          <a:p>
            <a:pPr marL="253746" indent="-171450">
              <a:buFont typeface="Arial" panose="020B0604020202020204" pitchFamily="34" charset="0"/>
              <a:buChar char="•"/>
            </a:pPr>
            <a:r>
              <a:rPr lang="es-419" sz="1200" dirty="0">
                <a:solidFill>
                  <a:schemeClr val="tx1"/>
                </a:solidFill>
              </a:rPr>
              <a:t>Usando Siri o "Search" (Búsqueda)</a:t>
            </a:r>
          </a:p>
          <a:p>
            <a:pPr marL="82296" indent="0">
              <a:buNone/>
            </a:pPr>
            <a:r>
              <a:rPr lang="es-419" sz="1200" b="1" dirty="0">
                <a:solidFill>
                  <a:schemeClr val="tx1"/>
                </a:solidFill>
              </a:rPr>
              <a:t> </a:t>
            </a:r>
            <a:endParaRPr lang="es-419" sz="1100" dirty="0">
              <a:solidFill>
                <a:schemeClr val="tx1"/>
              </a:solidFill>
            </a:endParaRPr>
          </a:p>
          <a:p>
            <a:pPr marL="82296" marR="0" lvl="0" indent="0" algn="l" defTabSz="914400" rtl="0" eaLnBrk="1" fontAlgn="auto" latinLnBrk="0" hangingPunct="1">
              <a:lnSpc>
                <a:spcPct val="100000"/>
              </a:lnSpc>
              <a:spcBef>
                <a:spcPts val="0"/>
              </a:spcBef>
              <a:spcAft>
                <a:spcPts val="0"/>
              </a:spcAft>
              <a:buClrTx/>
              <a:buSzTx/>
              <a:buFontTx/>
              <a:buNone/>
              <a:tabLst/>
              <a:defRPr/>
            </a:pPr>
            <a:r>
              <a:rPr lang="es-419" sz="1200" dirty="0">
                <a:solidFill>
                  <a:schemeClr val="tx1"/>
                </a:solidFill>
              </a:rPr>
              <a:t>3. ¿En qué ícono haría clic para buscar un archivo en la computadora usando su voz?</a:t>
            </a:r>
            <a:endParaRPr lang="es-419" sz="1200" kern="1200" dirty="0">
              <a:solidFill>
                <a:schemeClr val="tx1"/>
              </a:solidFill>
              <a:effectLst/>
              <a:latin typeface="+mn-lt"/>
              <a:ea typeface="+mn-ea"/>
              <a:cs typeface="+mn-cs"/>
            </a:endParaRPr>
          </a:p>
          <a:p>
            <a:pPr marL="82296" indent="0">
              <a:buNone/>
            </a:pPr>
            <a:r>
              <a:rPr lang="es-419" sz="1200" b="1" dirty="0">
                <a:solidFill>
                  <a:schemeClr val="tx1"/>
                </a:solidFill>
              </a:rPr>
              <a:t>Respuesta: </a:t>
            </a:r>
            <a:r>
              <a:rPr lang="es-419" sz="1200" dirty="0">
                <a:solidFill>
                  <a:schemeClr val="tx1"/>
                </a:solidFill>
              </a:rPr>
              <a:t>Haría clic en el ícono de Siri en la Barra de menú.</a:t>
            </a:r>
          </a:p>
          <a:p>
            <a:pPr marL="82296" indent="0">
              <a:buNone/>
            </a:pPr>
            <a:r>
              <a:rPr lang="es-419" sz="1200" b="1" dirty="0">
                <a:solidFill>
                  <a:schemeClr val="tx1"/>
                </a:solidFill>
              </a:rPr>
              <a:t> </a:t>
            </a:r>
            <a:endParaRPr lang="es-419" sz="1100" dirty="0">
              <a:solidFill>
                <a:schemeClr val="tx1"/>
              </a:solidFill>
            </a:endParaRPr>
          </a:p>
          <a:p>
            <a:pPr marL="82296" indent="0">
              <a:buNone/>
            </a:pPr>
            <a:r>
              <a:rPr lang="es-419" sz="1200" dirty="0">
                <a:solidFill>
                  <a:schemeClr val="tx1"/>
                </a:solidFill>
              </a:rPr>
              <a:t>4. ¿Dónde haría clic para apagar la computadora? </a:t>
            </a:r>
          </a:p>
          <a:p>
            <a:pPr marL="82296" indent="0">
              <a:buNone/>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Solo el instructor debe demostrar la respuesta. No apague realmente la computadora.</a:t>
            </a:r>
            <a:r>
              <a:rPr lang="es-419" i="0" dirty="0">
                <a:effectLst/>
              </a:rPr>
              <a:t> </a:t>
            </a:r>
          </a:p>
          <a:p>
            <a:pPr marL="82296" indent="0">
              <a:buNone/>
            </a:pPr>
            <a:r>
              <a:rPr lang="es-419" sz="1200" b="1" dirty="0">
                <a:solidFill>
                  <a:schemeClr val="tx1"/>
                </a:solidFill>
              </a:rPr>
              <a:t>Respuesta</a:t>
            </a:r>
            <a:r>
              <a:rPr lang="es-419" sz="1200" dirty="0">
                <a:solidFill>
                  <a:schemeClr val="tx1"/>
                </a:solidFill>
              </a:rPr>
              <a:t>: Haría clic en el ícono de Apple en la esquina superior derecha. Luego, seleccionaría "Shut Down" (Apagar) en el menú desplegable. </a:t>
            </a:r>
          </a:p>
          <a:p>
            <a:pPr marL="82296" indent="0">
              <a:buNone/>
            </a:pPr>
            <a:endParaRPr lang="es-419" sz="1200" kern="1200" dirty="0">
              <a:solidFill>
                <a:schemeClr val="tx1"/>
              </a:solidFill>
              <a:effectLst/>
              <a:latin typeface="+mn-lt"/>
              <a:ea typeface="+mn-ea"/>
              <a:cs typeface="+mn-cs"/>
            </a:endParaRPr>
          </a:p>
          <a:p>
            <a:pPr marL="82296" marR="0" lvl="0" indent="0" algn="l" defTabSz="914400" rtl="0" eaLnBrk="1" fontAlgn="auto" latinLnBrk="0" hangingPunct="1">
              <a:lnSpc>
                <a:spcPct val="100000"/>
              </a:lnSpc>
              <a:spcBef>
                <a:spcPts val="0"/>
              </a:spcBef>
              <a:spcAft>
                <a:spcPts val="0"/>
              </a:spcAft>
              <a:buClrTx/>
              <a:buSzTx/>
              <a:buFontTx/>
              <a:buNone/>
              <a:tabLst/>
              <a:defRPr/>
            </a:pPr>
            <a:r>
              <a:rPr lang="es-419" sz="1200" b="1" kern="1200" dirty="0">
                <a:solidFill>
                  <a:schemeClr val="tx1"/>
                </a:solidFill>
                <a:effectLst/>
                <a:latin typeface="+mn-lt"/>
                <a:ea typeface="+mn-ea"/>
                <a:cs typeface="+mn-cs"/>
              </a:rPr>
              <a:t>Después de que los alumnos completen la Actividad 1: </a:t>
            </a:r>
            <a:endParaRPr lang="es-419" sz="1200" b="0" kern="1200" dirty="0">
              <a:solidFill>
                <a:schemeClr val="tx1"/>
              </a:solidFill>
              <a:effectLst/>
              <a:latin typeface="+mn-lt"/>
              <a:ea typeface="+mn-ea"/>
              <a:cs typeface="+mn-cs"/>
            </a:endParaRPr>
          </a:p>
          <a:p>
            <a:pPr marL="82296"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¡Todos han hecho un excelente trabajo! En la siguiente sección, aprenderán a usar los archivos y carpetas.</a:t>
            </a:r>
          </a:p>
          <a:p>
            <a:pPr marL="82296" indent="0">
              <a:buNone/>
            </a:pP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19</a:t>
            </a:fld>
            <a:endParaRPr lang="es-419" dirty="0"/>
          </a:p>
        </p:txBody>
      </p:sp>
    </p:spTree>
    <p:extLst>
      <p:ext uri="{BB962C8B-B14F-4D97-AF65-F5344CB8AC3E}">
        <p14:creationId xmlns:p14="http://schemas.microsoft.com/office/powerpoint/2010/main" val="33729006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En el taller de hoy, aprenderán sobre un sistema operativo de las computadoras. Aquí se incluye una vista previa de lo que aprenderán.</a:t>
            </a:r>
            <a:endParaRPr lang="es-419" dirty="0"/>
          </a:p>
          <a:p>
            <a:endParaRPr lang="es-419" b="0" dirty="0"/>
          </a:p>
          <a:p>
            <a:r>
              <a:rPr lang="es-419" b="1" dirty="0"/>
              <a:t>Introducción </a:t>
            </a:r>
          </a:p>
          <a:p>
            <a:pPr marL="628650" lvl="1" indent="-171450">
              <a:buFont typeface="Arial" panose="020B0604020202020204" pitchFamily="34" charset="0"/>
              <a:buChar char="•"/>
            </a:pPr>
            <a:r>
              <a:rPr lang="es-419" dirty="0"/>
              <a:t>Aprender sobre los sistemas operativos</a:t>
            </a:r>
          </a:p>
          <a:p>
            <a:r>
              <a:rPr lang="es-419" b="1" dirty="0"/>
              <a:t>Desarrollo de habilidades</a:t>
            </a:r>
          </a:p>
          <a:p>
            <a:pPr marL="628650" lvl="1" indent="-171450">
              <a:buFont typeface="Arial" panose="020B0604020202020204" pitchFamily="34" charset="0"/>
              <a:buChar char="•"/>
            </a:pPr>
            <a:r>
              <a:rPr lang="es-419" dirty="0"/>
              <a:t>Buscar y navegar por el escritorio</a:t>
            </a:r>
          </a:p>
          <a:p>
            <a:pPr marL="628650" lvl="1" indent="-171450">
              <a:buFont typeface="Arial" panose="020B0604020202020204" pitchFamily="34" charset="0"/>
              <a:buChar char="•"/>
            </a:pPr>
            <a:r>
              <a:rPr lang="es-419" dirty="0"/>
              <a:t>Buscar y organizar los archivos y las carpetas</a:t>
            </a:r>
          </a:p>
          <a:p>
            <a:pPr marL="628650" lvl="1" indent="-171450">
              <a:buFont typeface="Arial" panose="020B0604020202020204" pitchFamily="34" charset="0"/>
              <a:buChar char="•"/>
            </a:pPr>
            <a:r>
              <a:rPr lang="es-419" dirty="0"/>
              <a:t>Administrar las ventanas de una aplicación</a:t>
            </a:r>
          </a:p>
          <a:p>
            <a:pPr marL="628650" lvl="1" indent="-171450">
              <a:buFont typeface="Arial" panose="020B0604020202020204" pitchFamily="34" charset="0"/>
              <a:buChar char="•"/>
            </a:pPr>
            <a:r>
              <a:rPr lang="es-419" dirty="0"/>
              <a:t>Guardar y cerrar archivos</a:t>
            </a:r>
          </a:p>
          <a:p>
            <a:pPr marL="628650" lvl="1" indent="-171450">
              <a:buFont typeface="Arial" panose="020B0604020202020204" pitchFamily="34" charset="0"/>
              <a:buChar char="•"/>
            </a:pPr>
            <a:r>
              <a:rPr lang="es-419" dirty="0"/>
              <a:t>Eliminar archivos</a:t>
            </a:r>
          </a:p>
          <a:p>
            <a:r>
              <a:rPr lang="es-419" b="1" dirty="0"/>
              <a:t>Consejos para usar un sistema operativo Mac </a:t>
            </a:r>
          </a:p>
          <a:p>
            <a:r>
              <a:rPr lang="es-419" b="1" dirty="0"/>
              <a:t>Práctica</a:t>
            </a:r>
            <a:endParaRPr lang="es-419" b="0" dirty="0"/>
          </a:p>
          <a:p>
            <a:endParaRPr lang="es-419" b="1" dirty="0"/>
          </a:p>
          <a:p>
            <a:r>
              <a:rPr lang="es-419" b="0" dirty="0"/>
              <a:t>¡Empecemos!</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2</a:t>
            </a:fld>
            <a:endParaRPr lang="es-419" dirty="0"/>
          </a:p>
        </p:txBody>
      </p:sp>
    </p:spTree>
    <p:extLst>
      <p:ext uri="{BB962C8B-B14F-4D97-AF65-F5344CB8AC3E}">
        <p14:creationId xmlns:p14="http://schemas.microsoft.com/office/powerpoint/2010/main" val="23591848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usar los archivos y las carpetas en un escritorio de macOS.</a:t>
            </a:r>
            <a:endParaRPr lang="es-419" sz="1200" i="1" kern="1200" dirty="0">
              <a:solidFill>
                <a:schemeClr val="tx1"/>
              </a:solidFill>
              <a:effectLst/>
              <a:latin typeface="+mn-lt"/>
              <a:ea typeface="+mn-ea"/>
              <a:cs typeface="+mn-cs"/>
            </a:endParaRPr>
          </a:p>
          <a:p>
            <a:pPr lvl="0"/>
            <a:endParaRPr lang="es-419" sz="1200" strike="sngStrike"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¿Qué es un archivo? Un archivo es un paquete de información. </a:t>
            </a:r>
          </a:p>
          <a:p>
            <a:pPr lvl="0"/>
            <a:endParaRPr lang="es-419" sz="1200" kern="1200" dirty="0">
              <a:solidFill>
                <a:schemeClr val="tx1"/>
              </a:solidFill>
              <a:effectLst/>
              <a:latin typeface="+mn-lt"/>
              <a:ea typeface="+mn-ea"/>
              <a:cs typeface="+mn-cs"/>
            </a:endParaRPr>
          </a:p>
          <a:p>
            <a:pPr lvl="0"/>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20</a:t>
            </a:fld>
            <a:endParaRPr lang="es-419" dirty="0"/>
          </a:p>
        </p:txBody>
      </p:sp>
    </p:spTree>
    <p:extLst>
      <p:ext uri="{BB962C8B-B14F-4D97-AF65-F5344CB8AC3E}">
        <p14:creationId xmlns:p14="http://schemas.microsoft.com/office/powerpoint/2010/main" val="42501293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s-419" sz="1200" strike="sngStrike"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usar los archivos y las carpetas en un escritorio de macOS.</a:t>
            </a:r>
          </a:p>
          <a:p>
            <a:pPr lvl="0"/>
            <a:endParaRPr lang="es-419" sz="1200" strike="sngStrike" kern="1200" dirty="0">
              <a:solidFill>
                <a:schemeClr val="tx1"/>
              </a:solidFill>
              <a:effectLst/>
              <a:latin typeface="+mn-lt"/>
              <a:ea typeface="+mn-ea"/>
              <a:cs typeface="+mn-cs"/>
            </a:endParaRPr>
          </a:p>
          <a:p>
            <a:r>
              <a:rPr lang="es-419" sz="1200" b="1" kern="1200" dirty="0">
                <a:solidFill>
                  <a:schemeClr val="tx1"/>
                </a:solidFill>
                <a:effectLst/>
                <a:latin typeface="+mn-lt"/>
                <a:ea typeface="+mn-ea"/>
                <a:cs typeface="+mn-cs"/>
              </a:rPr>
              <a:t>Las aplicaciones</a:t>
            </a:r>
            <a:r>
              <a:rPr lang="es-419" sz="1200" kern="1200" dirty="0">
                <a:solidFill>
                  <a:schemeClr val="tx1"/>
                </a:solidFill>
                <a:effectLst/>
                <a:latin typeface="+mn-lt"/>
                <a:ea typeface="+mn-ea"/>
                <a:cs typeface="+mn-cs"/>
              </a:rPr>
              <a:t> son software o herramientas que le permiten completar tareas. Algunas aplicaciones le permiten trabajar en documentos de texto. Otras le permiten editar imágenes, ver videos, escuchar música o acceder a Internet.</a:t>
            </a: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lvl="0"/>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21</a:t>
            </a:fld>
            <a:endParaRPr lang="es-419" dirty="0"/>
          </a:p>
        </p:txBody>
      </p:sp>
    </p:spTree>
    <p:extLst>
      <p:ext uri="{BB962C8B-B14F-4D97-AF65-F5344CB8AC3E}">
        <p14:creationId xmlns:p14="http://schemas.microsoft.com/office/powerpoint/2010/main" val="29685084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usar los archivos y las carpetas en un escritorio de macOS.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dirty="0"/>
              <a:t>Al igual que una aplicación, hay varias formas de abrir un archivo. Para abrir un archivo en el escritorio, use el ratón o panel táctil para mover el cursor hacia el archivo. Luego, haga doble clic en el archivo para abrirlo. Hagamos un intento.</a:t>
            </a:r>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Utilice el archivo “School Party Budget.numbers” que descargó antes de la clase para usar como ejemplo.</a:t>
            </a: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22</a:t>
            </a:fld>
            <a:endParaRPr lang="es-419" dirty="0"/>
          </a:p>
        </p:txBody>
      </p:sp>
    </p:spTree>
    <p:extLst>
      <p:ext uri="{BB962C8B-B14F-4D97-AF65-F5344CB8AC3E}">
        <p14:creationId xmlns:p14="http://schemas.microsoft.com/office/powerpoint/2010/main" val="26674564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usar los archivos y las carpetas en un escritorio de macOS.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Vamos a abrir el archivo "School Party Budget.numbers". Para abrir el archivo, haga doble clic en él. </a:t>
            </a:r>
          </a:p>
        </p:txBody>
      </p:sp>
      <p:sp>
        <p:nvSpPr>
          <p:cNvPr id="4" name="Slide Number Placeholder 3"/>
          <p:cNvSpPr>
            <a:spLocks noGrp="1"/>
          </p:cNvSpPr>
          <p:nvPr>
            <p:ph type="sldNum" sz="quarter" idx="5"/>
          </p:nvPr>
        </p:nvSpPr>
        <p:spPr/>
        <p:txBody>
          <a:bodyPr/>
          <a:lstStyle/>
          <a:p>
            <a:fld id="{0A1A2D79-0A70-4F98-91B6-5265C658D6AD}" type="slidenum">
              <a:rPr lang="en-US" smtClean="0"/>
              <a:t>23</a:t>
            </a:fld>
            <a:endParaRPr lang="es-419" dirty="0"/>
          </a:p>
        </p:txBody>
      </p:sp>
    </p:spTree>
    <p:extLst>
      <p:ext uri="{BB962C8B-B14F-4D97-AF65-F5344CB8AC3E}">
        <p14:creationId xmlns:p14="http://schemas.microsoft.com/office/powerpoint/2010/main" val="17717286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usar los archivos y las carpetas en un escritorio de macOS.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Cada vez que abra un archivo, este se abrirá dentro de la aplicación de software relacionada. En el ejemplo de hoy, el archivo se abre en Numbers, ya que esa fue la aplicación que se usó para crearlo.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Si está haciendo una </a:t>
            </a:r>
            <a:r>
              <a:rPr lang="es-419" sz="1200" i="0" strike="noStrike" kern="1200" dirty="0">
                <a:solidFill>
                  <a:schemeClr val="tx1"/>
                </a:solidFill>
                <a:effectLst/>
                <a:latin typeface="+mn-lt"/>
                <a:ea typeface="+mn-ea"/>
                <a:cs typeface="+mn-cs"/>
              </a:rPr>
              <a:t>demostración en vivo, </a:t>
            </a:r>
            <a:r>
              <a:rPr lang="es-419" sz="1200" b="0" i="0" strike="noStrike" kern="1200" dirty="0">
                <a:solidFill>
                  <a:schemeClr val="tx1"/>
                </a:solidFill>
                <a:effectLst/>
                <a:latin typeface="+mn-lt"/>
                <a:ea typeface="+mn-ea"/>
                <a:cs typeface="+mn-cs"/>
              </a:rPr>
              <a:t>cierre</a:t>
            </a:r>
            <a:r>
              <a:rPr lang="es-419" sz="1200" i="0" kern="1200" dirty="0">
                <a:solidFill>
                  <a:schemeClr val="tx1"/>
                </a:solidFill>
                <a:effectLst/>
                <a:latin typeface="+mn-lt"/>
                <a:ea typeface="+mn-ea"/>
                <a:cs typeface="+mn-cs"/>
              </a:rPr>
              <a:t> el archivo antes de pasar a la siguiente tarea. </a:t>
            </a:r>
          </a:p>
        </p:txBody>
      </p:sp>
      <p:sp>
        <p:nvSpPr>
          <p:cNvPr id="4" name="Slide Number Placeholder 3"/>
          <p:cNvSpPr>
            <a:spLocks noGrp="1"/>
          </p:cNvSpPr>
          <p:nvPr>
            <p:ph type="sldNum" sz="quarter" idx="5"/>
          </p:nvPr>
        </p:nvSpPr>
        <p:spPr/>
        <p:txBody>
          <a:bodyPr/>
          <a:lstStyle/>
          <a:p>
            <a:fld id="{0A1A2D79-0A70-4F98-91B6-5265C658D6AD}" type="slidenum">
              <a:rPr lang="en-US" smtClean="0"/>
              <a:t>24</a:t>
            </a:fld>
            <a:endParaRPr lang="es-419" dirty="0"/>
          </a:p>
        </p:txBody>
      </p:sp>
    </p:spTree>
    <p:extLst>
      <p:ext uri="{BB962C8B-B14F-4D97-AF65-F5344CB8AC3E}">
        <p14:creationId xmlns:p14="http://schemas.microsoft.com/office/powerpoint/2010/main" val="30785501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usar los archivos y las carpetas en un escritorio de macOS.</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También puede abrir archivos que están dentro de las carpetas. Quiero abrir un archivo que está dentro de la carpeta "Jane's Documents" (Documentos de Jane). Para ver los archivos que están dentro de la carpeta, haría doble clic en ella. </a:t>
            </a: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25</a:t>
            </a:fld>
            <a:endParaRPr lang="es-419" dirty="0"/>
          </a:p>
        </p:txBody>
      </p:sp>
    </p:spTree>
    <p:extLst>
      <p:ext uri="{BB962C8B-B14F-4D97-AF65-F5344CB8AC3E}">
        <p14:creationId xmlns:p14="http://schemas.microsoft.com/office/powerpoint/2010/main" val="26993990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usar los archivos y las carpetas en un escritorio de macOS.</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Y la carpeta se abre y enumera los archivos que están dentro de ella. </a:t>
            </a: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26</a:t>
            </a:fld>
            <a:endParaRPr lang="es-419" dirty="0"/>
          </a:p>
        </p:txBody>
      </p:sp>
    </p:spTree>
    <p:extLst>
      <p:ext uri="{BB962C8B-B14F-4D97-AF65-F5344CB8AC3E}">
        <p14:creationId xmlns:p14="http://schemas.microsoft.com/office/powerpoint/2010/main" val="25898569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usar los archivos y las carpetas en un escritorio de macOS.</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¿Cómo abriría el archivo "End of Year Party.pages”? </a:t>
            </a:r>
          </a:p>
          <a:p>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Pida a los alumnos que digan en voz alta las respuestas a esta pregunta.</a:t>
            </a:r>
          </a:p>
          <a:p>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Utilice el archivo "End of Year Party.pages" que se encuentra en la carpeta "Jane's Documents" (Documentos de Jane) que descargó antes de la clase.</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 </a:t>
            </a:r>
            <a:endParaRPr lang="es-419"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i="1"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27</a:t>
            </a:fld>
            <a:endParaRPr lang="es-419" dirty="0"/>
          </a:p>
        </p:txBody>
      </p:sp>
    </p:spTree>
    <p:extLst>
      <p:ext uri="{BB962C8B-B14F-4D97-AF65-F5344CB8AC3E}">
        <p14:creationId xmlns:p14="http://schemas.microsoft.com/office/powerpoint/2010/main" val="12069771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usar los archivos y las carpetas en un escritorio de macOS.</a:t>
            </a: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¡Correcto! Haría doble clic en el archivo</a:t>
            </a:r>
            <a:r>
              <a:rPr lang="es-419" sz="1200" i="0" kern="1200" dirty="0">
                <a:solidFill>
                  <a:schemeClr val="tx1"/>
                </a:solidFill>
                <a:effectLst/>
                <a:latin typeface="+mn-lt"/>
                <a:ea typeface="+mn-ea"/>
                <a:cs typeface="+mn-cs"/>
              </a:rPr>
              <a:t>. Al hacerlo, este se abre.</a:t>
            </a:r>
          </a:p>
          <a:p>
            <a:endParaRPr lang="es-419" sz="1200" i="1" kern="1200" dirty="0">
              <a:solidFill>
                <a:schemeClr val="tx1"/>
              </a:solidFill>
              <a:effectLst/>
              <a:latin typeface="+mn-lt"/>
              <a:ea typeface="+mn-ea"/>
              <a:cs typeface="+mn-cs"/>
            </a:endParaRPr>
          </a:p>
          <a:p>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Demuestre cómo abrir el archivo haciendo doble clic en el archivo denominado "End of Year Party.pages".</a:t>
            </a:r>
          </a:p>
          <a:p>
            <a:endParaRPr lang="es-419"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Si realiza una demostración en vivo, </a:t>
            </a:r>
            <a:r>
              <a:rPr lang="es-419" sz="1200" b="1" i="0" kern="1200" dirty="0">
                <a:solidFill>
                  <a:schemeClr val="tx1"/>
                </a:solidFill>
                <a:effectLst/>
                <a:latin typeface="+mn-lt"/>
                <a:ea typeface="+mn-ea"/>
                <a:cs typeface="+mn-cs"/>
              </a:rPr>
              <a:t>cierre</a:t>
            </a:r>
            <a:r>
              <a:rPr lang="es-419" sz="1200" i="0" kern="1200" dirty="0">
                <a:solidFill>
                  <a:schemeClr val="tx1"/>
                </a:solidFill>
                <a:effectLst/>
                <a:latin typeface="+mn-lt"/>
                <a:ea typeface="+mn-ea"/>
                <a:cs typeface="+mn-cs"/>
              </a:rPr>
              <a:t> la carpeta antes de pasar a la siguiente tarea, pero deje el archivo abierto.</a:t>
            </a:r>
          </a:p>
          <a:p>
            <a:endParaRPr lang="es-419"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i="1"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28</a:t>
            </a:fld>
            <a:endParaRPr lang="es-419" dirty="0"/>
          </a:p>
        </p:txBody>
      </p:sp>
    </p:spTree>
    <p:extLst>
      <p:ext uri="{BB962C8B-B14F-4D97-AF65-F5344CB8AC3E}">
        <p14:creationId xmlns:p14="http://schemas.microsoft.com/office/powerpoint/2010/main" val="29038221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usar las ventanas en un escritorio de macOS.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Cada vez que abre y usa aplicaciones, archivos y carpetas, estos aparecen dentro de una ventana. La ventana es su área de trabajo. </a:t>
            </a:r>
          </a:p>
          <a:p>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Utilice el archivo “End of Year Party.pages” para demostrar cómo cambiar el tamaño de la ventana. </a:t>
            </a: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29</a:t>
            </a:fld>
            <a:endParaRPr lang="es-419" dirty="0"/>
          </a:p>
        </p:txBody>
      </p:sp>
    </p:spTree>
    <p:extLst>
      <p:ext uri="{BB962C8B-B14F-4D97-AF65-F5344CB8AC3E}">
        <p14:creationId xmlns:p14="http://schemas.microsoft.com/office/powerpoint/2010/main" val="25115696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NOTA AL INSTRUCTOR: </a:t>
            </a:r>
            <a:r>
              <a:rPr lang="es-419" sz="12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Pida a los asistentes que respondan la pregunta que aparece en la diapositiva. Espere un momento para que los asistentes piensen en esto. Luego, dirija un breve debate sobre cómo el uso de una computadora puede hacer la vida mejor, más fácil o más divertida. </a:t>
            </a:r>
            <a:r>
              <a:rPr lang="es-419" sz="1200" i="0" kern="1200" dirty="0">
                <a:solidFill>
                  <a:schemeClr val="tx1"/>
                </a:solidFill>
                <a:effectLst/>
                <a:latin typeface="+mn-lt"/>
                <a:ea typeface="+mn-ea"/>
                <a:cs typeface="+mn-cs"/>
              </a:rPr>
              <a:t>La conversación debe ser de dos o tres minutos. </a:t>
            </a:r>
            <a:endParaRPr lang="es-419" sz="12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a:t>
            </a:fld>
            <a:endParaRPr lang="es-419" dirty="0"/>
          </a:p>
        </p:txBody>
      </p:sp>
    </p:spTree>
    <p:extLst>
      <p:ext uri="{BB962C8B-B14F-4D97-AF65-F5344CB8AC3E}">
        <p14:creationId xmlns:p14="http://schemas.microsoft.com/office/powerpoint/2010/main" val="1980166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usar las ventanas en un escritorio de macOS. Modifique el tamaño de una ventana.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A veces, la ventana puede ser demasiado grande o demasiado pequeña. Para cambiar el tamaño de la ventana, use el ratón o panel táctil para colocar el cursor en el borde de la ventana. </a:t>
            </a:r>
          </a:p>
          <a:p>
            <a:endParaRPr lang="es-419"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30</a:t>
            </a:fld>
            <a:endParaRPr lang="es-419" dirty="0"/>
          </a:p>
        </p:txBody>
      </p:sp>
    </p:spTree>
    <p:extLst>
      <p:ext uri="{BB962C8B-B14F-4D97-AF65-F5344CB8AC3E}">
        <p14:creationId xmlns:p14="http://schemas.microsoft.com/office/powerpoint/2010/main" val="17863688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usar las ventanas en un escritorio de macOS. Modifique el tamaño de una ventana.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Cuando haga esto, el cursor se convertirá en una flecha de dos puntas. </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Luego, puede hacer clic y mantener presionado el botón izquierdo del ratón para "agarrar" los bordes de la ventana. Luego, arrastre el ratón hacia la izquierda para cambiar el tamaño de la ventana. </a:t>
            </a:r>
          </a:p>
        </p:txBody>
      </p:sp>
      <p:sp>
        <p:nvSpPr>
          <p:cNvPr id="4" name="Slide Number Placeholder 3"/>
          <p:cNvSpPr>
            <a:spLocks noGrp="1"/>
          </p:cNvSpPr>
          <p:nvPr>
            <p:ph type="sldNum" sz="quarter" idx="5"/>
          </p:nvPr>
        </p:nvSpPr>
        <p:spPr/>
        <p:txBody>
          <a:bodyPr/>
          <a:lstStyle/>
          <a:p>
            <a:fld id="{0A1A2D79-0A70-4F98-91B6-5265C658D6AD}" type="slidenum">
              <a:rPr lang="en-US" smtClean="0"/>
              <a:t>31</a:t>
            </a:fld>
            <a:endParaRPr lang="es-419" dirty="0"/>
          </a:p>
        </p:txBody>
      </p:sp>
    </p:spTree>
    <p:extLst>
      <p:ext uri="{BB962C8B-B14F-4D97-AF65-F5344CB8AC3E}">
        <p14:creationId xmlns:p14="http://schemas.microsoft.com/office/powerpoint/2010/main" val="4803517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usar las ventanas en un escritorio de macOS. Modifique el tamaño de una ventana.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Suelte el botón del ratón cuando la ventana tenga el tamaño deseado.</a:t>
            </a:r>
            <a:r>
              <a:rPr lang="es-419" dirty="0">
                <a:effectLst/>
              </a:rPr>
              <a:t> </a:t>
            </a: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32</a:t>
            </a:fld>
            <a:endParaRPr lang="es-419" dirty="0"/>
          </a:p>
        </p:txBody>
      </p:sp>
    </p:spTree>
    <p:extLst>
      <p:ext uri="{BB962C8B-B14F-4D97-AF65-F5344CB8AC3E}">
        <p14:creationId xmlns:p14="http://schemas.microsoft.com/office/powerpoint/2010/main" val="2528618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usar las ventanas en un escritorio de macOS. </a:t>
            </a:r>
          </a:p>
          <a:p>
            <a:endParaRPr lang="es-419" sz="1200" kern="1200" dirty="0">
              <a:solidFill>
                <a:schemeClr val="tx1"/>
              </a:solidFill>
              <a:effectLst/>
              <a:latin typeface="+mn-lt"/>
              <a:ea typeface="+mn-ea"/>
              <a:cs typeface="+mn-cs"/>
            </a:endParaRPr>
          </a:p>
          <a:p>
            <a:r>
              <a:rPr lang="es-419" dirty="0"/>
              <a:t>En la parte superior de la ventana, hay herramientas que le ayudan a controlar el tamaño y la forma de la ventana. </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33</a:t>
            </a:fld>
            <a:endParaRPr lang="es-419" dirty="0"/>
          </a:p>
        </p:txBody>
      </p:sp>
    </p:spTree>
    <p:extLst>
      <p:ext uri="{BB962C8B-B14F-4D97-AF65-F5344CB8AC3E}">
        <p14:creationId xmlns:p14="http://schemas.microsoft.com/office/powerpoint/2010/main" val="13824205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usar las ventanas en un escritorio de macOS. </a:t>
            </a:r>
          </a:p>
          <a:p>
            <a:endParaRPr lang="es-419" sz="1200" kern="1200" dirty="0">
              <a:solidFill>
                <a:schemeClr val="tx1"/>
              </a:solidFill>
              <a:effectLst/>
              <a:latin typeface="+mn-lt"/>
              <a:ea typeface="+mn-ea"/>
              <a:cs typeface="+mn-cs"/>
            </a:endParaRPr>
          </a:p>
          <a:p>
            <a:r>
              <a:rPr lang="es-419" dirty="0"/>
              <a:t>Si desea que la ventana ocupe todo el escritorio, puede hacer clic en el botón verde de la esquina superior izquierda de la ventana. Hagamos un intento.</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34</a:t>
            </a:fld>
            <a:endParaRPr lang="es-419" dirty="0"/>
          </a:p>
        </p:txBody>
      </p:sp>
    </p:spTree>
    <p:extLst>
      <p:ext uri="{BB962C8B-B14F-4D97-AF65-F5344CB8AC3E}">
        <p14:creationId xmlns:p14="http://schemas.microsoft.com/office/powerpoint/2010/main" val="15455971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usar las ventanas en un escritorio de macOS. </a:t>
            </a:r>
          </a:p>
          <a:p>
            <a:endParaRPr lang="es-419" sz="1200" kern="1200" dirty="0">
              <a:solidFill>
                <a:schemeClr val="tx1"/>
              </a:solidFill>
              <a:effectLst/>
              <a:latin typeface="+mn-lt"/>
              <a:ea typeface="+mn-ea"/>
              <a:cs typeface="+mn-cs"/>
            </a:endParaRPr>
          </a:p>
          <a:p>
            <a:r>
              <a:rPr lang="es-419" dirty="0"/>
              <a:t>Al hacer clic sobre el botón verde, la ventana ocupa toda la pantalla. Hacer la ventana más pequeña de nuevo puede ser un poco complicado, ya que la barra de menú está oculta. Para ver el menú cuando una ventana está en pantalla completa, debe mover el ratón hacia la parte superior de la pantalla.</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35</a:t>
            </a:fld>
            <a:endParaRPr lang="es-419" dirty="0"/>
          </a:p>
        </p:txBody>
      </p:sp>
    </p:spTree>
    <p:extLst>
      <p:ext uri="{BB962C8B-B14F-4D97-AF65-F5344CB8AC3E}">
        <p14:creationId xmlns:p14="http://schemas.microsoft.com/office/powerpoint/2010/main" val="15688658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usar las ventanas en un escritorio de macOS. </a:t>
            </a:r>
          </a:p>
          <a:p>
            <a:endParaRPr lang="es-419" sz="1200" kern="1200" dirty="0">
              <a:solidFill>
                <a:schemeClr val="tx1"/>
              </a:solidFill>
              <a:effectLst/>
              <a:latin typeface="+mn-lt"/>
              <a:ea typeface="+mn-ea"/>
              <a:cs typeface="+mn-cs"/>
            </a:endParaRPr>
          </a:p>
          <a:p>
            <a:r>
              <a:rPr lang="es-419" dirty="0"/>
              <a:t>La barra de menú vuelve a aparecer y el botón verde está visible. ¿Qué sucede cuando hace clic en el botón verde?</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36</a:t>
            </a:fld>
            <a:endParaRPr lang="es-419" dirty="0"/>
          </a:p>
        </p:txBody>
      </p:sp>
    </p:spTree>
    <p:extLst>
      <p:ext uri="{BB962C8B-B14F-4D97-AF65-F5344CB8AC3E}">
        <p14:creationId xmlns:p14="http://schemas.microsoft.com/office/powerpoint/2010/main" val="29627379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usar las ventanas en un escritorio de macOS. </a:t>
            </a:r>
          </a:p>
          <a:p>
            <a:endParaRPr lang="es-419" sz="1200" kern="1200" dirty="0">
              <a:solidFill>
                <a:schemeClr val="tx1"/>
              </a:solidFill>
              <a:effectLst/>
              <a:latin typeface="+mn-lt"/>
              <a:ea typeface="+mn-ea"/>
              <a:cs typeface="+mn-cs"/>
            </a:endParaRPr>
          </a:p>
          <a:p>
            <a:r>
              <a:rPr lang="es-419" dirty="0"/>
              <a:t>La ventana vuelve a su tamaño original.</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37</a:t>
            </a:fld>
            <a:endParaRPr lang="es-419" dirty="0"/>
          </a:p>
        </p:txBody>
      </p:sp>
    </p:spTree>
    <p:extLst>
      <p:ext uri="{BB962C8B-B14F-4D97-AF65-F5344CB8AC3E}">
        <p14:creationId xmlns:p14="http://schemas.microsoft.com/office/powerpoint/2010/main" val="417520569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usar las ventanas en un escritorio de macOS. </a:t>
            </a:r>
          </a:p>
          <a:p>
            <a:endParaRPr lang="es-419" sz="1200" kern="1200" dirty="0">
              <a:solidFill>
                <a:schemeClr val="tx1"/>
              </a:solidFill>
              <a:effectLst/>
              <a:latin typeface="+mn-lt"/>
              <a:ea typeface="+mn-ea"/>
              <a:cs typeface="+mn-cs"/>
            </a:endParaRPr>
          </a:p>
          <a:p>
            <a:r>
              <a:rPr lang="es-419" dirty="0"/>
              <a:t>Puede desplazarse por la ventana para visualizar diferentes partes del documento. El desplazamiento le permite moverse hacia arriba y hacia abajo en la página, de manera similar a pasar las páginas de un documento de varias páginas. </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38</a:t>
            </a:fld>
            <a:endParaRPr lang="es-419" dirty="0"/>
          </a:p>
        </p:txBody>
      </p:sp>
    </p:spTree>
    <p:extLst>
      <p:ext uri="{BB962C8B-B14F-4D97-AF65-F5344CB8AC3E}">
        <p14:creationId xmlns:p14="http://schemas.microsoft.com/office/powerpoint/2010/main" val="290682254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usar las ventanas en un escritorio de macOS. </a:t>
            </a:r>
          </a:p>
          <a:p>
            <a:endParaRPr lang="es-419" sz="1200" kern="1200" dirty="0">
              <a:solidFill>
                <a:schemeClr val="tx1"/>
              </a:solidFill>
              <a:effectLst/>
              <a:latin typeface="+mn-lt"/>
              <a:ea typeface="+mn-ea"/>
              <a:cs typeface="+mn-cs"/>
            </a:endParaRPr>
          </a:p>
          <a:p>
            <a:r>
              <a:rPr lang="es-419" dirty="0"/>
              <a:t>Para desplazarse, mueva el cursor a la barra de desplazamiento. Luego, haga clic y mantenga presionado el botón izquierdo del ratón para "agarrar" la barra. Después de eso, arrástrela para moverse hacia abajo en el documento.</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39</a:t>
            </a:fld>
            <a:endParaRPr lang="es-419" dirty="0"/>
          </a:p>
        </p:txBody>
      </p:sp>
    </p:spTree>
    <p:extLst>
      <p:ext uri="{BB962C8B-B14F-4D97-AF65-F5344CB8AC3E}">
        <p14:creationId xmlns:p14="http://schemas.microsoft.com/office/powerpoint/2010/main" val="2432417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s-419"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Introducción al sistema operativo macOS 11</a:t>
            </a:r>
          </a:p>
          <a:p>
            <a:pPr lvl="0"/>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El </a:t>
            </a:r>
            <a:r>
              <a:rPr lang="es-419" sz="1200" b="1" kern="1200" dirty="0">
                <a:solidFill>
                  <a:schemeClr val="tx1"/>
                </a:solidFill>
                <a:effectLst/>
                <a:latin typeface="+mn-lt"/>
                <a:ea typeface="+mn-ea"/>
                <a:cs typeface="+mn-cs"/>
              </a:rPr>
              <a:t>sistema operativo </a:t>
            </a:r>
            <a:r>
              <a:rPr lang="es-419" sz="1200" kern="1200" dirty="0">
                <a:solidFill>
                  <a:schemeClr val="tx1"/>
                </a:solidFill>
                <a:effectLst/>
                <a:latin typeface="+mn-lt"/>
                <a:ea typeface="+mn-ea"/>
                <a:cs typeface="+mn-cs"/>
              </a:rPr>
              <a:t>es el software que maneja las funciones de la computadora para asegurar que todo funcione en conjunto.</a:t>
            </a:r>
          </a:p>
          <a:p>
            <a:pPr lvl="0"/>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a:t>
            </a:fld>
            <a:endParaRPr lang="es-419" dirty="0"/>
          </a:p>
        </p:txBody>
      </p:sp>
    </p:spTree>
    <p:extLst>
      <p:ext uri="{BB962C8B-B14F-4D97-AF65-F5344CB8AC3E}">
        <p14:creationId xmlns:p14="http://schemas.microsoft.com/office/powerpoint/2010/main" val="1861825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usar las ventanas en un escritorio de macOS. </a:t>
            </a:r>
          </a:p>
          <a:p>
            <a:endParaRPr lang="es-419" sz="1200" kern="1200" dirty="0">
              <a:solidFill>
                <a:schemeClr val="tx1"/>
              </a:solidFill>
              <a:effectLst/>
              <a:latin typeface="+mn-lt"/>
              <a:ea typeface="+mn-ea"/>
              <a:cs typeface="+mn-cs"/>
            </a:endParaRPr>
          </a:p>
          <a:p>
            <a:r>
              <a:rPr lang="es-419" dirty="0"/>
              <a:t>Si desea acceder a otros archivos o carpetas en el escritorio mientras este archivo está abierto, haga clic en el botón amarillo en la parte superior izquierda de la ventana para minimizarla. Esto llevará la ventana al Dock en la parte inferior de la pantalla de manera que usted pueda ver y usar el escritorio.</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40</a:t>
            </a:fld>
            <a:endParaRPr lang="es-419" dirty="0"/>
          </a:p>
        </p:txBody>
      </p:sp>
    </p:spTree>
    <p:extLst>
      <p:ext uri="{BB962C8B-B14F-4D97-AF65-F5344CB8AC3E}">
        <p14:creationId xmlns:p14="http://schemas.microsoft.com/office/powerpoint/2010/main" val="84713927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usar las ventanas en un escritorio de macOS. </a:t>
            </a:r>
          </a:p>
          <a:p>
            <a:endParaRPr lang="es-419" sz="1200" kern="1200" dirty="0">
              <a:solidFill>
                <a:schemeClr val="tx1"/>
              </a:solidFill>
              <a:effectLst/>
              <a:latin typeface="+mn-lt"/>
              <a:ea typeface="+mn-ea"/>
              <a:cs typeface="+mn-cs"/>
            </a:endParaRPr>
          </a:p>
          <a:p>
            <a:r>
              <a:rPr lang="es-419" dirty="0"/>
              <a:t>Ahora que el primer archivo se ha minimizado, este aparece en el Dock en la parte inferior como un ícono. Esto libera el escritorio para que pueda encontrar otro archivo. </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41</a:t>
            </a:fld>
            <a:endParaRPr lang="es-419" dirty="0"/>
          </a:p>
        </p:txBody>
      </p:sp>
    </p:spTree>
    <p:extLst>
      <p:ext uri="{BB962C8B-B14F-4D97-AF65-F5344CB8AC3E}">
        <p14:creationId xmlns:p14="http://schemas.microsoft.com/office/powerpoint/2010/main" val="24878267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usar las ventanas en un escritorio de macOS. </a:t>
            </a:r>
          </a:p>
          <a:p>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Vamos a abrir el archivo "Party Budget.numbers" que se encuentra en el escritorio. ¿Cómo abrimos este archivo?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kern="1200" dirty="0">
                <a:solidFill>
                  <a:schemeClr val="tx1"/>
                </a:solidFill>
                <a:effectLst/>
                <a:latin typeface="+mn-lt"/>
                <a:ea typeface="+mn-ea"/>
                <a:cs typeface="+mn-cs"/>
              </a:rPr>
              <a:t>Anime a los alumnos a decir en voz alta la respuesta.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42</a:t>
            </a:fld>
            <a:endParaRPr lang="es-419" dirty="0"/>
          </a:p>
        </p:txBody>
      </p:sp>
    </p:spTree>
    <p:extLst>
      <p:ext uri="{BB962C8B-B14F-4D97-AF65-F5344CB8AC3E}">
        <p14:creationId xmlns:p14="http://schemas.microsoft.com/office/powerpoint/2010/main" val="119012091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usar las ventanas en un escritorio de macOS. </a:t>
            </a:r>
          </a:p>
          <a:p>
            <a:endParaRPr lang="es-419" sz="1200" kern="1200" dirty="0">
              <a:solidFill>
                <a:schemeClr val="tx1"/>
              </a:solidFill>
              <a:effectLst/>
              <a:latin typeface="+mn-lt"/>
              <a:ea typeface="+mn-ea"/>
              <a:cs typeface="+mn-cs"/>
            </a:endParaRPr>
          </a:p>
          <a:p>
            <a:r>
              <a:rPr lang="es-419" dirty="0"/>
              <a:t>Correcto: Debemos hacer doble clic en el archivo en el escritorio. El archivo se abre en Numbers porque esa es la aplicación que se usó para crearlo. Ahora, abramos el archivo </a:t>
            </a:r>
            <a:r>
              <a:rPr lang="es-419" sz="1200" kern="1200" dirty="0">
                <a:solidFill>
                  <a:schemeClr val="tx1"/>
                </a:solidFill>
                <a:effectLst/>
                <a:latin typeface="+mn-lt"/>
                <a:ea typeface="+mn-ea"/>
                <a:cs typeface="+mn-cs"/>
              </a:rPr>
              <a:t>End of Year Party.pages</a:t>
            </a:r>
            <a:r>
              <a:rPr lang="es-419" dirty="0"/>
              <a:t> en el Dock. ¿Cómo abrimos este archivo?</a:t>
            </a:r>
          </a:p>
          <a:p>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kern="1200" dirty="0">
                <a:solidFill>
                  <a:schemeClr val="tx1"/>
                </a:solidFill>
                <a:effectLst/>
                <a:latin typeface="+mn-lt"/>
                <a:ea typeface="+mn-ea"/>
                <a:cs typeface="+mn-cs"/>
              </a:rPr>
              <a:t>Anime a los alumnos a decir en voz alta la respuesta.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i="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43</a:t>
            </a:fld>
            <a:endParaRPr lang="es-419" dirty="0"/>
          </a:p>
        </p:txBody>
      </p:sp>
    </p:spTree>
    <p:extLst>
      <p:ext uri="{BB962C8B-B14F-4D97-AF65-F5344CB8AC3E}">
        <p14:creationId xmlns:p14="http://schemas.microsoft.com/office/powerpoint/2010/main" val="276310075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usar las ventanas en un escritorio de macOS cuando hay varias ventanas abiertas.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¡Lo ha conseguido! Hace un solo clic en el archivo en el Dock para abrirlo. En este ejemplo, el archivo en el Dock se abre en la aplicación llamada Pages, pero esto funcionará para cualquier tipo de archivo que esté abierto en el Dock.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Ahora hay dos ventanas abiertas: “School Party Budget” y“End of Year Party". </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44</a:t>
            </a:fld>
            <a:endParaRPr lang="es-419" dirty="0"/>
          </a:p>
        </p:txBody>
      </p:sp>
    </p:spTree>
    <p:extLst>
      <p:ext uri="{BB962C8B-B14F-4D97-AF65-F5344CB8AC3E}">
        <p14:creationId xmlns:p14="http://schemas.microsoft.com/office/powerpoint/2010/main" val="394778982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usar las ventanas en un escritorio de macOS cuando hay varias ventanas abiertas.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Para mover una ventana específica, puede levantar esa ventana moviendo el cursor a la barra gris </a:t>
            </a:r>
            <a:r>
              <a:rPr lang="es-419" dirty="0"/>
              <a:t>en la parte superior. Para hacer esto, coloque el cursor sobre la barra gris y haga clic en el botón del ratón.</a:t>
            </a: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45</a:t>
            </a:fld>
            <a:endParaRPr lang="es-419" dirty="0"/>
          </a:p>
        </p:txBody>
      </p:sp>
    </p:spTree>
    <p:extLst>
      <p:ext uri="{BB962C8B-B14F-4D97-AF65-F5344CB8AC3E}">
        <p14:creationId xmlns:p14="http://schemas.microsoft.com/office/powerpoint/2010/main" val="116568078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usar las ventanas en un escritorio de macOS cuando hay varias ventanas abiertas.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Mientras mantiene presionado el botón del ratón, mueva la ventana. Cuando la ventana esté donde desea, suelte el botón del ratón para fijar la ventana en ese lugar. También puede cambiar el tamaño de las ventanas para que sea más fácil trabajar entre ellas.</a:t>
            </a: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Cierre solo el documento de Pages antes de pasar a la actividad. </a:t>
            </a:r>
          </a:p>
          <a:p>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Antes de pasar a la Actividad 2, revise las preguntas del "lugar de estacionamiento". Si no hay preguntas en el "lugar de estacionamiento", averigüe con los asistentes si tienen alguna pregunta antes de pasar a la Actividad 2.</a:t>
            </a:r>
            <a:endParaRPr lang="es-419" sz="1200" b="0" i="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46</a:t>
            </a:fld>
            <a:endParaRPr lang="es-419" dirty="0"/>
          </a:p>
        </p:txBody>
      </p:sp>
    </p:spTree>
    <p:extLst>
      <p:ext uri="{BB962C8B-B14F-4D97-AF65-F5344CB8AC3E}">
        <p14:creationId xmlns:p14="http://schemas.microsoft.com/office/powerpoint/2010/main" val="331048977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Repase los temas aprendidos en esta sección. Vaya al escritorio. Pida a los alumnos que digan en voz alta las respuestas a estas preguntas. Si los alumnos tienen computadoras, anímelos a seguirlo en sus computadoras. Aliéntelos a que digan las respuestas en voz alta y, luego, confirme la respuesta correcta para que actualicen su Hoja de actividades.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Practiquemos lo que ha aprendido.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r>
              <a:rPr lang="es-419" sz="1200" b="1" kern="1200" dirty="0">
                <a:solidFill>
                  <a:schemeClr val="tx1"/>
                </a:solidFill>
                <a:effectLst/>
                <a:latin typeface="+mn-lt"/>
                <a:ea typeface="+mn-ea"/>
                <a:cs typeface="+mn-cs"/>
              </a:rPr>
              <a:t>Si los alumnos tienen computadoras, </a:t>
            </a:r>
            <a:r>
              <a:rPr lang="es-419" sz="1200" kern="1200" dirty="0">
                <a:solidFill>
                  <a:schemeClr val="tx1"/>
                </a:solidFill>
                <a:effectLst/>
                <a:latin typeface="+mn-lt"/>
                <a:ea typeface="+mn-ea"/>
                <a:cs typeface="+mn-cs"/>
              </a:rPr>
              <a:t>pídales que completen las tareas. Luego, revise las respuestas pidiéndoles a los alumnos que digan las respuestas para cada pregunta. </a:t>
            </a:r>
          </a:p>
          <a:p>
            <a:r>
              <a:rPr lang="es-419" sz="1200" kern="1200" dirty="0">
                <a:solidFill>
                  <a:schemeClr val="tx1"/>
                </a:solidFill>
                <a:effectLst/>
                <a:latin typeface="+mn-lt"/>
                <a:ea typeface="+mn-ea"/>
                <a:cs typeface="+mn-cs"/>
              </a:rPr>
              <a:t> </a:t>
            </a:r>
          </a:p>
          <a:p>
            <a:r>
              <a:rPr lang="es-419" sz="1200" b="1" kern="1200" dirty="0">
                <a:solidFill>
                  <a:schemeClr val="tx1"/>
                </a:solidFill>
                <a:effectLst/>
                <a:latin typeface="+mn-lt"/>
                <a:ea typeface="+mn-ea"/>
                <a:cs typeface="+mn-cs"/>
              </a:rPr>
              <a:t>Si los alumnos no tienen computadoras</a:t>
            </a:r>
            <a:r>
              <a:rPr lang="es-419" sz="1200" kern="1200" dirty="0">
                <a:solidFill>
                  <a:schemeClr val="tx1"/>
                </a:solidFill>
                <a:effectLst/>
                <a:latin typeface="+mn-lt"/>
                <a:ea typeface="+mn-ea"/>
                <a:cs typeface="+mn-cs"/>
              </a:rPr>
              <a:t>, pídales que digan las respuestas a estas preguntas.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b="1"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47</a:t>
            </a:fld>
            <a:endParaRPr lang="es-419" dirty="0"/>
          </a:p>
        </p:txBody>
      </p:sp>
    </p:spTree>
    <p:extLst>
      <p:ext uri="{BB962C8B-B14F-4D97-AF65-F5344CB8AC3E}">
        <p14:creationId xmlns:p14="http://schemas.microsoft.com/office/powerpoint/2010/main" val="409013285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dirty="0"/>
              <a:t>NOTA AL INSTRUCTOR: </a:t>
            </a:r>
            <a:r>
              <a:rPr lang="es-419" i="0" dirty="0"/>
              <a:t>Use la diapositiva para informar sobre la actividad o como guía para usted mismo si está haciendo una demostración. Demuestre cada respuesta a medida que repase los elementos.</a:t>
            </a:r>
          </a:p>
          <a:p>
            <a:pPr marL="82296" indent="0">
              <a:buNone/>
            </a:pPr>
            <a:r>
              <a:rPr lang="es-419" sz="1200" dirty="0">
                <a:solidFill>
                  <a:schemeClr val="tx1"/>
                </a:solidFill>
              </a:rPr>
              <a:t> </a:t>
            </a:r>
          </a:p>
          <a:p>
            <a:pPr marL="82296" marR="0" lvl="0" indent="0" algn="l" defTabSz="914400" rtl="0" eaLnBrk="1" fontAlgn="auto" latinLnBrk="0" hangingPunct="1">
              <a:lnSpc>
                <a:spcPct val="100000"/>
              </a:lnSpc>
              <a:spcBef>
                <a:spcPts val="0"/>
              </a:spcBef>
              <a:spcAft>
                <a:spcPts val="0"/>
              </a:spcAft>
              <a:buClrTx/>
              <a:buSzTx/>
              <a:buFontTx/>
              <a:buNone/>
              <a:tabLst/>
              <a:defRPr/>
            </a:pPr>
            <a:r>
              <a:rPr lang="es-419" sz="1200" dirty="0">
                <a:solidFill>
                  <a:schemeClr val="tx1"/>
                </a:solidFill>
              </a:rPr>
              <a:t>1. Abra el explorador web y manténgalo abierto. </a:t>
            </a:r>
            <a:br>
              <a:rPr lang="en-US" sz="1200" dirty="0">
                <a:solidFill>
                  <a:schemeClr val="tx1"/>
                </a:solidFill>
              </a:rPr>
            </a:br>
            <a:endParaRPr lang="es-419" sz="1200" dirty="0">
              <a:solidFill>
                <a:schemeClr val="tx1"/>
              </a:solidFill>
            </a:endParaRPr>
          </a:p>
          <a:p>
            <a:pPr marL="82296" lvl="0" indent="0">
              <a:buNone/>
            </a:pPr>
            <a:r>
              <a:rPr lang="es-419" sz="1200" dirty="0">
                <a:solidFill>
                  <a:schemeClr val="tx1"/>
                </a:solidFill>
              </a:rPr>
              <a:t>2. Haga que la ventana del explorador sea más ancha. Mueva la ventana del explorador al lado derecho de la pantalla. </a:t>
            </a:r>
          </a:p>
          <a:p>
            <a:pPr marL="82296" lvl="0" indent="0">
              <a:buNone/>
            </a:pPr>
            <a:endParaRPr lang="es-419" sz="1200" i="0" dirty="0">
              <a:solidFill>
                <a:schemeClr val="tx1"/>
              </a:solidFill>
            </a:endParaRPr>
          </a:p>
          <a:p>
            <a:pPr marL="82296" lvl="0" indent="0">
              <a:buNone/>
            </a:pPr>
            <a:r>
              <a:rPr lang="es-419" sz="1200" dirty="0">
                <a:solidFill>
                  <a:schemeClr val="tx1"/>
                </a:solidFill>
              </a:rPr>
              <a:t>3. ¿En qué botón debe hacer clic para expandir o maximizar la ventana para que ocupe todo el escritorio? </a:t>
            </a:r>
            <a:r>
              <a:rPr lang="es-419" sz="1200" b="1" dirty="0">
                <a:solidFill>
                  <a:schemeClr val="tx1"/>
                </a:solidFill>
              </a:rPr>
              <a:t>Respuesta:</a:t>
            </a:r>
            <a:r>
              <a:rPr lang="es-419" sz="1200" dirty="0">
                <a:solidFill>
                  <a:schemeClr val="tx1"/>
                </a:solidFill>
              </a:rPr>
              <a:t> Debe hacer clic en el botón verde en la parte superior izquierda de la ventana. </a:t>
            </a:r>
            <a:br>
              <a:rPr lang="en-US" sz="1200" dirty="0">
                <a:solidFill>
                  <a:schemeClr val="tx1"/>
                </a:solidFill>
              </a:rPr>
            </a:br>
            <a:endParaRPr lang="es-419" sz="1200" dirty="0">
              <a:solidFill>
                <a:schemeClr val="tx1"/>
              </a:solidFill>
            </a:endParaRPr>
          </a:p>
          <a:p>
            <a:pPr marL="82296" lvl="0" indent="0">
              <a:buNone/>
            </a:pPr>
            <a:r>
              <a:rPr lang="es-419" sz="1200" dirty="0">
                <a:solidFill>
                  <a:schemeClr val="tx1"/>
                </a:solidFill>
              </a:rPr>
              <a:t>4. ¿En qué botón debe hacer clic para que la ventana vuelva a ser más pequeña? </a:t>
            </a:r>
            <a:r>
              <a:rPr lang="es-419" sz="1200" b="1" dirty="0">
                <a:solidFill>
                  <a:schemeClr val="tx1"/>
                </a:solidFill>
              </a:rPr>
              <a:t>Respuesta:</a:t>
            </a:r>
            <a:r>
              <a:rPr lang="es-419" sz="1200" dirty="0">
                <a:solidFill>
                  <a:schemeClr val="tx1"/>
                </a:solidFill>
              </a:rPr>
              <a:t> Debe mover el ratón sobre la barra gris. Luego, debe hacer clic en el botón verde en la parte superior izquierda de la ventana.</a:t>
            </a:r>
            <a:br>
              <a:rPr lang="en-US" sz="1200" dirty="0">
                <a:solidFill>
                  <a:schemeClr val="tx1"/>
                </a:solidFill>
              </a:rPr>
            </a:br>
            <a:br>
              <a:rPr lang="en-US" sz="1200" dirty="0">
                <a:solidFill>
                  <a:schemeClr val="tx1"/>
                </a:solidFill>
              </a:rPr>
            </a:br>
            <a:r>
              <a:rPr lang="es-419" sz="1200" dirty="0">
                <a:solidFill>
                  <a:schemeClr val="tx1"/>
                </a:solidFill>
              </a:rPr>
              <a:t>5. Use la función de búsqueda para ver si la computadora tiene una calculadora. </a:t>
            </a:r>
            <a:r>
              <a:rPr lang="es-419" sz="1200" kern="1200" dirty="0">
                <a:solidFill>
                  <a:schemeClr val="tx1"/>
                </a:solidFill>
                <a:effectLst/>
                <a:latin typeface="+mn-lt"/>
                <a:ea typeface="+mn-ea"/>
                <a:cs typeface="+mn-cs"/>
              </a:rPr>
              <a:t>¿Hay una calculadora? </a:t>
            </a:r>
            <a:r>
              <a:rPr lang="es-419" sz="1200" dirty="0">
                <a:solidFill>
                  <a:schemeClr val="tx1"/>
                </a:solidFill>
              </a:rPr>
              <a:t> </a:t>
            </a:r>
            <a:r>
              <a:rPr lang="es-419" sz="1200" b="1" dirty="0">
                <a:solidFill>
                  <a:schemeClr val="tx1"/>
                </a:solidFill>
              </a:rPr>
              <a:t>Respuesta:</a:t>
            </a:r>
            <a:r>
              <a:rPr lang="es-419" sz="1200" dirty="0">
                <a:solidFill>
                  <a:schemeClr val="tx1"/>
                </a:solidFill>
              </a:rPr>
              <a:t> Deberá buscar para ver si la calculadora está disponible en esta computadora</a:t>
            </a:r>
            <a:r>
              <a:rPr lang="es-419" sz="1200" b="0" i="1" kern="1200" dirty="0">
                <a:solidFill>
                  <a:schemeClr val="tx1"/>
                </a:solidFill>
                <a:effectLst/>
                <a:latin typeface="+mn-lt"/>
                <a:ea typeface="+mn-ea"/>
                <a:cs typeface="+mn-cs"/>
              </a:rPr>
              <a:t>.</a:t>
            </a:r>
            <a:br>
              <a:rPr lang="en-US" sz="1200" dirty="0">
                <a:solidFill>
                  <a:schemeClr val="tx1"/>
                </a:solidFill>
              </a:rPr>
            </a:br>
            <a:endParaRPr lang="es-419" sz="1200" dirty="0">
              <a:solidFill>
                <a:schemeClr val="tx1"/>
              </a:solidFill>
            </a:endParaRPr>
          </a:p>
          <a:p>
            <a:pPr marL="82296" marR="0" lvl="0" indent="0" algn="l" defTabSz="914400" rtl="0" eaLnBrk="1" fontAlgn="auto" latinLnBrk="0" hangingPunct="1">
              <a:lnSpc>
                <a:spcPct val="100000"/>
              </a:lnSpc>
              <a:spcBef>
                <a:spcPts val="0"/>
              </a:spcBef>
              <a:spcAft>
                <a:spcPts val="0"/>
              </a:spcAft>
              <a:buClrTx/>
              <a:buSzTx/>
              <a:buFontTx/>
              <a:buNone/>
              <a:tabLst/>
              <a:defRPr/>
            </a:pPr>
            <a:r>
              <a:rPr lang="es-419" sz="1200" dirty="0">
                <a:solidFill>
                  <a:schemeClr val="tx1"/>
                </a:solidFill>
              </a:rPr>
              <a:t>6. En la barra de direcciones del explorador web, vaya a </a:t>
            </a:r>
            <a:r>
              <a:rPr lang="en-US" u="sng" dirty="0">
                <a:hlinkClick r:id="rId3"/>
              </a:rPr>
              <a:t>https://www.digitallearn.org</a:t>
            </a:r>
            <a:r>
              <a:rPr lang="en-US"/>
              <a:t> </a:t>
            </a:r>
            <a:r>
              <a:rPr lang="es-419" sz="1200">
                <a:solidFill>
                  <a:schemeClr val="tx1"/>
                </a:solidFill>
              </a:rPr>
              <a:t>y </a:t>
            </a:r>
            <a:r>
              <a:rPr lang="es-419" sz="1200" dirty="0">
                <a:solidFill>
                  <a:schemeClr val="tx1"/>
                </a:solidFill>
              </a:rPr>
              <a:t>desplácese hacia la parte inferior de la página web. </a:t>
            </a:r>
            <a:br>
              <a:rPr lang="en-US" sz="1200" dirty="0">
                <a:solidFill>
                  <a:schemeClr val="tx1"/>
                </a:solidFill>
              </a:rPr>
            </a:br>
            <a:endParaRPr lang="es-419" sz="1200" dirty="0">
              <a:solidFill>
                <a:schemeClr val="tx1"/>
              </a:solidFill>
            </a:endParaRPr>
          </a:p>
          <a:p>
            <a:pPr marL="82296" lvl="0" indent="0">
              <a:buNone/>
            </a:pPr>
            <a:r>
              <a:rPr lang="es-419" sz="1200" dirty="0">
                <a:solidFill>
                  <a:schemeClr val="tx1"/>
                </a:solidFill>
              </a:rPr>
              <a:t>7. Nombre uno de los enlaces que aparecen bajo la sección Aprende más en la parte inferior de la página web. </a:t>
            </a:r>
          </a:p>
          <a:p>
            <a:pPr marL="82296" lvl="0" indent="0">
              <a:buNone/>
            </a:pPr>
            <a:r>
              <a:rPr lang="es-419" sz="1200" b="1" dirty="0">
                <a:solidFill>
                  <a:schemeClr val="tx1"/>
                </a:solidFill>
              </a:rPr>
              <a:t>Respuestas:</a:t>
            </a:r>
          </a:p>
          <a:p>
            <a:pPr marL="82296" lvl="0" indent="0">
              <a:buNone/>
            </a:pPr>
            <a:r>
              <a:rPr lang="es-419" sz="1200" dirty="0">
                <a:solidFill>
                  <a:schemeClr val="tx1"/>
                </a:solidFill>
              </a:rPr>
              <a:t>Acerca de AT&amp;T Connected Learning</a:t>
            </a:r>
          </a:p>
          <a:p>
            <a:pPr marL="82296" lvl="0" indent="0">
              <a:buNone/>
            </a:pPr>
            <a:r>
              <a:rPr lang="es-419" sz="1200" dirty="0">
                <a:solidFill>
                  <a:schemeClr val="tx1"/>
                </a:solidFill>
              </a:rPr>
              <a:t>Acerca de DigitalLearn.org</a:t>
            </a:r>
          </a:p>
          <a:p>
            <a:pPr marL="82296" lvl="0" indent="0">
              <a:buNone/>
            </a:pPr>
            <a:r>
              <a:rPr lang="es-419" sz="1200" dirty="0">
                <a:solidFill>
                  <a:schemeClr val="tx1"/>
                </a:solidFill>
              </a:rPr>
              <a:t>Política de Privacidad | Términos</a:t>
            </a:r>
          </a:p>
          <a:p>
            <a:pPr marL="82296" lvl="0" indent="0">
              <a:buNone/>
            </a:pPr>
            <a:endParaRPr lang="es-419" sz="1200" b="0" i="1" kern="1200" dirty="0">
              <a:solidFill>
                <a:schemeClr val="tx1"/>
              </a:solidFill>
              <a:effectLst/>
              <a:latin typeface="+mn-lt"/>
              <a:ea typeface="+mn-ea"/>
              <a:cs typeface="+mn-cs"/>
            </a:endParaRPr>
          </a:p>
          <a:p>
            <a:pPr marL="82296" lvl="0" indent="0">
              <a:buNone/>
            </a:pPr>
            <a:r>
              <a:rPr lang="es-419" sz="1200" b="1" kern="1200" dirty="0">
                <a:solidFill>
                  <a:schemeClr val="tx1"/>
                </a:solidFill>
                <a:effectLst/>
                <a:latin typeface="+mn-lt"/>
                <a:ea typeface="+mn-ea"/>
                <a:cs typeface="+mn-cs"/>
              </a:rPr>
              <a:t>Después de que los alumnos completen la Actividad 2: </a:t>
            </a:r>
          </a:p>
          <a:p>
            <a:pPr marL="82296" lvl="0" indent="0">
              <a:buNone/>
            </a:pPr>
            <a:r>
              <a:rPr lang="es-419" sz="1200" kern="1200" dirty="0">
                <a:solidFill>
                  <a:schemeClr val="tx1"/>
                </a:solidFill>
                <a:effectLst/>
                <a:latin typeface="+mn-lt"/>
                <a:ea typeface="+mn-ea"/>
                <a:cs typeface="+mn-cs"/>
              </a:rPr>
              <a:t>¡Todos han hecho un excelente trabajo! En la siguiente sección, aprenderán a usar las funciones guardar y cerrar. </a:t>
            </a: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48</a:t>
            </a:fld>
            <a:endParaRPr lang="es-419" dirty="0"/>
          </a:p>
        </p:txBody>
      </p:sp>
    </p:spTree>
    <p:extLst>
      <p:ext uri="{BB962C8B-B14F-4D97-AF65-F5344CB8AC3E}">
        <p14:creationId xmlns:p14="http://schemas.microsoft.com/office/powerpoint/2010/main" val="394879148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cambia la Barra de menú en macOS 11.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Cuando se abre una aplicación en su computadora Mac, notará que la barra de menú es específica de la aplicación en la que se encuentra, en lugar de ser la barra general del menú "Finder" (Buscador) sobre la que aprendió anteriormente en este curso. Dado que la aplicación Numbers está abierta, la barra de menú es específica de Numbers. </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49</a:t>
            </a:fld>
            <a:endParaRPr lang="es-419" dirty="0"/>
          </a:p>
        </p:txBody>
      </p:sp>
    </p:spTree>
    <p:extLst>
      <p:ext uri="{BB962C8B-B14F-4D97-AF65-F5344CB8AC3E}">
        <p14:creationId xmlns:p14="http://schemas.microsoft.com/office/powerpoint/2010/main" val="40936257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Introducción al sistema operativo macOS 11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Su cerebro trabaja para dirigir su cuerpo y asegurarse de que usted esté respirando y su corazón esté bombeando. De manera similar, el sistema operativo administra las funciones de la computadora para asegurarse de que todo trabaje en conjunto.</a:t>
            </a:r>
          </a:p>
          <a:p>
            <a:r>
              <a:rPr lang="es-419" sz="1200" kern="1200" dirty="0">
                <a:solidFill>
                  <a:schemeClr val="tx1"/>
                </a:solidFill>
                <a:effectLst/>
                <a:latin typeface="+mn-lt"/>
                <a:ea typeface="+mn-ea"/>
                <a:cs typeface="+mn-cs"/>
              </a:rPr>
              <a:t> </a:t>
            </a:r>
          </a:p>
          <a:p>
            <a:r>
              <a:rPr lang="es-419" dirty="0"/>
              <a:t>El sistema operativo de una computadora Mac se llama macOS (pronunciado “Mac oh ess”).</a:t>
            </a:r>
            <a:endParaRPr lang="es-419" sz="1200" kern="1200" dirty="0">
              <a:solidFill>
                <a:schemeClr val="tx1"/>
              </a:solidFill>
              <a:effectLst/>
              <a:latin typeface="+mn-lt"/>
              <a:ea typeface="+mn-ea"/>
              <a:cs typeface="+mn-cs"/>
            </a:endParaRPr>
          </a:p>
          <a:p>
            <a:pPr lvl="0"/>
            <a:r>
              <a:rPr lang="es-419" sz="1200" kern="1200" dirty="0">
                <a:solidFill>
                  <a:schemeClr val="tx1"/>
                </a:solidFill>
                <a:effectLst/>
                <a:latin typeface="+mn-lt"/>
                <a:ea typeface="+mn-ea"/>
                <a:cs typeface="+mn-cs"/>
              </a:rPr>
              <a:t> </a:t>
            </a:r>
          </a:p>
          <a:p>
            <a:pPr lvl="0"/>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a:t>
            </a:fld>
            <a:endParaRPr lang="es-419" dirty="0"/>
          </a:p>
        </p:txBody>
      </p:sp>
    </p:spTree>
    <p:extLst>
      <p:ext uri="{BB962C8B-B14F-4D97-AF65-F5344CB8AC3E}">
        <p14:creationId xmlns:p14="http://schemas.microsoft.com/office/powerpoint/2010/main" val="676855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cambia la Barra de menú en macOS 11. </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Veamos cómo cambia la barra de menú cuando abre un archivo en una nueva aplicación. Abriremos un archivo de Pages. El archivo que queremos abrir está en la carpeta "Jane's Documents" (Documentos de Jane), por lo que haremos doble clic en la carpeta. </a:t>
            </a: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50</a:t>
            </a:fld>
            <a:endParaRPr lang="es-419" dirty="0"/>
          </a:p>
        </p:txBody>
      </p:sp>
    </p:spTree>
    <p:extLst>
      <p:ext uri="{BB962C8B-B14F-4D97-AF65-F5344CB8AC3E}">
        <p14:creationId xmlns:p14="http://schemas.microsoft.com/office/powerpoint/2010/main" val="266294598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cambia la barra de menú según la aplicación que esté abierta. </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El archivo que queremos abrir se llama "To Do List End of Year Party.pages". Hagamos doble clic en este para abrirlo. </a:t>
            </a:r>
          </a:p>
          <a:p>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Utilice el archivo "To Do List End of Year Party.pages" que se encuentra en la carpeta "Jane's Documents" (Documentos de Jane) que descargó antes de la clase.</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 </a:t>
            </a:r>
            <a:endParaRPr lang="es-419"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i="1"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51</a:t>
            </a:fld>
            <a:endParaRPr lang="es-419" dirty="0"/>
          </a:p>
        </p:txBody>
      </p:sp>
    </p:spTree>
    <p:extLst>
      <p:ext uri="{BB962C8B-B14F-4D97-AF65-F5344CB8AC3E}">
        <p14:creationId xmlns:p14="http://schemas.microsoft.com/office/powerpoint/2010/main" val="376705668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cambia la barra de menú según la aplicación que esté abierta. </a:t>
            </a:r>
          </a:p>
          <a:p>
            <a:endParaRPr lang="es-419" sz="1200" kern="1200" dirty="0">
              <a:solidFill>
                <a:schemeClr val="tx1"/>
              </a:solidFill>
              <a:effectLst/>
              <a:latin typeface="+mn-lt"/>
              <a:ea typeface="+mn-ea"/>
              <a:cs typeface="+mn-cs"/>
            </a:endParaRPr>
          </a:p>
          <a:p>
            <a:r>
              <a:rPr lang="es-419" dirty="0"/>
              <a:t>Ahora que la aplicación Pages está abierta, observe cómo la barra de menú es específica de Pages. </a:t>
            </a:r>
            <a:endParaRPr lang="es-419"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52</a:t>
            </a:fld>
            <a:endParaRPr lang="es-419" dirty="0"/>
          </a:p>
        </p:txBody>
      </p:sp>
    </p:spTree>
    <p:extLst>
      <p:ext uri="{BB962C8B-B14F-4D97-AF65-F5344CB8AC3E}">
        <p14:creationId xmlns:p14="http://schemas.microsoft.com/office/powerpoint/2010/main" val="150789451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guardar las carpetas en macOS 11. </a:t>
            </a:r>
          </a:p>
          <a:p>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De vez en cuando, mientras está trabajando en un archivo o antes de cerrarlo, tendrá que guardar su trabajo.</a:t>
            </a:r>
            <a:endParaRPr lang="es-419" sz="1200" kern="1200" dirty="0">
              <a:solidFill>
                <a:schemeClr val="tx1"/>
              </a:solidFill>
              <a:effectLst/>
              <a:latin typeface="+mn-lt"/>
              <a:ea typeface="+mn-ea"/>
              <a:cs typeface="+mn-cs"/>
            </a:endParaRPr>
          </a:p>
          <a:p>
            <a:endParaRPr lang="es-419" dirty="0"/>
          </a:p>
          <a:p>
            <a:r>
              <a:rPr lang="es-419" dirty="0"/>
              <a:t>Para guardar un archivo, haga clic en "File" (Archivo) en la barra de menú. </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53</a:t>
            </a:fld>
            <a:endParaRPr lang="es-419" dirty="0"/>
          </a:p>
        </p:txBody>
      </p:sp>
    </p:spTree>
    <p:extLst>
      <p:ext uri="{BB962C8B-B14F-4D97-AF65-F5344CB8AC3E}">
        <p14:creationId xmlns:p14="http://schemas.microsoft.com/office/powerpoint/2010/main" val="114429901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guardar las carpetas en macOS 11. </a:t>
            </a:r>
          </a:p>
          <a:p>
            <a:endParaRPr lang="es-419" sz="1200" kern="1200" dirty="0">
              <a:solidFill>
                <a:schemeClr val="tx1"/>
              </a:solidFill>
              <a:effectLst/>
              <a:latin typeface="+mn-lt"/>
              <a:ea typeface="+mn-ea"/>
              <a:cs typeface="+mn-cs"/>
            </a:endParaRPr>
          </a:p>
          <a:p>
            <a:r>
              <a:rPr lang="es-419" dirty="0"/>
              <a:t>Aparece un menú desplegable. Las opciones para guardar el archivo aparecen en el menú desplegable. ¡Hay muchas opciones!</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54</a:t>
            </a:fld>
            <a:endParaRPr lang="es-419" dirty="0"/>
          </a:p>
        </p:txBody>
      </p:sp>
    </p:spTree>
    <p:extLst>
      <p:ext uri="{BB962C8B-B14F-4D97-AF65-F5344CB8AC3E}">
        <p14:creationId xmlns:p14="http://schemas.microsoft.com/office/powerpoint/2010/main" val="394362391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guardar archivos en macOS 11. </a:t>
            </a:r>
          </a:p>
          <a:p>
            <a:endParaRPr lang="es-419" sz="1200" kern="1200" dirty="0">
              <a:solidFill>
                <a:schemeClr val="tx1"/>
              </a:solidFill>
              <a:effectLst/>
              <a:latin typeface="+mn-lt"/>
              <a:ea typeface="+mn-ea"/>
              <a:cs typeface="+mn-cs"/>
            </a:endParaRPr>
          </a:p>
          <a:p>
            <a:r>
              <a:rPr lang="es-419" dirty="0"/>
              <a:t>Supongamos que usted ya había guardado este archivo y sabía tanto el nombre del archivo como la ubicación. En ese caso, simplemente puede hacer clic en la opción "Save" (Guardar) en el menú. Para el taller de hoy, vamos a demostrar los pasos como si fuera la primera vez que guarda el archivo.</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55</a:t>
            </a:fld>
            <a:endParaRPr lang="es-419" dirty="0"/>
          </a:p>
        </p:txBody>
      </p:sp>
    </p:spTree>
    <p:extLst>
      <p:ext uri="{BB962C8B-B14F-4D97-AF65-F5344CB8AC3E}">
        <p14:creationId xmlns:p14="http://schemas.microsoft.com/office/powerpoint/2010/main" val="130646766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guardar archivos en macOS 11. </a:t>
            </a:r>
          </a:p>
          <a:p>
            <a:endParaRPr lang="es-419" sz="1200" kern="1200" dirty="0">
              <a:solidFill>
                <a:schemeClr val="tx1"/>
              </a:solidFill>
              <a:effectLst/>
              <a:latin typeface="+mn-lt"/>
              <a:ea typeface="+mn-ea"/>
              <a:cs typeface="+mn-cs"/>
            </a:endParaRPr>
          </a:p>
          <a:p>
            <a:r>
              <a:rPr lang="es-419" dirty="0"/>
              <a:t>Aparecerá un nuevo cuadro de diálogo.</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56</a:t>
            </a:fld>
            <a:endParaRPr lang="es-419" dirty="0"/>
          </a:p>
        </p:txBody>
      </p:sp>
    </p:spTree>
    <p:extLst>
      <p:ext uri="{BB962C8B-B14F-4D97-AF65-F5344CB8AC3E}">
        <p14:creationId xmlns:p14="http://schemas.microsoft.com/office/powerpoint/2010/main" val="171646797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guardar archivos en macOS 11. </a:t>
            </a:r>
          </a:p>
          <a:p>
            <a:endParaRPr lang="es-419" sz="1200" kern="1200" dirty="0">
              <a:solidFill>
                <a:schemeClr val="tx1"/>
              </a:solidFill>
              <a:effectLst/>
              <a:latin typeface="+mn-lt"/>
              <a:ea typeface="+mn-ea"/>
              <a:cs typeface="+mn-cs"/>
            </a:endParaRPr>
          </a:p>
          <a:p>
            <a:r>
              <a:rPr lang="es-419" dirty="0"/>
              <a:t>Lo primero que deberá hacer es ponerle un nombre al archivo en el cuadro “Save as” (Guardar como).</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57</a:t>
            </a:fld>
            <a:endParaRPr lang="es-419" dirty="0"/>
          </a:p>
        </p:txBody>
      </p:sp>
    </p:spTree>
    <p:extLst>
      <p:ext uri="{BB962C8B-B14F-4D97-AF65-F5344CB8AC3E}">
        <p14:creationId xmlns:p14="http://schemas.microsoft.com/office/powerpoint/2010/main" val="258372751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guardar archivos en macOS 11. </a:t>
            </a:r>
          </a:p>
          <a:p>
            <a:endParaRPr lang="es-419" sz="1200" kern="1200" dirty="0">
              <a:solidFill>
                <a:schemeClr val="tx1"/>
              </a:solidFill>
              <a:effectLst/>
              <a:latin typeface="+mn-lt"/>
              <a:ea typeface="+mn-ea"/>
              <a:cs typeface="+mn-cs"/>
            </a:endParaRPr>
          </a:p>
          <a:p>
            <a:r>
              <a:rPr lang="es-419" dirty="0"/>
              <a:t>Asigne un nombre al archivo. A continuación, seleccione dónde desea guardar el archivo. Asegúrese de elegir una ubicación que pueda recordar, como en el escritorio o en una carpeta específica. En este ejemplo, estamos guardando este archivo en la carpeta "Jane's Documents" (Documentos de Jane) que se encuentra en el escritorio.</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58</a:t>
            </a:fld>
            <a:endParaRPr lang="es-419" dirty="0"/>
          </a:p>
        </p:txBody>
      </p:sp>
    </p:spTree>
    <p:extLst>
      <p:ext uri="{BB962C8B-B14F-4D97-AF65-F5344CB8AC3E}">
        <p14:creationId xmlns:p14="http://schemas.microsoft.com/office/powerpoint/2010/main" val="95773276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guardar archivos en macOS 11. </a:t>
            </a:r>
          </a:p>
          <a:p>
            <a:endParaRPr lang="es-419" sz="1200" kern="1200" dirty="0">
              <a:solidFill>
                <a:schemeClr val="tx1"/>
              </a:solidFill>
              <a:effectLst/>
              <a:latin typeface="+mn-lt"/>
              <a:ea typeface="+mn-ea"/>
              <a:cs typeface="+mn-cs"/>
            </a:endParaRPr>
          </a:p>
          <a:p>
            <a:r>
              <a:rPr lang="es-419" dirty="0"/>
              <a:t>Una vez que elija un nombre para el archivo y una ubicación para guardarlo, haga clic en el botón "Save" (Guardar). El archivo se guardará.</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59</a:t>
            </a:fld>
            <a:endParaRPr lang="es-419" dirty="0"/>
          </a:p>
        </p:txBody>
      </p:sp>
    </p:spTree>
    <p:extLst>
      <p:ext uri="{BB962C8B-B14F-4D97-AF65-F5344CB8AC3E}">
        <p14:creationId xmlns:p14="http://schemas.microsoft.com/office/powerpoint/2010/main" val="23828230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Introducción al sistema operativo macOS 11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r>
              <a:rPr lang="es-419" dirty="0"/>
              <a:t>Puede saber la versión del sistema operativo que tiene por el número que le sigue. Para ver qué versión de macOS está usando la computadora, haga clic en el ícono de Apple en el escritorio.</a:t>
            </a:r>
            <a:r>
              <a:rPr lang="es-419" sz="1200" kern="1200" dirty="0">
                <a:solidFill>
                  <a:schemeClr val="tx1"/>
                </a:solidFill>
                <a:effectLst/>
                <a:latin typeface="+mn-lt"/>
                <a:ea typeface="+mn-ea"/>
                <a:cs typeface="+mn-cs"/>
              </a:rPr>
              <a:t> </a:t>
            </a:r>
          </a:p>
          <a:p>
            <a:pPr lvl="0"/>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a:t>
            </a:fld>
            <a:endParaRPr lang="es-419" dirty="0"/>
          </a:p>
        </p:txBody>
      </p:sp>
    </p:spTree>
    <p:extLst>
      <p:ext uri="{BB962C8B-B14F-4D97-AF65-F5344CB8AC3E}">
        <p14:creationId xmlns:p14="http://schemas.microsoft.com/office/powerpoint/2010/main" val="15128086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mover un archivo en macOS 11. </a:t>
            </a:r>
          </a:p>
          <a:p>
            <a:endParaRPr lang="es-419" sz="1200" kern="1200" dirty="0">
              <a:solidFill>
                <a:schemeClr val="tx1"/>
              </a:solidFill>
              <a:effectLst/>
              <a:latin typeface="+mn-lt"/>
              <a:ea typeface="+mn-ea"/>
              <a:cs typeface="+mn-cs"/>
            </a:endParaRPr>
          </a:p>
          <a:p>
            <a:r>
              <a:rPr lang="es-419" dirty="0"/>
              <a:t>Si desea mover el archivo a otra ubicación, puede seleccionar la opción “Move To…” (Mover a...) en el menú "File" (Archivo).</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60</a:t>
            </a:fld>
            <a:endParaRPr lang="es-419" dirty="0"/>
          </a:p>
        </p:txBody>
      </p:sp>
    </p:spTree>
    <p:extLst>
      <p:ext uri="{BB962C8B-B14F-4D97-AF65-F5344CB8AC3E}">
        <p14:creationId xmlns:p14="http://schemas.microsoft.com/office/powerpoint/2010/main" val="2637694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mover un archivo en macOS 11. </a:t>
            </a:r>
          </a:p>
          <a:p>
            <a:endParaRPr lang="es-419" sz="1200" kern="1200" dirty="0">
              <a:solidFill>
                <a:schemeClr val="tx1"/>
              </a:solidFill>
              <a:effectLst/>
              <a:latin typeface="+mn-lt"/>
              <a:ea typeface="+mn-ea"/>
              <a:cs typeface="+mn-cs"/>
            </a:endParaRPr>
          </a:p>
          <a:p>
            <a:r>
              <a:rPr lang="es-419" dirty="0"/>
              <a:t>Aparece el menú emergente “Move to” (Mover a). Haga clic en la flecha desplegable para elegir una nueva ubicación. </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61</a:t>
            </a:fld>
            <a:endParaRPr lang="es-419" dirty="0"/>
          </a:p>
        </p:txBody>
      </p:sp>
    </p:spTree>
    <p:extLst>
      <p:ext uri="{BB962C8B-B14F-4D97-AF65-F5344CB8AC3E}">
        <p14:creationId xmlns:p14="http://schemas.microsoft.com/office/powerpoint/2010/main" val="306364520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mover un archivo en macOS 11. </a:t>
            </a:r>
          </a:p>
          <a:p>
            <a:endParaRPr lang="es-419" sz="1200" kern="1200" dirty="0">
              <a:solidFill>
                <a:schemeClr val="tx1"/>
              </a:solidFill>
              <a:effectLst/>
              <a:latin typeface="+mn-lt"/>
              <a:ea typeface="+mn-ea"/>
              <a:cs typeface="+mn-cs"/>
            </a:endParaRPr>
          </a:p>
          <a:p>
            <a:r>
              <a:rPr lang="es-419" dirty="0"/>
              <a:t>Aparece una lista de posibles ubicaciones para guardar el archivo.</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62</a:t>
            </a:fld>
            <a:endParaRPr lang="es-419" dirty="0"/>
          </a:p>
        </p:txBody>
      </p:sp>
    </p:spTree>
    <p:extLst>
      <p:ext uri="{BB962C8B-B14F-4D97-AF65-F5344CB8AC3E}">
        <p14:creationId xmlns:p14="http://schemas.microsoft.com/office/powerpoint/2010/main" val="269414743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mover un archivo en macOS 11.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sz="1200" kern="1200" dirty="0">
                <a:solidFill>
                  <a:schemeClr val="tx1"/>
                </a:solidFill>
                <a:effectLst/>
                <a:latin typeface="+mn-lt"/>
                <a:ea typeface="+mn-ea"/>
                <a:cs typeface="+mn-cs"/>
              </a:rPr>
              <a:t> </a:t>
            </a:r>
          </a:p>
          <a:p>
            <a:r>
              <a:rPr lang="es-419" dirty="0"/>
              <a:t>Guardemos el archivo en el escritorio.</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63</a:t>
            </a:fld>
            <a:endParaRPr lang="es-419" dirty="0"/>
          </a:p>
        </p:txBody>
      </p:sp>
    </p:spTree>
    <p:extLst>
      <p:ext uri="{BB962C8B-B14F-4D97-AF65-F5344CB8AC3E}">
        <p14:creationId xmlns:p14="http://schemas.microsoft.com/office/powerpoint/2010/main" val="249291529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mover un archivo en macOS 11. </a:t>
            </a:r>
          </a:p>
          <a:p>
            <a:endParaRPr lang="es-419" sz="1200" kern="1200" dirty="0">
              <a:solidFill>
                <a:schemeClr val="tx1"/>
              </a:solidFill>
              <a:effectLst/>
              <a:latin typeface="+mn-lt"/>
              <a:ea typeface="+mn-ea"/>
              <a:cs typeface="+mn-cs"/>
            </a:endParaRPr>
          </a:p>
          <a:p>
            <a:r>
              <a:rPr lang="es-419" dirty="0"/>
              <a:t>Luego, haga clic en "Move" (Mover). </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64</a:t>
            </a:fld>
            <a:endParaRPr lang="es-419" dirty="0"/>
          </a:p>
        </p:txBody>
      </p:sp>
    </p:spTree>
    <p:extLst>
      <p:ext uri="{BB962C8B-B14F-4D97-AF65-F5344CB8AC3E}">
        <p14:creationId xmlns:p14="http://schemas.microsoft.com/office/powerpoint/2010/main" val="131522927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mover un archivo en macOS 11. </a:t>
            </a:r>
          </a:p>
          <a:p>
            <a:endParaRPr lang="es-419" sz="1200" kern="1200" dirty="0">
              <a:solidFill>
                <a:schemeClr val="tx1"/>
              </a:solidFill>
              <a:effectLst/>
              <a:latin typeface="+mn-lt"/>
              <a:ea typeface="+mn-ea"/>
              <a:cs typeface="+mn-cs"/>
            </a:endParaRPr>
          </a:p>
          <a:p>
            <a:r>
              <a:rPr lang="es-419" dirty="0"/>
              <a:t>El archivo se ha movido al escritorio. </a:t>
            </a:r>
          </a:p>
          <a:p>
            <a:endParaRPr lang="es-419" sz="1200" kern="1200" dirty="0">
              <a:solidFill>
                <a:schemeClr val="tx1"/>
              </a:solidFill>
              <a:effectLst/>
              <a:latin typeface="+mn-lt"/>
              <a:ea typeface="+mn-ea"/>
              <a:cs typeface="+mn-cs"/>
            </a:endParaRPr>
          </a:p>
          <a:p>
            <a:r>
              <a:rPr lang="es-419" dirty="0"/>
              <a:t>Si usted está utilizando una computadora pública, pueden existir límites sobre dónde puede guardar los archivos. No dude en pedir ayuda a un miembro del personal de la sala de computadoras para obtener más información sobre cómo guardar los archivos en una computadora pública.</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65</a:t>
            </a:fld>
            <a:endParaRPr lang="es-419" dirty="0"/>
          </a:p>
        </p:txBody>
      </p:sp>
    </p:spTree>
    <p:extLst>
      <p:ext uri="{BB962C8B-B14F-4D97-AF65-F5344CB8AC3E}">
        <p14:creationId xmlns:p14="http://schemas.microsoft.com/office/powerpoint/2010/main" val="78191107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cerrar archivos en macOS 11. </a:t>
            </a:r>
          </a:p>
          <a:p>
            <a:endParaRPr lang="es-419" dirty="0"/>
          </a:p>
          <a:p>
            <a:r>
              <a:rPr lang="es-419" dirty="0"/>
              <a:t>Cuando haya terminado con un archivo y lo haya guardado, el siguiente paso será cerrarlo. Para cerrar el archivo, haga clic en el botón rojo en la parte superior izquierda de la ventana. Si ha realizado cambios en el documento desde la última vez que lo guardó, Pages guardará automáticamente los cambios en el archivo antes de que se cierre. La mayoría de las aplicaciones le preguntarán si desea guardar los cambios antes de cerrar un archivo.</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66</a:t>
            </a:fld>
            <a:endParaRPr lang="es-419" dirty="0"/>
          </a:p>
        </p:txBody>
      </p:sp>
    </p:spTree>
    <p:extLst>
      <p:ext uri="{BB962C8B-B14F-4D97-AF65-F5344CB8AC3E}">
        <p14:creationId xmlns:p14="http://schemas.microsoft.com/office/powerpoint/2010/main" val="358819158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guardar y cerrar archivos y carpetas en macOS 11. </a:t>
            </a:r>
          </a:p>
          <a:p>
            <a:endParaRPr lang="es-419" dirty="0"/>
          </a:p>
          <a:p>
            <a:r>
              <a:rPr lang="es-419" dirty="0"/>
              <a:t>El archivo de Pages ahora está cerrado. </a:t>
            </a:r>
            <a:r>
              <a:rPr lang="es-419" sz="1200" kern="1200" dirty="0">
                <a:solidFill>
                  <a:schemeClr val="tx1"/>
                </a:solidFill>
                <a:effectLst/>
                <a:latin typeface="+mn-lt"/>
                <a:ea typeface="+mn-ea"/>
                <a:cs typeface="+mn-cs"/>
              </a:rPr>
              <a:t>¿Cómo cerraría el documento de Numbers que está abierto actualmente? </a:t>
            </a:r>
          </a:p>
          <a:p>
            <a:endParaRPr lang="es-419" sz="1200" i="1" kern="1200" dirty="0">
              <a:solidFill>
                <a:schemeClr val="tx1"/>
              </a:solidFill>
              <a:effectLst/>
              <a:latin typeface="+mn-lt"/>
              <a:ea typeface="+mn-ea"/>
              <a:cs typeface="+mn-cs"/>
            </a:endParaRPr>
          </a:p>
          <a:p>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Pida a los alumnos que digan la respuesta. </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67</a:t>
            </a:fld>
            <a:endParaRPr lang="es-419" dirty="0"/>
          </a:p>
        </p:txBody>
      </p:sp>
    </p:spTree>
    <p:extLst>
      <p:ext uri="{BB962C8B-B14F-4D97-AF65-F5344CB8AC3E}">
        <p14:creationId xmlns:p14="http://schemas.microsoft.com/office/powerpoint/2010/main" val="155336998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cerrar los archivos en macOS 11. </a:t>
            </a:r>
          </a:p>
          <a:p>
            <a:endParaRPr lang="es-419" dirty="0"/>
          </a:p>
          <a:p>
            <a:r>
              <a:rPr lang="es-419" dirty="0"/>
              <a:t>¡Correcto! Para cerrar el archivo, haría clic en el botón rojo en la parte superior izquierda de la ventana. </a:t>
            </a:r>
            <a:endParaRPr lang="es-419"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Antes de pasar a la Actividad 3, revise las preguntas del "lugar de estacionamiento". Si no hay preguntas en el "lugar de estacionamiento", averigüe con los asistentes si tienen alguna pregunta antes de pasar a la Actividad 3.</a:t>
            </a:r>
            <a:endParaRPr lang="es-419" sz="1200" b="0" i="0" kern="1200" dirty="0">
              <a:solidFill>
                <a:schemeClr val="tx1"/>
              </a:solidFill>
              <a:effectLst/>
              <a:latin typeface="+mn-lt"/>
              <a:ea typeface="+mn-ea"/>
              <a:cs typeface="+mn-cs"/>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68</a:t>
            </a:fld>
            <a:endParaRPr lang="es-419" dirty="0"/>
          </a:p>
        </p:txBody>
      </p:sp>
    </p:spTree>
    <p:extLst>
      <p:ext uri="{BB962C8B-B14F-4D97-AF65-F5344CB8AC3E}">
        <p14:creationId xmlns:p14="http://schemas.microsoft.com/office/powerpoint/2010/main" val="101235706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u="none" kern="1200" dirty="0">
                <a:solidFill>
                  <a:schemeClr val="tx1"/>
                </a:solidFill>
                <a:effectLst/>
                <a:latin typeface="+mn-lt"/>
                <a:ea typeface="+mn-ea"/>
                <a:cs typeface="+mn-cs"/>
              </a:rPr>
              <a:t>Repase los temas aprendidos en esta sección. Vaya al escritorio.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Practiquemos lo que ha aprendido.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r>
              <a:rPr lang="es-419" sz="1200" b="1" kern="1200" dirty="0">
                <a:solidFill>
                  <a:schemeClr val="tx1"/>
                </a:solidFill>
                <a:effectLst/>
                <a:latin typeface="+mn-lt"/>
                <a:ea typeface="+mn-ea"/>
                <a:cs typeface="+mn-cs"/>
              </a:rPr>
              <a:t>Si los alumnos tienen computadoras, </a:t>
            </a:r>
            <a:r>
              <a:rPr lang="es-419" sz="1200" kern="1200" dirty="0">
                <a:solidFill>
                  <a:schemeClr val="tx1"/>
                </a:solidFill>
                <a:effectLst/>
                <a:latin typeface="+mn-lt"/>
                <a:ea typeface="+mn-ea"/>
                <a:cs typeface="+mn-cs"/>
              </a:rPr>
              <a:t>pídales que completen las tareas. Luego, revise las respuestas pidiéndoles a los alumnos que digan las respuestas para cada pregunta. </a:t>
            </a:r>
          </a:p>
          <a:p>
            <a:r>
              <a:rPr lang="es-419" sz="1200" kern="1200" dirty="0">
                <a:solidFill>
                  <a:schemeClr val="tx1"/>
                </a:solidFill>
                <a:effectLst/>
                <a:latin typeface="+mn-lt"/>
                <a:ea typeface="+mn-ea"/>
                <a:cs typeface="+mn-cs"/>
              </a:rPr>
              <a:t> </a:t>
            </a:r>
          </a:p>
          <a:p>
            <a:r>
              <a:rPr lang="es-419" sz="1200" b="1" kern="1200" dirty="0">
                <a:solidFill>
                  <a:schemeClr val="tx1"/>
                </a:solidFill>
                <a:effectLst/>
                <a:latin typeface="+mn-lt"/>
                <a:ea typeface="+mn-ea"/>
                <a:cs typeface="+mn-cs"/>
              </a:rPr>
              <a:t>Si los alumnos no tienen computadoras, </a:t>
            </a:r>
            <a:r>
              <a:rPr lang="es-419" sz="1200" kern="1200" dirty="0">
                <a:solidFill>
                  <a:schemeClr val="tx1"/>
                </a:solidFill>
                <a:effectLst/>
                <a:latin typeface="+mn-lt"/>
                <a:ea typeface="+mn-ea"/>
                <a:cs typeface="+mn-cs"/>
              </a:rPr>
              <a:t>pídales que digan en voz alta las respuestas a estas preguntas.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69</a:t>
            </a:fld>
            <a:endParaRPr lang="es-419" dirty="0"/>
          </a:p>
        </p:txBody>
      </p:sp>
    </p:spTree>
    <p:extLst>
      <p:ext uri="{BB962C8B-B14F-4D97-AF65-F5344CB8AC3E}">
        <p14:creationId xmlns:p14="http://schemas.microsoft.com/office/powerpoint/2010/main" val="32017395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Introducción al sistema operativo macOS 11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r>
              <a:rPr lang="es-419" dirty="0"/>
              <a:t>Luego, seleccione "About this Mac" (Acerca de esta Mac) en el menú desplegable.</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a:t>
            </a:fld>
            <a:endParaRPr lang="es-419" dirty="0"/>
          </a:p>
        </p:txBody>
      </p:sp>
    </p:spTree>
    <p:extLst>
      <p:ext uri="{BB962C8B-B14F-4D97-AF65-F5344CB8AC3E}">
        <p14:creationId xmlns:p14="http://schemas.microsoft.com/office/powerpoint/2010/main" val="358273293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dirty="0"/>
              <a:t>NOTA AL INSTRUCTOR: </a:t>
            </a:r>
            <a:r>
              <a:rPr lang="es-419" i="0" dirty="0"/>
              <a:t>Use la diapositiva para informar sobre la actividad o como guía para usted mismo si está haciendo una demostración. Demuestre cada respuesta a medida que repase los elementos.</a:t>
            </a:r>
          </a:p>
          <a:p>
            <a:pPr marL="82296" indent="0">
              <a:buNone/>
            </a:pPr>
            <a:r>
              <a:rPr lang="es-419" sz="1200" i="0" dirty="0">
                <a:solidFill>
                  <a:schemeClr val="tx1"/>
                </a:solidFill>
              </a:rPr>
              <a:t> </a:t>
            </a:r>
          </a:p>
          <a:p>
            <a:pPr marL="310896" marR="0" lvl="0" indent="-228600" algn="l" defTabSz="914400" rtl="0" eaLnBrk="1" fontAlgn="auto" latinLnBrk="0" hangingPunct="1">
              <a:lnSpc>
                <a:spcPct val="100000"/>
              </a:lnSpc>
              <a:spcBef>
                <a:spcPts val="0"/>
              </a:spcBef>
              <a:spcAft>
                <a:spcPts val="0"/>
              </a:spcAft>
              <a:buClrTx/>
              <a:buSzTx/>
              <a:buFontTx/>
              <a:buAutoNum type="arabicPeriod"/>
              <a:tabLst/>
              <a:defRPr/>
            </a:pPr>
            <a:r>
              <a:rPr lang="es-419" sz="1200" dirty="0">
                <a:solidFill>
                  <a:schemeClr val="tx1"/>
                </a:solidFill>
              </a:rPr>
              <a:t>Abra Pages. </a:t>
            </a:r>
            <a:br>
              <a:rPr lang="en-US" sz="1200" dirty="0">
                <a:solidFill>
                  <a:schemeClr val="tx1"/>
                </a:solidFill>
              </a:rPr>
            </a:br>
            <a:endParaRPr lang="es-419" sz="1200" dirty="0">
              <a:solidFill>
                <a:schemeClr val="tx1"/>
              </a:solidFill>
            </a:endParaRPr>
          </a:p>
          <a:p>
            <a:pPr marL="82296" lvl="0" indent="0">
              <a:buNone/>
            </a:pPr>
            <a:r>
              <a:rPr lang="es-419" sz="1200" dirty="0">
                <a:solidFill>
                  <a:schemeClr val="tx1"/>
                </a:solidFill>
              </a:rPr>
              <a:t>2. Escriba "Hola mundo" en el documento. </a:t>
            </a:r>
            <a:br>
              <a:rPr lang="en-US" sz="1200" dirty="0">
                <a:solidFill>
                  <a:schemeClr val="tx1"/>
                </a:solidFill>
              </a:rPr>
            </a:br>
            <a:endParaRPr lang="es-419" sz="1200" dirty="0">
              <a:solidFill>
                <a:schemeClr val="tx1"/>
              </a:solidFill>
            </a:endParaRPr>
          </a:p>
          <a:p>
            <a:pPr marL="82296" lvl="0" indent="0">
              <a:buNone/>
            </a:pPr>
            <a:r>
              <a:rPr lang="es-419" sz="1200" dirty="0">
                <a:solidFill>
                  <a:schemeClr val="tx1"/>
                </a:solidFill>
              </a:rPr>
              <a:t>3. Guarde el documento en el escritorio. En el cuadro "File name" (Nombre del archivo), escriba "Hola" y haga clic en "Save" (Guardar). </a:t>
            </a:r>
            <a:br>
              <a:rPr lang="en-US" sz="1200" dirty="0">
                <a:solidFill>
                  <a:schemeClr val="tx1"/>
                </a:solidFill>
              </a:rPr>
            </a:br>
            <a:endParaRPr lang="es-419" sz="1200" dirty="0">
              <a:solidFill>
                <a:schemeClr val="tx1"/>
              </a:solidFill>
            </a:endParaRPr>
          </a:p>
          <a:p>
            <a:pPr marL="82296" lvl="0" indent="0">
              <a:buNone/>
            </a:pPr>
            <a:r>
              <a:rPr lang="es-419" sz="1200" dirty="0">
                <a:solidFill>
                  <a:schemeClr val="tx1"/>
                </a:solidFill>
              </a:rPr>
              <a:t>4. Cierre el archivo. </a:t>
            </a:r>
          </a:p>
          <a:p>
            <a:pPr marL="82296"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marL="82296" marR="0" lvl="0" indent="0" algn="l" defTabSz="914400" rtl="0" eaLnBrk="1" fontAlgn="auto" latinLnBrk="0" hangingPunct="1">
              <a:lnSpc>
                <a:spcPct val="100000"/>
              </a:lnSpc>
              <a:spcBef>
                <a:spcPts val="0"/>
              </a:spcBef>
              <a:spcAft>
                <a:spcPts val="0"/>
              </a:spcAft>
              <a:buClrTx/>
              <a:buSzTx/>
              <a:buFontTx/>
              <a:buNone/>
              <a:tabLst/>
              <a:defRPr/>
            </a:pPr>
            <a:r>
              <a:rPr lang="es-419" sz="1200" b="1" kern="1200" dirty="0">
                <a:solidFill>
                  <a:schemeClr val="tx1"/>
                </a:solidFill>
                <a:effectLst/>
                <a:latin typeface="+mn-lt"/>
                <a:ea typeface="+mn-ea"/>
                <a:cs typeface="+mn-cs"/>
              </a:rPr>
              <a:t>Después de que los alumnos completen la Actividad 3: </a:t>
            </a:r>
            <a:endParaRPr lang="es-419" sz="1200" b="0" kern="1200" dirty="0">
              <a:solidFill>
                <a:schemeClr val="tx1"/>
              </a:solidFill>
              <a:effectLst/>
              <a:latin typeface="+mn-lt"/>
              <a:ea typeface="+mn-ea"/>
              <a:cs typeface="+mn-cs"/>
            </a:endParaRPr>
          </a:p>
          <a:p>
            <a:pPr marL="82296" marR="0" lvl="0" indent="0" algn="l" defTabSz="914400" rtl="0" eaLnBrk="1" fontAlgn="auto" latinLnBrk="0" hangingPunct="1">
              <a:lnSpc>
                <a:spcPct val="100000"/>
              </a:lnSpc>
              <a:spcBef>
                <a:spcPts val="0"/>
              </a:spcBef>
              <a:spcAft>
                <a:spcPts val="0"/>
              </a:spcAft>
              <a:buClrTx/>
              <a:buSzTx/>
              <a:buFontTx/>
              <a:buNone/>
              <a:tabLst/>
              <a:defRPr/>
            </a:pPr>
            <a:endParaRPr lang="es-419" sz="1200" b="0" kern="1200" dirty="0">
              <a:solidFill>
                <a:schemeClr val="tx1"/>
              </a:solidFill>
              <a:effectLst/>
              <a:latin typeface="+mn-lt"/>
              <a:ea typeface="+mn-ea"/>
              <a:cs typeface="+mn-cs"/>
            </a:endParaRPr>
          </a:p>
          <a:p>
            <a:pPr marL="82296"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¡Todos han hecho un excelente trabajo! En la siguiente sección, aprenderán a eliminar archivos. </a:t>
            </a:r>
          </a:p>
          <a:p>
            <a:pPr marL="82296"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marL="82296" marR="0" lvl="0" indent="0" algn="l" defTabSz="914400" rtl="0" eaLnBrk="1" fontAlgn="auto" latinLnBrk="0" hangingPunct="1">
              <a:lnSpc>
                <a:spcPct val="100000"/>
              </a:lnSpc>
              <a:spcBef>
                <a:spcPts val="0"/>
              </a:spcBef>
              <a:spcAft>
                <a:spcPts val="0"/>
              </a:spcAft>
              <a:buClrTx/>
              <a:buSzTx/>
              <a:buFontTx/>
              <a:buNone/>
              <a:tabLst/>
              <a:defRPr/>
            </a:pPr>
            <a:r>
              <a:rPr lang="es-419" i="1" dirty="0"/>
              <a:t>NOTA AL INSTRUCTOR: </a:t>
            </a:r>
            <a:r>
              <a:rPr lang="es-419" i="0" dirty="0"/>
              <a:t>Asegúrese de cerrar el documento "Hola" antes de pasar a la siguiente sección. </a:t>
            </a:r>
            <a:endParaRPr lang="es-419" sz="120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70</a:t>
            </a:fld>
            <a:endParaRPr lang="es-419" dirty="0"/>
          </a:p>
        </p:txBody>
      </p:sp>
    </p:spTree>
    <p:extLst>
      <p:ext uri="{BB962C8B-B14F-4D97-AF65-F5344CB8AC3E}">
        <p14:creationId xmlns:p14="http://schemas.microsoft.com/office/powerpoint/2010/main" val="334920282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eliminar archivos en un escritorio de macOS 11.</a:t>
            </a:r>
          </a:p>
          <a:p>
            <a:r>
              <a:rPr lang="es-419"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Para eliminar los archivos, utilizará la papelera que se encuentra en el Dock en la parte inferior derecha de la pantalla. Cuando no haya nada en la papelera, el ícono aparecerá vacío.</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71</a:t>
            </a:fld>
            <a:endParaRPr lang="es-419" dirty="0"/>
          </a:p>
        </p:txBody>
      </p:sp>
    </p:spTree>
    <p:extLst>
      <p:ext uri="{BB962C8B-B14F-4D97-AF65-F5344CB8AC3E}">
        <p14:creationId xmlns:p14="http://schemas.microsoft.com/office/powerpoint/2010/main" val="224027914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eliminar archivos en un escritorio de macOS 11.</a:t>
            </a:r>
          </a:p>
          <a:p>
            <a:r>
              <a:rPr lang="es-419"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Para eliminar un archivo, mueva el cursor al archivo que desea eliminar. Luego, haga clic en este y mantenga presionado el botón izquierdo del ratón. Así selecciona al archivo.</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72</a:t>
            </a:fld>
            <a:endParaRPr lang="es-419" dirty="0"/>
          </a:p>
        </p:txBody>
      </p:sp>
    </p:spTree>
    <p:extLst>
      <p:ext uri="{BB962C8B-B14F-4D97-AF65-F5344CB8AC3E}">
        <p14:creationId xmlns:p14="http://schemas.microsoft.com/office/powerpoint/2010/main" val="416374706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eliminar archivos en un escritorio de macOS 11.</a:t>
            </a:r>
          </a:p>
          <a:p>
            <a:r>
              <a:rPr lang="es-419"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Arrastre el archivo seleccionado a la papelera que se encuentra en el lado derecho del Dock.</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73</a:t>
            </a:fld>
            <a:endParaRPr lang="es-419" dirty="0"/>
          </a:p>
        </p:txBody>
      </p:sp>
    </p:spTree>
    <p:extLst>
      <p:ext uri="{BB962C8B-B14F-4D97-AF65-F5344CB8AC3E}">
        <p14:creationId xmlns:p14="http://schemas.microsoft.com/office/powerpoint/2010/main" val="374651441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eliminar archivos en un escritorio de macOS 11.</a:t>
            </a:r>
          </a:p>
          <a:p>
            <a:r>
              <a:rPr lang="es-419"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Cuando haya elementos en la papelera, el ícono aparecerá lleno. </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74</a:t>
            </a:fld>
            <a:endParaRPr lang="es-419" dirty="0"/>
          </a:p>
        </p:txBody>
      </p:sp>
    </p:spTree>
    <p:extLst>
      <p:ext uri="{BB962C8B-B14F-4D97-AF65-F5344CB8AC3E}">
        <p14:creationId xmlns:p14="http://schemas.microsoft.com/office/powerpoint/2010/main" val="267142241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eliminar archivos en un escritorio de macOS 11.</a:t>
            </a:r>
          </a:p>
          <a:p>
            <a:endParaRPr lang="es-419" dirty="0"/>
          </a:p>
          <a:p>
            <a:r>
              <a:rPr lang="es-419" dirty="0"/>
              <a:t>También puede eliminar archivos que están dentro de las carpetas. Hagamos doble clic en la carpeta "Jane’s Documents" (Documentos de Jane). </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75</a:t>
            </a:fld>
            <a:endParaRPr lang="es-419" dirty="0"/>
          </a:p>
        </p:txBody>
      </p:sp>
    </p:spTree>
    <p:extLst>
      <p:ext uri="{BB962C8B-B14F-4D97-AF65-F5344CB8AC3E}">
        <p14:creationId xmlns:p14="http://schemas.microsoft.com/office/powerpoint/2010/main" val="132895343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eliminar archivos en un escritorio de macOS 11.</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Eliminemos el archivo "school.jpeg". Para hacerlo, arrastre el archivo a la papelera y, luego, cierre la carpeta.</a:t>
            </a:r>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76</a:t>
            </a:fld>
            <a:endParaRPr lang="es-419" dirty="0"/>
          </a:p>
        </p:txBody>
      </p:sp>
    </p:spTree>
    <p:extLst>
      <p:ext uri="{BB962C8B-B14F-4D97-AF65-F5344CB8AC3E}">
        <p14:creationId xmlns:p14="http://schemas.microsoft.com/office/powerpoint/2010/main" val="316126511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eliminar archivos en un escritorio de macOS 11.</a:t>
            </a:r>
          </a:p>
          <a:p>
            <a:r>
              <a:rPr lang="es-419"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Al igual que en los botes de basura en su casa, las cosas permanecen en la papelera hasta que usted vacía la basura y se deshace de ella. Eso significa que aún puede acceder a un archivo que colocó en la papelera, siempre que no la haya "vaciado". Veamos qué sucede cuando hago clic en el ícono de la papelera.</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77</a:t>
            </a:fld>
            <a:endParaRPr lang="es-419" dirty="0"/>
          </a:p>
        </p:txBody>
      </p:sp>
    </p:spTree>
    <p:extLst>
      <p:ext uri="{BB962C8B-B14F-4D97-AF65-F5344CB8AC3E}">
        <p14:creationId xmlns:p14="http://schemas.microsoft.com/office/powerpoint/2010/main" val="267063788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eliminar archivos en un escritorio de macOS 11.</a:t>
            </a:r>
          </a:p>
          <a:p>
            <a:r>
              <a:rPr lang="es-419" sz="1200" kern="1200" dirty="0">
                <a:solidFill>
                  <a:schemeClr val="tx1"/>
                </a:solidFill>
                <a:effectLst/>
                <a:latin typeface="+mn-lt"/>
                <a:ea typeface="+mn-ea"/>
                <a:cs typeface="+mn-cs"/>
              </a:rPr>
              <a:t> </a:t>
            </a:r>
          </a:p>
          <a:p>
            <a:r>
              <a:rPr lang="es-419" dirty="0"/>
              <a:t>Al hacer clic en el ícono de la papelera, se abre una ventana que muestra el contenido de la papelera. Puede eliminar un archivo que colocó en la papelera. </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78</a:t>
            </a:fld>
            <a:endParaRPr lang="es-419" dirty="0"/>
          </a:p>
        </p:txBody>
      </p:sp>
    </p:spTree>
    <p:extLst>
      <p:ext uri="{BB962C8B-B14F-4D97-AF65-F5344CB8AC3E}">
        <p14:creationId xmlns:p14="http://schemas.microsoft.com/office/powerpoint/2010/main" val="358060696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eliminar archivos en un escritorio de macOS 11.</a:t>
            </a:r>
          </a:p>
          <a:p>
            <a:r>
              <a:rPr lang="es-419" sz="1200" kern="1200" dirty="0">
                <a:solidFill>
                  <a:schemeClr val="tx1"/>
                </a:solidFill>
                <a:effectLst/>
                <a:latin typeface="+mn-lt"/>
                <a:ea typeface="+mn-ea"/>
                <a:cs typeface="+mn-cs"/>
              </a:rPr>
              <a:t> </a:t>
            </a:r>
          </a:p>
          <a:p>
            <a:r>
              <a:rPr lang="es-419" dirty="0"/>
              <a:t>Para hacer esto, mueva el cursor al archivo. Luego, haga clic y mantenga presionado el botón izquierdo del ratón. </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79</a:t>
            </a:fld>
            <a:endParaRPr lang="es-419" dirty="0"/>
          </a:p>
        </p:txBody>
      </p:sp>
    </p:spTree>
    <p:extLst>
      <p:ext uri="{BB962C8B-B14F-4D97-AF65-F5344CB8AC3E}">
        <p14:creationId xmlns:p14="http://schemas.microsoft.com/office/powerpoint/2010/main" val="14545202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Introducción al sistema operativo macOS 11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r>
              <a:rPr lang="es-419" dirty="0"/>
              <a:t>Aparece un cuadro de diálogo que le permite saber la versión de macOS que está utilizando. En este ejemplo, la computadora ejecuta macOS Big Sur, el nombre de macOS 11.</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a:t>
            </a:fld>
            <a:endParaRPr lang="es-419" dirty="0"/>
          </a:p>
        </p:txBody>
      </p:sp>
    </p:spTree>
    <p:extLst>
      <p:ext uri="{BB962C8B-B14F-4D97-AF65-F5344CB8AC3E}">
        <p14:creationId xmlns:p14="http://schemas.microsoft.com/office/powerpoint/2010/main" val="400609667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eliminar archivos en un escritorio de macOS 11.</a:t>
            </a:r>
          </a:p>
          <a:p>
            <a:r>
              <a:rPr lang="es-419" sz="1200" kern="1200" dirty="0">
                <a:solidFill>
                  <a:schemeClr val="tx1"/>
                </a:solidFill>
                <a:effectLst/>
                <a:latin typeface="+mn-lt"/>
                <a:ea typeface="+mn-ea"/>
                <a:cs typeface="+mn-cs"/>
              </a:rPr>
              <a:t> </a:t>
            </a:r>
          </a:p>
          <a:p>
            <a:r>
              <a:rPr lang="es-419" dirty="0"/>
              <a:t>Ahora que el archivo está seleccionado, </a:t>
            </a:r>
            <a:r>
              <a:rPr lang="es-419" sz="1200" kern="1200" dirty="0">
                <a:solidFill>
                  <a:schemeClr val="tx1"/>
                </a:solidFill>
                <a:effectLst/>
                <a:latin typeface="+mn-lt"/>
                <a:ea typeface="+mn-ea"/>
                <a:cs typeface="+mn-cs"/>
              </a:rPr>
              <a:t>usted </a:t>
            </a:r>
            <a:r>
              <a:rPr lang="es-419" dirty="0"/>
              <a:t>puede arrastrarlo al escritorio.</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80</a:t>
            </a:fld>
            <a:endParaRPr lang="es-419" dirty="0"/>
          </a:p>
        </p:txBody>
      </p:sp>
    </p:spTree>
    <p:extLst>
      <p:ext uri="{BB962C8B-B14F-4D97-AF65-F5344CB8AC3E}">
        <p14:creationId xmlns:p14="http://schemas.microsoft.com/office/powerpoint/2010/main" val="204446520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eliminar archivos en un escritorio de macOS 11.</a:t>
            </a:r>
          </a:p>
          <a:p>
            <a:r>
              <a:rPr lang="es-419" sz="1200" kern="1200" dirty="0">
                <a:solidFill>
                  <a:schemeClr val="tx1"/>
                </a:solidFill>
                <a:effectLst/>
                <a:latin typeface="+mn-lt"/>
                <a:ea typeface="+mn-ea"/>
                <a:cs typeface="+mn-cs"/>
              </a:rPr>
              <a:t> </a:t>
            </a:r>
          </a:p>
          <a:p>
            <a:r>
              <a:rPr lang="es-419" dirty="0"/>
              <a:t>Cuando esté seguro de que ya no necesita todo lo que está en la papelera, puede "vaciarla". Los archivos desaparecerán de forma permanente.</a:t>
            </a:r>
          </a:p>
          <a:p>
            <a:endParaRPr lang="es-419" sz="1200" kern="1200" dirty="0">
              <a:solidFill>
                <a:schemeClr val="tx1"/>
              </a:solidFill>
              <a:effectLst/>
              <a:latin typeface="+mn-lt"/>
              <a:ea typeface="+mn-ea"/>
              <a:cs typeface="+mn-cs"/>
            </a:endParaRPr>
          </a:p>
          <a:p>
            <a:r>
              <a:rPr lang="es-419" dirty="0"/>
              <a:t>Para vaciar la papelera, haga clic en el botón "Empty" (Vaciar) en la esquina derecha de la ventana.</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81</a:t>
            </a:fld>
            <a:endParaRPr lang="es-419" dirty="0"/>
          </a:p>
        </p:txBody>
      </p:sp>
    </p:spTree>
    <p:extLst>
      <p:ext uri="{BB962C8B-B14F-4D97-AF65-F5344CB8AC3E}">
        <p14:creationId xmlns:p14="http://schemas.microsoft.com/office/powerpoint/2010/main" val="196722816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eliminar archivos en un escritorio de macOS 11.</a:t>
            </a:r>
          </a:p>
          <a:p>
            <a:r>
              <a:rPr lang="es-419" sz="1200" kern="1200" dirty="0">
                <a:solidFill>
                  <a:schemeClr val="tx1"/>
                </a:solidFill>
                <a:effectLst/>
                <a:latin typeface="+mn-lt"/>
                <a:ea typeface="+mn-ea"/>
                <a:cs typeface="+mn-cs"/>
              </a:rPr>
              <a:t> </a:t>
            </a:r>
          </a:p>
          <a:p>
            <a:r>
              <a:rPr lang="es-419" dirty="0"/>
              <a:t>Aparecerá un cuadro de diálogo que le pide que confirme que desea eliminar los archivos de la papelera de forma permanente. Como está seguro, haga clic en el botón azul "Empty Trash" (Vaciar la papelera). Esto elimina permanentemente esos archivos de esta computadora.</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82</a:t>
            </a:fld>
            <a:endParaRPr lang="es-419" dirty="0"/>
          </a:p>
        </p:txBody>
      </p:sp>
    </p:spTree>
    <p:extLst>
      <p:ext uri="{BB962C8B-B14F-4D97-AF65-F5344CB8AC3E}">
        <p14:creationId xmlns:p14="http://schemas.microsoft.com/office/powerpoint/2010/main" val="233725372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cómo eliminar archivos en un escritorio de macOS 11.</a:t>
            </a:r>
          </a:p>
          <a:p>
            <a:r>
              <a:rPr lang="es-419" sz="1200" kern="1200" dirty="0">
                <a:solidFill>
                  <a:schemeClr val="tx1"/>
                </a:solidFill>
                <a:effectLst/>
                <a:latin typeface="+mn-lt"/>
                <a:ea typeface="+mn-ea"/>
                <a:cs typeface="+mn-cs"/>
              </a:rPr>
              <a:t> </a:t>
            </a:r>
          </a:p>
          <a:p>
            <a:r>
              <a:rPr lang="es-419" dirty="0"/>
              <a:t>La papelera ahora está vacía.</a:t>
            </a:r>
          </a:p>
          <a:p>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Antes de pasar a la Actividad 4, revise las preguntas del "lugar de estacionamiento". Si no hay preguntas en el "lugar de estacionamiento", averigüe con los asistentes si tienen alguna pregunta antes de pasar a la Actividad 4.</a:t>
            </a:r>
            <a:endParaRPr lang="es-419" sz="1200" b="0" i="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83</a:t>
            </a:fld>
            <a:endParaRPr lang="es-419" dirty="0"/>
          </a:p>
        </p:txBody>
      </p:sp>
    </p:spTree>
    <p:extLst>
      <p:ext uri="{BB962C8B-B14F-4D97-AF65-F5344CB8AC3E}">
        <p14:creationId xmlns:p14="http://schemas.microsoft.com/office/powerpoint/2010/main" val="231235747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Repase los temas aprendidos en esta sección. Vaya al escritorio. Pida a los alumnos que digan en voz alta las respuestas a estas preguntas. Si los alumnos tienen computadoras, anímelos a seguirlo en sus computadoras. Invítelos a decir las respuestas y, luego, confirme la respuesta correcta para que actualicen su Hoja de actividades.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Practiquemos lo que ha aprendido.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r>
              <a:rPr lang="es-419" sz="1200" b="1" kern="1200" dirty="0">
                <a:solidFill>
                  <a:schemeClr val="tx1"/>
                </a:solidFill>
                <a:effectLst/>
                <a:latin typeface="+mn-lt"/>
                <a:ea typeface="+mn-ea"/>
                <a:cs typeface="+mn-cs"/>
              </a:rPr>
              <a:t>Si los alumnos tienen computadoras, </a:t>
            </a:r>
            <a:r>
              <a:rPr lang="es-419" sz="1200" kern="1200" dirty="0">
                <a:solidFill>
                  <a:schemeClr val="tx1"/>
                </a:solidFill>
                <a:effectLst/>
                <a:latin typeface="+mn-lt"/>
                <a:ea typeface="+mn-ea"/>
                <a:cs typeface="+mn-cs"/>
              </a:rPr>
              <a:t>pídales que completen las tareas y, luego, revise las respuestas pidiéndoles que digan las respuestas para cada pregunta. </a:t>
            </a:r>
          </a:p>
          <a:p>
            <a:r>
              <a:rPr lang="es-419" sz="1200" kern="1200" dirty="0">
                <a:solidFill>
                  <a:schemeClr val="tx1"/>
                </a:solidFill>
                <a:effectLst/>
                <a:latin typeface="+mn-lt"/>
                <a:ea typeface="+mn-ea"/>
                <a:cs typeface="+mn-cs"/>
              </a:rPr>
              <a:t> </a:t>
            </a:r>
          </a:p>
          <a:p>
            <a:r>
              <a:rPr lang="es-419" sz="1200" b="1" kern="1200" dirty="0">
                <a:solidFill>
                  <a:schemeClr val="tx1"/>
                </a:solidFill>
                <a:effectLst/>
                <a:latin typeface="+mn-lt"/>
                <a:ea typeface="+mn-ea"/>
                <a:cs typeface="+mn-cs"/>
              </a:rPr>
              <a:t>Si los alumnos no tienen computadoras</a:t>
            </a:r>
            <a:r>
              <a:rPr lang="es-419" sz="1200" kern="1200" dirty="0">
                <a:solidFill>
                  <a:schemeClr val="tx1"/>
                </a:solidFill>
                <a:effectLst/>
                <a:latin typeface="+mn-lt"/>
                <a:ea typeface="+mn-ea"/>
                <a:cs typeface="+mn-cs"/>
              </a:rPr>
              <a:t>, pídales que digan las respuestas a estas preguntas.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84</a:t>
            </a:fld>
            <a:endParaRPr lang="es-419" dirty="0"/>
          </a:p>
        </p:txBody>
      </p:sp>
    </p:spTree>
    <p:extLst>
      <p:ext uri="{BB962C8B-B14F-4D97-AF65-F5344CB8AC3E}">
        <p14:creationId xmlns:p14="http://schemas.microsoft.com/office/powerpoint/2010/main" val="277081033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i="1" dirty="0"/>
              <a:t>NOTA AL INSTRUCTOR: </a:t>
            </a:r>
            <a:r>
              <a:rPr lang="es-419" i="0" dirty="0"/>
              <a:t>Use esta diapositiva para informar sobre la actividad o como guía para usted mismo si está haciendo una demostración. Demuestre cada respuesta a medida que repase los elementos.</a:t>
            </a:r>
          </a:p>
          <a:p>
            <a:pPr marL="82296" indent="0">
              <a:buNone/>
            </a:pPr>
            <a:r>
              <a:rPr lang="es-419" sz="1200" dirty="0">
                <a:solidFill>
                  <a:schemeClr val="tx1"/>
                </a:solidFill>
              </a:rPr>
              <a:t> </a:t>
            </a:r>
          </a:p>
          <a:p>
            <a:pPr marL="82296" marR="0" lvl="0" indent="0" algn="l" defTabSz="914400" rtl="0" eaLnBrk="1" fontAlgn="auto" latinLnBrk="0" hangingPunct="1">
              <a:lnSpc>
                <a:spcPct val="100000"/>
              </a:lnSpc>
              <a:spcBef>
                <a:spcPts val="0"/>
              </a:spcBef>
              <a:spcAft>
                <a:spcPts val="0"/>
              </a:spcAft>
              <a:buClrTx/>
              <a:buSzTx/>
              <a:buFontTx/>
              <a:buNone/>
              <a:tabLst/>
              <a:defRPr/>
            </a:pPr>
            <a:r>
              <a:rPr lang="es-419" sz="1200" dirty="0">
                <a:solidFill>
                  <a:schemeClr val="tx1"/>
                </a:solidFill>
              </a:rPr>
              <a:t>1. Mueva el archivo llamado "Hello.docx" que se encuentra en el escritorio a la papelera. </a:t>
            </a:r>
            <a:br>
              <a:rPr lang="en-US" sz="1200" dirty="0">
                <a:solidFill>
                  <a:schemeClr val="tx1"/>
                </a:solidFill>
              </a:rPr>
            </a:br>
            <a:endParaRPr lang="es-419" sz="1200" dirty="0">
              <a:solidFill>
                <a:schemeClr val="tx1"/>
              </a:solidFill>
            </a:endParaRPr>
          </a:p>
          <a:p>
            <a:pPr marL="82296" marR="0" lvl="0" indent="0" algn="l" defTabSz="914400" rtl="0" eaLnBrk="1" fontAlgn="auto" latinLnBrk="0" hangingPunct="1">
              <a:lnSpc>
                <a:spcPct val="100000"/>
              </a:lnSpc>
              <a:spcBef>
                <a:spcPts val="0"/>
              </a:spcBef>
              <a:spcAft>
                <a:spcPts val="0"/>
              </a:spcAft>
              <a:buClrTx/>
              <a:buSzTx/>
              <a:buFontTx/>
              <a:buNone/>
              <a:tabLst/>
              <a:defRPr/>
            </a:pPr>
            <a:r>
              <a:rPr lang="es-419" sz="1200" dirty="0">
                <a:solidFill>
                  <a:schemeClr val="tx1"/>
                </a:solidFill>
              </a:rPr>
              <a:t>2. Vacíe la papelera. </a:t>
            </a:r>
            <a:br>
              <a:rPr lang="en-US" sz="1200" b="0" i="1" kern="1200" dirty="0">
                <a:solidFill>
                  <a:schemeClr val="tx1"/>
                </a:solidFill>
                <a:effectLst/>
                <a:latin typeface="+mn-lt"/>
                <a:ea typeface="+mn-ea"/>
                <a:cs typeface="+mn-cs"/>
              </a:rPr>
            </a:br>
            <a:r>
              <a:rPr lang="es-419" sz="1200" b="0" i="0" kern="1200" dirty="0">
                <a:solidFill>
                  <a:schemeClr val="tx1"/>
                </a:solidFill>
                <a:effectLst/>
                <a:latin typeface="+mn-lt"/>
                <a:ea typeface="+mn-ea"/>
                <a:cs typeface="+mn-cs"/>
              </a:rPr>
              <a:t>Respuesta: Abrir la papelera y hacer clic en "Empty" (Vaciar).</a:t>
            </a:r>
            <a:endParaRPr lang="es-419" sz="12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b="1" kern="1200" dirty="0">
                <a:solidFill>
                  <a:schemeClr val="tx1"/>
                </a:solidFill>
                <a:effectLst/>
                <a:latin typeface="+mn-lt"/>
                <a:ea typeface="+mn-ea"/>
                <a:cs typeface="+mn-cs"/>
              </a:rPr>
              <a:t>Después de que los alumnos completen la Actividad 4: </a:t>
            </a:r>
            <a:endParaRPr lang="es-419"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¡Todos han hecho un excelente trabajo! En la siguiente sección, aprenderán consejos para usar una computadora Mac.</a:t>
            </a: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85</a:t>
            </a:fld>
            <a:endParaRPr lang="es-419" dirty="0"/>
          </a:p>
        </p:txBody>
      </p:sp>
    </p:spTree>
    <p:extLst>
      <p:ext uri="{BB962C8B-B14F-4D97-AF65-F5344CB8AC3E}">
        <p14:creationId xmlns:p14="http://schemas.microsoft.com/office/powerpoint/2010/main" val="143606894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Aprenda consejos para usar macOS 11.</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Recordatorio: </a:t>
            </a:r>
          </a:p>
          <a:p>
            <a:pPr marL="171450" lvl="0" indent="-171450">
              <a:buFont typeface="Arial" panose="020B0604020202020204" pitchFamily="34" charset="0"/>
              <a:buChar char="•"/>
            </a:pPr>
            <a:r>
              <a:rPr lang="es-419" sz="1200" kern="1200" dirty="0">
                <a:solidFill>
                  <a:schemeClr val="tx1"/>
                </a:solidFill>
                <a:effectLst/>
                <a:latin typeface="+mn-lt"/>
                <a:ea typeface="+mn-ea"/>
                <a:cs typeface="+mn-cs"/>
              </a:rPr>
              <a:t>El escritorio y el Dock son herramientas útiles para acceder a las aplicaciones y a los documentos comunes.</a:t>
            </a:r>
          </a:p>
          <a:p>
            <a:pPr marL="171450" lvl="0" indent="-171450">
              <a:buFont typeface="Arial" panose="020B0604020202020204" pitchFamily="34" charset="0"/>
              <a:buChar char="•"/>
            </a:pPr>
            <a:r>
              <a:rPr lang="es-419" sz="1200" kern="1200" dirty="0">
                <a:solidFill>
                  <a:schemeClr val="tx1"/>
                </a:solidFill>
                <a:effectLst/>
                <a:latin typeface="+mn-lt"/>
                <a:ea typeface="+mn-ea"/>
                <a:cs typeface="+mn-cs"/>
              </a:rPr>
              <a:t>El Launchpad le permite ver todas las aplicaciones en su computadora.</a:t>
            </a:r>
          </a:p>
          <a:p>
            <a:pPr marL="171450" lvl="0" indent="-171450">
              <a:buFont typeface="Arial" panose="020B0604020202020204" pitchFamily="34" charset="0"/>
              <a:buChar char="•"/>
            </a:pPr>
            <a:r>
              <a:rPr lang="es-419" sz="1200" kern="1200" dirty="0">
                <a:solidFill>
                  <a:schemeClr val="tx1"/>
                </a:solidFill>
                <a:effectLst/>
                <a:latin typeface="+mn-lt"/>
                <a:ea typeface="+mn-ea"/>
                <a:cs typeface="+mn-cs"/>
              </a:rPr>
              <a:t>Las carpetas le ayudan a organizar los archivos. </a:t>
            </a:r>
          </a:p>
          <a:p>
            <a:pPr marL="171450" lvl="0" indent="-171450">
              <a:buFont typeface="Arial" panose="020B0604020202020204" pitchFamily="34" charset="0"/>
              <a:buChar char="•"/>
            </a:pPr>
            <a:r>
              <a:rPr lang="es-419" sz="1200" kern="1200" dirty="0">
                <a:solidFill>
                  <a:schemeClr val="tx1"/>
                </a:solidFill>
                <a:effectLst/>
                <a:latin typeface="+mn-lt"/>
                <a:ea typeface="+mn-ea"/>
                <a:cs typeface="+mn-cs"/>
              </a:rPr>
              <a:t>El cuadro de búsqueda y Siri le permiten localizar rápidamente las carpetas y los documentos.</a:t>
            </a:r>
          </a:p>
          <a:p>
            <a:pPr marL="171450" lvl="0" indent="-171450">
              <a:buFont typeface="Arial" panose="020B0604020202020204" pitchFamily="34" charset="0"/>
              <a:buChar char="•"/>
            </a:pPr>
            <a:r>
              <a:rPr lang="es-419" sz="1200" kern="1200" dirty="0">
                <a:solidFill>
                  <a:schemeClr val="tx1"/>
                </a:solidFill>
                <a:effectLst/>
                <a:latin typeface="+mn-lt"/>
                <a:ea typeface="+mn-ea"/>
                <a:cs typeface="+mn-cs"/>
              </a:rPr>
              <a:t>Los documentos se pueden restaurar desde la papelera siempre que nadie la haya vaciado.</a:t>
            </a:r>
          </a:p>
          <a:p>
            <a:r>
              <a:rPr lang="es-419" sz="1200" kern="1200" dirty="0">
                <a:solidFill>
                  <a:schemeClr val="tx1"/>
                </a:solidFill>
                <a:effectLst/>
                <a:latin typeface="+mn-lt"/>
                <a:ea typeface="+mn-ea"/>
                <a:cs typeface="+mn-cs"/>
              </a:rPr>
              <a:t> </a:t>
            </a:r>
          </a:p>
          <a:p>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b="0" i="0" kern="1200" dirty="0">
                <a:solidFill>
                  <a:schemeClr val="tx1"/>
                </a:solidFill>
                <a:effectLst/>
                <a:latin typeface="+mn-lt"/>
                <a:ea typeface="+mn-ea"/>
                <a:cs typeface="+mn-cs"/>
              </a:rPr>
              <a:t>Antes de pasar a la Actividad 5, revise las preguntas del "lugar de estacionamiento". Si no hay preguntas en el "lugar de estacionamiento", averigüe con los asistentes si tienen alguna pregunta antes de pasar a la Actividad 5.</a:t>
            </a: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86</a:t>
            </a:fld>
            <a:endParaRPr lang="es-419" dirty="0"/>
          </a:p>
        </p:txBody>
      </p:sp>
    </p:spTree>
    <p:extLst>
      <p:ext uri="{BB962C8B-B14F-4D97-AF65-F5344CB8AC3E}">
        <p14:creationId xmlns:p14="http://schemas.microsoft.com/office/powerpoint/2010/main" val="145770087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lang="es-419" sz="1200" kern="1200" dirty="0">
                <a:solidFill>
                  <a:schemeClr val="tx1"/>
                </a:solidFill>
                <a:effectLst/>
                <a:latin typeface="+mn-lt"/>
                <a:ea typeface="+mn-ea"/>
                <a:cs typeface="+mn-cs"/>
              </a:rPr>
              <a:t>Practiquemos lo que ha aprendido. </a:t>
            </a:r>
          </a:p>
          <a:p>
            <a:endParaRPr lang="es-419" sz="1200" kern="1200" dirty="0">
              <a:solidFill>
                <a:schemeClr val="tx1"/>
              </a:solidFill>
              <a:effectLst/>
              <a:latin typeface="+mn-lt"/>
              <a:ea typeface="+mn-ea"/>
              <a:cs typeface="+mn-cs"/>
            </a:endParaRPr>
          </a:p>
          <a:p>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También puede: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Iniciar la sección de práctica en línea haciendo clic en el enlace "Abrir usando un módulo de práctica de Mac" en la diapositiva</a:t>
            </a:r>
            <a:br>
              <a:rPr lang="en-US" i="0" dirty="0"/>
            </a:br>
            <a:r>
              <a:rPr lang="es-419" dirty="0"/>
              <a:t>O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b="0" dirty="0"/>
              <a:t>Preguntar a los alumnos si preferirían una demostración para seguir estas instrucciones, las cuales se enumeran también en la Hoja de actividades del alumno.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En la barra de direcciones del explorador web, ingrese </a:t>
            </a:r>
            <a:r>
              <a:rPr lang="es-419" sz="1200" u="sng" kern="1200" dirty="0">
                <a:solidFill>
                  <a:schemeClr val="tx1"/>
                </a:solidFill>
                <a:effectLst/>
                <a:latin typeface="+mn-lt"/>
                <a:ea typeface="+mn-ea"/>
                <a:cs typeface="+mn-cs"/>
              </a:rPr>
              <a:t>https://www.digitallearn.org/</a:t>
            </a:r>
            <a:r>
              <a:rPr lang="es-419" sz="1200" kern="1200" dirty="0">
                <a:solidFill>
                  <a:schemeClr val="tx1"/>
                </a:solidFill>
                <a:effectLst/>
                <a:latin typeface="+mn-lt"/>
                <a:ea typeface="+mn-ea"/>
                <a:cs typeface="+mn-cs"/>
              </a:rPr>
              <a:t>. Luego, haga clic en "Uso de una computadora Mac (OS 11)" y, luego, haga clic en "Práctica". </a:t>
            </a:r>
            <a:br>
              <a:rPr lang="en-US" sz="1200" kern="1200" dirty="0">
                <a:solidFill>
                  <a:schemeClr val="tx1"/>
                </a:solidFill>
                <a:effectLst/>
                <a:latin typeface="+mn-lt"/>
                <a:ea typeface="+mn-ea"/>
                <a:cs typeface="+mn-cs"/>
              </a:rPr>
            </a:br>
            <a:r>
              <a:rPr lang="es-419" sz="1200" kern="1200" dirty="0">
                <a:solidFill>
                  <a:schemeClr val="tx1"/>
                </a:solidFill>
                <a:effectLst/>
                <a:latin typeface="+mn-lt"/>
                <a:ea typeface="+mn-ea"/>
                <a:cs typeface="+mn-cs"/>
              </a:rPr>
              <a:t>O</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Use las siguientes cuatro diapositivas para revisar lo que los estudiantes han aprendido en la sección Conceptos básicos de las computadoras (Mac OS 11).</a:t>
            </a:r>
            <a:br>
              <a:rPr lang="en-US" sz="1200" i="0" kern="1200" dirty="0">
                <a:solidFill>
                  <a:schemeClr val="tx1"/>
                </a:solidFill>
                <a:effectLst/>
                <a:latin typeface="+mn-lt"/>
                <a:ea typeface="+mn-ea"/>
                <a:cs typeface="+mn-cs"/>
              </a:rPr>
            </a:br>
            <a:endParaRPr lang="es-419" sz="1200" i="0" kern="1200" dirty="0">
              <a:solidFill>
                <a:schemeClr val="tx1"/>
              </a:solidFill>
              <a:effectLst/>
              <a:latin typeface="+mn-lt"/>
              <a:ea typeface="+mn-ea"/>
              <a:cs typeface="+mn-cs"/>
            </a:endParaRPr>
          </a:p>
          <a:p>
            <a:r>
              <a:rPr lang="es-419" sz="1200" i="0" kern="1200" dirty="0">
                <a:solidFill>
                  <a:schemeClr val="tx1"/>
                </a:solidFill>
                <a:effectLst/>
                <a:latin typeface="+mn-lt"/>
                <a:ea typeface="+mn-ea"/>
                <a:cs typeface="+mn-cs"/>
              </a:rPr>
              <a:t>Los participantes deben seguirlo a medida que aborda cada pregunta. Haga que participen pidiéndoles que digan las respuestas en alta voz. Luego, confirme la respuesta correcta.</a:t>
            </a:r>
            <a:r>
              <a:rPr lang="es-419" sz="1200" kern="1200" dirty="0">
                <a:solidFill>
                  <a:schemeClr val="tx1"/>
                </a:solidFill>
                <a:effectLst/>
                <a:latin typeface="+mn-lt"/>
                <a:ea typeface="+mn-ea"/>
                <a:cs typeface="+mn-cs"/>
              </a:rPr>
              <a:t> </a:t>
            </a:r>
          </a:p>
          <a:p>
            <a:pPr lvl="0"/>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lvl="0"/>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87</a:t>
            </a:fld>
            <a:endParaRPr lang="es-419" dirty="0"/>
          </a:p>
        </p:txBody>
      </p:sp>
    </p:spTree>
    <p:extLst>
      <p:ext uri="{BB962C8B-B14F-4D97-AF65-F5344CB8AC3E}">
        <p14:creationId xmlns:p14="http://schemas.microsoft.com/office/powerpoint/2010/main" val="36506839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endParaRPr lang="es-419" sz="1200" i="1" kern="1200" dirty="0">
              <a:solidFill>
                <a:schemeClr val="tx1"/>
              </a:solidFill>
              <a:effectLst/>
              <a:latin typeface="+mn-lt"/>
              <a:ea typeface="+mn-ea"/>
              <a:cs typeface="+mn-cs"/>
            </a:endParaRPr>
          </a:p>
          <a:p>
            <a:pPr lvl="0"/>
            <a:endParaRPr lang="es-419"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Repase los conceptos de la sección Conceptos básicos de las computadoras: Uso de una computadora Mac.</a:t>
            </a:r>
          </a:p>
          <a:p>
            <a:pPr marL="82296" indent="0" algn="l">
              <a:buNone/>
            </a:pPr>
            <a:endParaRPr lang="es-419" sz="1200" b="1" kern="1200" dirty="0">
              <a:solidFill>
                <a:schemeClr val="tx1"/>
              </a:solidFill>
              <a:effectLst/>
              <a:latin typeface="+mn-lt"/>
              <a:ea typeface="+mn-ea"/>
              <a:cs typeface="+mn-cs"/>
            </a:endParaRPr>
          </a:p>
          <a:p>
            <a:pPr marL="82296" indent="0" algn="l">
              <a:buNone/>
            </a:pPr>
            <a:r>
              <a:rPr lang="es-419" sz="1200" b="1" dirty="0">
                <a:solidFill>
                  <a:schemeClr val="bg1"/>
                </a:solidFill>
              </a:rPr>
              <a:t>Si desea abrir una aplicación en el escritorio, ¿qué debe hacer? </a:t>
            </a:r>
          </a:p>
          <a:p>
            <a:pPr marL="82296" indent="0" algn="l">
              <a:buNone/>
            </a:pPr>
            <a:endParaRPr lang="es-419" b="1"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b="0" i="0" kern="1200" dirty="0">
                <a:solidFill>
                  <a:schemeClr val="tx1"/>
                </a:solidFill>
                <a:effectLst/>
                <a:latin typeface="+mn-lt"/>
                <a:ea typeface="+mn-ea"/>
                <a:cs typeface="+mn-cs"/>
              </a:rPr>
              <a:t>Pida a los alumnos que respondan.</a:t>
            </a:r>
            <a:endParaRPr lang="es-419" sz="1200" b="1" kern="1200" dirty="0">
              <a:solidFill>
                <a:schemeClr val="tx1"/>
              </a:solidFill>
              <a:effectLst/>
              <a:latin typeface="+mn-lt"/>
              <a:ea typeface="+mn-ea"/>
              <a:cs typeface="+mn-cs"/>
            </a:endParaRPr>
          </a:p>
          <a:p>
            <a:pPr lvl="0"/>
            <a:endParaRPr lang="es-419" sz="1200" b="1" kern="1200" dirty="0">
              <a:solidFill>
                <a:schemeClr val="tx1"/>
              </a:solidFill>
              <a:effectLst/>
              <a:latin typeface="+mn-lt"/>
              <a:ea typeface="+mn-ea"/>
              <a:cs typeface="+mn-cs"/>
            </a:endParaRPr>
          </a:p>
          <a:p>
            <a:pPr lvl="0"/>
            <a:r>
              <a:rPr lang="es-419" sz="1200" b="1" kern="1200" dirty="0">
                <a:solidFill>
                  <a:schemeClr val="tx1"/>
                </a:solidFill>
                <a:effectLst/>
                <a:latin typeface="+mn-lt"/>
                <a:ea typeface="+mn-ea"/>
                <a:cs typeface="+mn-cs"/>
              </a:rPr>
              <a:t>Respuesta: </a:t>
            </a:r>
            <a:r>
              <a:rPr lang="es-419" sz="1200" b="0" kern="1200" dirty="0">
                <a:solidFill>
                  <a:schemeClr val="tx1"/>
                </a:solidFill>
                <a:effectLst/>
                <a:latin typeface="+mn-lt"/>
                <a:ea typeface="+mn-ea"/>
                <a:cs typeface="+mn-cs"/>
              </a:rPr>
              <a:t>H</a:t>
            </a:r>
            <a:r>
              <a:rPr lang="es-419" dirty="0"/>
              <a:t>acer doble clic en el ícono que está en el escritorio para abrir la aplicación. </a:t>
            </a:r>
            <a:endParaRPr lang="es-419" sz="1200" b="0" kern="1200" dirty="0">
              <a:solidFill>
                <a:schemeClr val="tx1"/>
              </a:solidFill>
              <a:effectLst/>
              <a:latin typeface="+mn-lt"/>
              <a:ea typeface="+mn-ea"/>
              <a:cs typeface="+mn-cs"/>
            </a:endParaRPr>
          </a:p>
          <a:p>
            <a:endParaRPr lang="es-419"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88</a:t>
            </a:fld>
            <a:endParaRPr lang="es-419" dirty="0"/>
          </a:p>
        </p:txBody>
      </p:sp>
    </p:spTree>
    <p:extLst>
      <p:ext uri="{BB962C8B-B14F-4D97-AF65-F5344CB8AC3E}">
        <p14:creationId xmlns:p14="http://schemas.microsoft.com/office/powerpoint/2010/main" val="38392243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br>
              <a:rPr lang="en-US" sz="1200" i="1"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Repase los conceptos de la sección Conceptos básicos de las computadoras: Uso de una computadora Mac.</a:t>
            </a:r>
          </a:p>
          <a:p>
            <a:pPr marL="0" lvl="0" indent="0">
              <a:buFont typeface="Arial" panose="020B0604020202020204" pitchFamily="34" charset="0"/>
              <a:buNone/>
            </a:pPr>
            <a:endParaRPr lang="es-419" sz="1200" b="1" kern="1200" dirty="0">
              <a:solidFill>
                <a:schemeClr val="tx1"/>
              </a:solidFill>
              <a:effectLst/>
              <a:latin typeface="+mn-lt"/>
              <a:ea typeface="+mn-ea"/>
              <a:cs typeface="+mn-cs"/>
            </a:endParaRPr>
          </a:p>
          <a:p>
            <a:pPr lvl="0"/>
            <a:r>
              <a:rPr lang="es-419" sz="1200" b="1" kern="1200" dirty="0">
                <a:solidFill>
                  <a:schemeClr val="tx1"/>
                </a:solidFill>
                <a:effectLst/>
                <a:latin typeface="+mn-lt"/>
                <a:ea typeface="+mn-ea"/>
                <a:cs typeface="+mn-cs"/>
              </a:rPr>
              <a:t>Si desea minimizar la ventana que está actualmente abierta en su pantalla, ¿en qué ícono debería hacer clic? </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a:t>
            </a:r>
            <a:r>
              <a:rPr lang="es-419" sz="1200" b="0" i="1" kern="1200" dirty="0">
                <a:solidFill>
                  <a:schemeClr val="tx1"/>
                </a:solidFill>
                <a:effectLst/>
                <a:latin typeface="+mn-lt"/>
                <a:ea typeface="+mn-ea"/>
                <a:cs typeface="+mn-cs"/>
              </a:rPr>
              <a:t>: </a:t>
            </a:r>
            <a:r>
              <a:rPr lang="es-419" sz="1200" b="0" i="0" kern="1200" dirty="0">
                <a:solidFill>
                  <a:schemeClr val="tx1"/>
                </a:solidFill>
                <a:effectLst/>
                <a:latin typeface="+mn-lt"/>
                <a:ea typeface="+mn-ea"/>
                <a:cs typeface="+mn-cs"/>
              </a:rPr>
              <a:t>Pida a los alumnos que respondan.</a:t>
            </a:r>
          </a:p>
          <a:p>
            <a:pPr lvl="0"/>
            <a:endParaRPr lang="es-419" sz="1200" b="1" kern="1200" dirty="0">
              <a:solidFill>
                <a:schemeClr val="tx1"/>
              </a:solidFill>
              <a:effectLst/>
              <a:latin typeface="+mn-lt"/>
              <a:ea typeface="+mn-ea"/>
              <a:cs typeface="+mn-cs"/>
            </a:endParaRPr>
          </a:p>
          <a:p>
            <a:pPr lvl="0"/>
            <a:r>
              <a:rPr lang="es-419" sz="1200" b="1" kern="1200" dirty="0">
                <a:solidFill>
                  <a:srgbClr val="FF0000"/>
                </a:solidFill>
                <a:effectLst/>
                <a:latin typeface="+mn-lt"/>
                <a:ea typeface="+mn-ea"/>
                <a:cs typeface="+mn-cs"/>
              </a:rPr>
              <a:t>Respuesta: </a:t>
            </a:r>
            <a:r>
              <a:rPr lang="es-419" sz="1200" b="0" kern="1200" dirty="0">
                <a:solidFill>
                  <a:srgbClr val="FF0000"/>
                </a:solidFill>
                <a:effectLst/>
                <a:latin typeface="+mn-lt"/>
                <a:ea typeface="+mn-ea"/>
                <a:cs typeface="+mn-cs"/>
              </a:rPr>
              <a:t>Debería hacer clic en el botón amarillo en la parte superior izquierda de la ventana. </a:t>
            </a:r>
          </a:p>
          <a:p>
            <a:pPr lvl="0"/>
            <a:r>
              <a:rPr lang="es-419" sz="1200" i="1" kern="1200" dirty="0">
                <a:solidFill>
                  <a:schemeClr val="tx1"/>
                </a:solidFill>
                <a:effectLst/>
                <a:latin typeface="+mn-lt"/>
                <a:ea typeface="+mn-ea"/>
                <a:cs typeface="+mn-cs"/>
              </a:rPr>
              <a:t>NOTA AL INSTRUCTOR</a:t>
            </a:r>
            <a:r>
              <a:rPr lang="es-419" sz="1200" b="0" i="1" kern="1200" dirty="0">
                <a:solidFill>
                  <a:schemeClr val="tx1"/>
                </a:solidFill>
                <a:effectLst/>
                <a:latin typeface="+mn-lt"/>
                <a:ea typeface="+mn-ea"/>
                <a:cs typeface="+mn-cs"/>
              </a:rPr>
              <a:t>: </a:t>
            </a:r>
            <a:r>
              <a:rPr lang="es-419" sz="1200" b="0" i="0" kern="1200" dirty="0">
                <a:solidFill>
                  <a:srgbClr val="FF0000"/>
                </a:solidFill>
                <a:effectLst/>
                <a:latin typeface="+mn-lt"/>
                <a:ea typeface="+mn-ea"/>
                <a:cs typeface="+mn-cs"/>
              </a:rPr>
              <a:t>Señale el botón amarillo.</a:t>
            </a:r>
          </a:p>
          <a:p>
            <a:endParaRPr lang="es-419"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89</a:t>
            </a:fld>
            <a:endParaRPr lang="es-419" dirty="0"/>
          </a:p>
        </p:txBody>
      </p:sp>
    </p:spTree>
    <p:extLst>
      <p:ext uri="{BB962C8B-B14F-4D97-AF65-F5344CB8AC3E}">
        <p14:creationId xmlns:p14="http://schemas.microsoft.com/office/powerpoint/2010/main" val="40766720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p>
          <a:p>
            <a:pPr lvl="0"/>
            <a:endParaRPr lang="es-419"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Demuestre las funciones principales del escritorio de macOS 11.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Este es el escritorio de macOS 11. Exploremos las diferentes secciones del escritorio de la computadora, incluidos el Dock, el menú Apple y más.</a:t>
            </a: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Si está utilizando una computadora Apple que tiene una versión diferente del sistema operativo, el escritorio podría tener otro aspecto.</a:t>
            </a:r>
          </a:p>
        </p:txBody>
      </p:sp>
      <p:sp>
        <p:nvSpPr>
          <p:cNvPr id="4" name="Slide Number Placeholder 3"/>
          <p:cNvSpPr>
            <a:spLocks noGrp="1"/>
          </p:cNvSpPr>
          <p:nvPr>
            <p:ph type="sldNum" sz="quarter" idx="5"/>
          </p:nvPr>
        </p:nvSpPr>
        <p:spPr/>
        <p:txBody>
          <a:bodyPr/>
          <a:lstStyle/>
          <a:p>
            <a:fld id="{0A1A2D79-0A70-4F98-91B6-5265C658D6AD}" type="slidenum">
              <a:rPr lang="en-US" smtClean="0"/>
              <a:t>9</a:t>
            </a:fld>
            <a:endParaRPr lang="es-419" dirty="0"/>
          </a:p>
        </p:txBody>
      </p:sp>
    </p:spTree>
    <p:extLst>
      <p:ext uri="{BB962C8B-B14F-4D97-AF65-F5344CB8AC3E}">
        <p14:creationId xmlns:p14="http://schemas.microsoft.com/office/powerpoint/2010/main" val="425266456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br>
              <a:rPr lang="en-US" sz="1200" i="1"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Repase los conceptos de la sección Conceptos básicos de las computadoras: Uso de una computadora Mac.</a:t>
            </a:r>
          </a:p>
          <a:p>
            <a:pPr marL="0" lvl="0" indent="0">
              <a:buFont typeface="Arial" panose="020B0604020202020204" pitchFamily="34" charset="0"/>
              <a:buNone/>
            </a:pPr>
            <a:endParaRPr lang="es-419" sz="1200" b="1" kern="1200" dirty="0">
              <a:solidFill>
                <a:schemeClr val="tx1"/>
              </a:solidFill>
              <a:effectLst/>
              <a:latin typeface="+mn-lt"/>
              <a:ea typeface="+mn-ea"/>
              <a:cs typeface="+mn-cs"/>
            </a:endParaRPr>
          </a:p>
          <a:p>
            <a:pPr lvl="0"/>
            <a:r>
              <a:rPr lang="es-419" sz="1200" b="1" kern="1200" dirty="0">
                <a:solidFill>
                  <a:schemeClr val="tx1"/>
                </a:solidFill>
                <a:effectLst/>
                <a:latin typeface="+mn-lt"/>
                <a:ea typeface="+mn-ea"/>
                <a:cs typeface="+mn-cs"/>
              </a:rPr>
              <a:t>Si desea cerrar la ventana, ¿en qué ícono debería hacer clic? </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a:t>
            </a:r>
            <a:r>
              <a:rPr lang="es-419" sz="1200" b="0" i="1" kern="1200" dirty="0">
                <a:solidFill>
                  <a:schemeClr val="tx1"/>
                </a:solidFill>
                <a:effectLst/>
                <a:latin typeface="+mn-lt"/>
                <a:ea typeface="+mn-ea"/>
                <a:cs typeface="+mn-cs"/>
              </a:rPr>
              <a:t>: </a:t>
            </a:r>
            <a:r>
              <a:rPr lang="es-419" sz="1200" b="0" i="0" kern="1200" dirty="0">
                <a:solidFill>
                  <a:schemeClr val="tx1"/>
                </a:solidFill>
                <a:effectLst/>
                <a:latin typeface="+mn-lt"/>
                <a:ea typeface="+mn-ea"/>
                <a:cs typeface="+mn-cs"/>
              </a:rPr>
              <a:t>Pida a los alumnos que respondan.</a:t>
            </a:r>
          </a:p>
          <a:p>
            <a:pPr lvl="0"/>
            <a:endParaRPr lang="es-419"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b="1" kern="1200" dirty="0">
                <a:solidFill>
                  <a:srgbClr val="FF0000"/>
                </a:solidFill>
                <a:effectLst/>
                <a:latin typeface="+mn-lt"/>
                <a:ea typeface="+mn-ea"/>
                <a:cs typeface="+mn-cs"/>
              </a:rPr>
              <a:t>Respuesta: </a:t>
            </a:r>
            <a:r>
              <a:rPr lang="es-419" sz="1200" b="0" kern="1200" dirty="0">
                <a:solidFill>
                  <a:srgbClr val="FF0000"/>
                </a:solidFill>
                <a:effectLst/>
                <a:latin typeface="+mn-lt"/>
                <a:ea typeface="+mn-ea"/>
                <a:cs typeface="+mn-cs"/>
              </a:rPr>
              <a:t>Debería hacer clic en el botón rojo en la parte superior izquierda de la ventana. </a:t>
            </a:r>
          </a:p>
          <a:p>
            <a:pPr lvl="0"/>
            <a:r>
              <a:rPr lang="es-419" sz="1200" i="1" kern="1200" dirty="0">
                <a:solidFill>
                  <a:schemeClr val="tx1"/>
                </a:solidFill>
                <a:effectLst/>
                <a:latin typeface="+mn-lt"/>
                <a:ea typeface="+mn-ea"/>
                <a:cs typeface="+mn-cs"/>
              </a:rPr>
              <a:t>NOTA AL INSTRUCTOR</a:t>
            </a:r>
            <a:r>
              <a:rPr lang="es-419" sz="1200" b="0" i="1" kern="1200" dirty="0">
                <a:solidFill>
                  <a:schemeClr val="tx1"/>
                </a:solidFill>
                <a:effectLst/>
                <a:latin typeface="+mn-lt"/>
                <a:ea typeface="+mn-ea"/>
                <a:cs typeface="+mn-cs"/>
              </a:rPr>
              <a:t>: </a:t>
            </a:r>
            <a:r>
              <a:rPr lang="es-419" sz="1200" b="0" i="0" kern="1200" dirty="0">
                <a:solidFill>
                  <a:srgbClr val="FF0000"/>
                </a:solidFill>
                <a:effectLst/>
                <a:latin typeface="+mn-lt"/>
                <a:ea typeface="+mn-ea"/>
                <a:cs typeface="+mn-cs"/>
              </a:rPr>
              <a:t>Señale el botón rojo.</a:t>
            </a:r>
          </a:p>
          <a:p>
            <a:endParaRPr lang="es-419"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90</a:t>
            </a:fld>
            <a:endParaRPr lang="es-419" dirty="0"/>
          </a:p>
        </p:txBody>
      </p:sp>
    </p:spTree>
    <p:extLst>
      <p:ext uri="{BB962C8B-B14F-4D97-AF65-F5344CB8AC3E}">
        <p14:creationId xmlns:p14="http://schemas.microsoft.com/office/powerpoint/2010/main" val="157494276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br>
              <a:rPr lang="en-US" sz="1200" i="1"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Repase los conceptos de la sección Conceptos básicos de las computadoras: Uso de una computadora Mac.</a:t>
            </a:r>
          </a:p>
          <a:p>
            <a:pPr marL="0" lvl="0" indent="0">
              <a:buFont typeface="Arial" panose="020B0604020202020204" pitchFamily="34" charset="0"/>
              <a:buNone/>
            </a:pPr>
            <a:endParaRPr lang="es-419" sz="1200" b="1" kern="1200" dirty="0">
              <a:solidFill>
                <a:schemeClr val="tx1"/>
              </a:solidFill>
              <a:effectLst/>
              <a:latin typeface="+mn-lt"/>
              <a:ea typeface="+mn-ea"/>
              <a:cs typeface="+mn-cs"/>
            </a:endParaRPr>
          </a:p>
          <a:p>
            <a:pPr lvl="0"/>
            <a:r>
              <a:rPr lang="es-419" sz="1200" b="1" kern="1200" dirty="0">
                <a:solidFill>
                  <a:schemeClr val="tx1"/>
                </a:solidFill>
                <a:effectLst/>
                <a:latin typeface="+mn-lt"/>
                <a:ea typeface="+mn-ea"/>
                <a:cs typeface="+mn-cs"/>
              </a:rPr>
              <a:t>Si desea guardar un documento, ¿dónde debería hacer clic? </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a:t>
            </a:r>
            <a:r>
              <a:rPr lang="es-419" sz="1200" b="0" i="1" kern="1200" dirty="0">
                <a:solidFill>
                  <a:schemeClr val="tx1"/>
                </a:solidFill>
                <a:effectLst/>
                <a:latin typeface="+mn-lt"/>
                <a:ea typeface="+mn-ea"/>
                <a:cs typeface="+mn-cs"/>
              </a:rPr>
              <a:t>: </a:t>
            </a:r>
            <a:r>
              <a:rPr lang="es-419" sz="1200" b="0" i="0" kern="1200" dirty="0">
                <a:solidFill>
                  <a:schemeClr val="tx1"/>
                </a:solidFill>
                <a:effectLst/>
                <a:latin typeface="+mn-lt"/>
                <a:ea typeface="+mn-ea"/>
                <a:cs typeface="+mn-cs"/>
              </a:rPr>
              <a:t>Pida a los alumnos que respondan.</a:t>
            </a:r>
          </a:p>
          <a:p>
            <a:pPr lvl="0"/>
            <a:endParaRPr lang="es-419" sz="1200" b="1" kern="1200" dirty="0">
              <a:solidFill>
                <a:schemeClr val="tx1"/>
              </a:solidFill>
              <a:effectLst/>
              <a:latin typeface="+mn-lt"/>
              <a:ea typeface="+mn-ea"/>
              <a:cs typeface="+mn-cs"/>
            </a:endParaRPr>
          </a:p>
          <a:p>
            <a:pPr lvl="0"/>
            <a:r>
              <a:rPr lang="es-419" sz="1200" b="1" kern="1200" dirty="0">
                <a:solidFill>
                  <a:srgbClr val="FF0000"/>
                </a:solidFill>
                <a:effectLst/>
                <a:latin typeface="+mn-lt"/>
                <a:ea typeface="+mn-ea"/>
                <a:cs typeface="+mn-cs"/>
              </a:rPr>
              <a:t>Respuesta: </a:t>
            </a:r>
            <a:r>
              <a:rPr lang="es-419" sz="1200" b="0" kern="1200" dirty="0">
                <a:solidFill>
                  <a:srgbClr val="FF0000"/>
                </a:solidFill>
                <a:effectLst/>
                <a:latin typeface="+mn-lt"/>
                <a:ea typeface="+mn-ea"/>
                <a:cs typeface="+mn-cs"/>
              </a:rPr>
              <a:t>Puede hacer clic en el menú "File" (Archivo).</a:t>
            </a:r>
          </a:p>
          <a:p>
            <a:pPr lvl="0"/>
            <a:r>
              <a:rPr lang="es-419" sz="1200" i="1" kern="1200" dirty="0">
                <a:solidFill>
                  <a:schemeClr val="tx1"/>
                </a:solidFill>
                <a:effectLst/>
                <a:latin typeface="+mn-lt"/>
                <a:ea typeface="+mn-ea"/>
                <a:cs typeface="+mn-cs"/>
              </a:rPr>
              <a:t>NOTA AL INSTRUCTOR</a:t>
            </a:r>
            <a:r>
              <a:rPr lang="es-419" sz="1200" b="0" i="1" kern="1200" dirty="0">
                <a:solidFill>
                  <a:schemeClr val="tx1"/>
                </a:solidFill>
                <a:effectLst/>
                <a:latin typeface="+mn-lt"/>
                <a:ea typeface="+mn-ea"/>
                <a:cs typeface="+mn-cs"/>
              </a:rPr>
              <a:t>: </a:t>
            </a:r>
            <a:r>
              <a:rPr lang="es-419" sz="1200" b="0" i="0" kern="1200" dirty="0">
                <a:solidFill>
                  <a:srgbClr val="FF0000"/>
                </a:solidFill>
                <a:effectLst/>
                <a:latin typeface="+mn-lt"/>
                <a:ea typeface="+mn-ea"/>
                <a:cs typeface="+mn-cs"/>
              </a:rPr>
              <a:t>Señale el menú "File" (Archivo).</a:t>
            </a:r>
          </a:p>
          <a:p>
            <a:endParaRPr lang="es-419"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91</a:t>
            </a:fld>
            <a:endParaRPr lang="es-419" dirty="0"/>
          </a:p>
        </p:txBody>
      </p:sp>
    </p:spTree>
    <p:extLst>
      <p:ext uri="{BB962C8B-B14F-4D97-AF65-F5344CB8AC3E}">
        <p14:creationId xmlns:p14="http://schemas.microsoft.com/office/powerpoint/2010/main" val="339221429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PowerPoint o haga una demostración en vivo.</a:t>
            </a:r>
            <a:br>
              <a:rPr lang="en-US" sz="1200" i="1"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Repase los conceptos de la sección Conceptos básicos de las computadoras: Uso de una computadora Mac.</a:t>
            </a:r>
          </a:p>
          <a:p>
            <a:pPr marL="0" lvl="0" indent="0">
              <a:buFont typeface="Arial" panose="020B0604020202020204" pitchFamily="34" charset="0"/>
              <a:buNone/>
            </a:pPr>
            <a:endParaRPr lang="es-419" sz="1200" b="1" kern="1200" dirty="0">
              <a:solidFill>
                <a:schemeClr val="tx1"/>
              </a:solidFill>
              <a:effectLst/>
              <a:latin typeface="+mn-lt"/>
              <a:ea typeface="+mn-ea"/>
              <a:cs typeface="+mn-cs"/>
            </a:endParaRPr>
          </a:p>
          <a:p>
            <a:pPr lvl="0"/>
            <a:r>
              <a:rPr lang="es-419" sz="1200" b="1" kern="1200" dirty="0">
                <a:solidFill>
                  <a:schemeClr val="tx1"/>
                </a:solidFill>
                <a:effectLst/>
                <a:latin typeface="+mn-lt"/>
                <a:ea typeface="+mn-ea"/>
                <a:cs typeface="+mn-cs"/>
              </a:rPr>
              <a:t>Si eliminó accidentalmente un archivo, ¿dónde puede encontrarlo y recuperarlo? </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a:t>
            </a:r>
            <a:r>
              <a:rPr lang="es-419" sz="1200" b="0" i="1" kern="1200" dirty="0">
                <a:solidFill>
                  <a:schemeClr val="tx1"/>
                </a:solidFill>
                <a:effectLst/>
                <a:latin typeface="+mn-lt"/>
                <a:ea typeface="+mn-ea"/>
                <a:cs typeface="+mn-cs"/>
              </a:rPr>
              <a:t>: </a:t>
            </a:r>
            <a:r>
              <a:rPr lang="es-419" sz="1200" b="0" i="0" kern="1200" dirty="0">
                <a:solidFill>
                  <a:schemeClr val="tx1"/>
                </a:solidFill>
                <a:effectLst/>
                <a:latin typeface="+mn-lt"/>
                <a:ea typeface="+mn-ea"/>
                <a:cs typeface="+mn-cs"/>
              </a:rPr>
              <a:t>Pida a los alumnos que respondan.</a:t>
            </a:r>
          </a:p>
          <a:p>
            <a:pPr lvl="0"/>
            <a:endParaRPr lang="es-419" sz="1200" b="1" kern="1200" dirty="0">
              <a:solidFill>
                <a:schemeClr val="tx1"/>
              </a:solidFill>
              <a:effectLst/>
              <a:latin typeface="+mn-lt"/>
              <a:ea typeface="+mn-ea"/>
              <a:cs typeface="+mn-cs"/>
            </a:endParaRPr>
          </a:p>
          <a:p>
            <a:pPr lvl="0"/>
            <a:r>
              <a:rPr lang="es-419" sz="1200" b="1" kern="1200" dirty="0">
                <a:solidFill>
                  <a:srgbClr val="FF0000"/>
                </a:solidFill>
                <a:effectLst/>
                <a:latin typeface="+mn-lt"/>
                <a:ea typeface="+mn-ea"/>
                <a:cs typeface="+mn-cs"/>
              </a:rPr>
              <a:t>Respuesta: </a:t>
            </a:r>
            <a:r>
              <a:rPr lang="es-419" sz="1200" b="0" kern="1200" dirty="0">
                <a:solidFill>
                  <a:srgbClr val="FF0000"/>
                </a:solidFill>
                <a:effectLst/>
                <a:latin typeface="+mn-lt"/>
                <a:ea typeface="+mn-ea"/>
                <a:cs typeface="+mn-cs"/>
              </a:rPr>
              <a:t>Debería hacer clic en el ícono de la papelera.</a:t>
            </a:r>
          </a:p>
          <a:p>
            <a:pPr lvl="0"/>
            <a:r>
              <a:rPr lang="es-419" sz="1200" i="1" kern="1200" dirty="0">
                <a:solidFill>
                  <a:schemeClr val="tx1"/>
                </a:solidFill>
                <a:effectLst/>
                <a:latin typeface="+mn-lt"/>
                <a:ea typeface="+mn-ea"/>
                <a:cs typeface="+mn-cs"/>
              </a:rPr>
              <a:t>NOTA AL INSTRUCTOR</a:t>
            </a:r>
            <a:r>
              <a:rPr lang="es-419" sz="1200" b="0" i="1" kern="1200" dirty="0">
                <a:solidFill>
                  <a:schemeClr val="tx1"/>
                </a:solidFill>
                <a:effectLst/>
                <a:latin typeface="+mn-lt"/>
                <a:ea typeface="+mn-ea"/>
                <a:cs typeface="+mn-cs"/>
              </a:rPr>
              <a:t>:</a:t>
            </a:r>
            <a:r>
              <a:rPr lang="es-419" sz="1200" b="0" i="0" kern="1200" dirty="0">
                <a:solidFill>
                  <a:schemeClr val="tx1"/>
                </a:solidFill>
                <a:effectLst/>
                <a:latin typeface="+mn-lt"/>
                <a:ea typeface="+mn-ea"/>
                <a:cs typeface="+mn-cs"/>
              </a:rPr>
              <a:t> </a:t>
            </a:r>
            <a:r>
              <a:rPr lang="es-419" sz="1200" b="0" i="0" kern="1200" dirty="0">
                <a:solidFill>
                  <a:srgbClr val="FF0000"/>
                </a:solidFill>
                <a:effectLst/>
                <a:latin typeface="+mn-lt"/>
                <a:ea typeface="+mn-ea"/>
                <a:cs typeface="+mn-cs"/>
              </a:rPr>
              <a:t>Señale el </a:t>
            </a:r>
            <a:r>
              <a:rPr lang="es-419" sz="1200" b="0" kern="1200" dirty="0">
                <a:solidFill>
                  <a:srgbClr val="FF0000"/>
                </a:solidFill>
                <a:effectLst/>
                <a:latin typeface="+mn-lt"/>
                <a:ea typeface="+mn-ea"/>
                <a:cs typeface="+mn-cs"/>
              </a:rPr>
              <a:t>ícono de la papelera</a:t>
            </a:r>
            <a:r>
              <a:rPr lang="es-419" sz="1200" b="0" i="0" kern="1200" dirty="0">
                <a:solidFill>
                  <a:srgbClr val="FF0000"/>
                </a:solidFill>
                <a:effectLst/>
                <a:latin typeface="+mn-lt"/>
                <a:ea typeface="+mn-ea"/>
                <a:cs typeface="+mn-cs"/>
              </a:rPr>
              <a:t>.</a:t>
            </a:r>
          </a:p>
          <a:p>
            <a:endParaRPr lang="es-419"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92</a:t>
            </a:fld>
            <a:endParaRPr lang="es-419" dirty="0"/>
          </a:p>
        </p:txBody>
      </p:sp>
    </p:spTree>
    <p:extLst>
      <p:ext uri="{BB962C8B-B14F-4D97-AF65-F5344CB8AC3E}">
        <p14:creationId xmlns:p14="http://schemas.microsoft.com/office/powerpoint/2010/main" val="34227847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82296" indent="0">
              <a:buNone/>
            </a:pPr>
            <a:endParaRPr lang="es-419" dirty="0">
              <a:solidFill>
                <a:schemeClr val="tx1"/>
              </a:solidFill>
            </a:endParaRPr>
          </a:p>
          <a:p>
            <a:r>
              <a:rPr lang="es-419" dirty="0">
                <a:solidFill>
                  <a:schemeClr val="tx1"/>
                </a:solidFill>
              </a:rPr>
              <a:t>¡Felicitaciones! Hoy han aprendido lo siguiente: </a:t>
            </a:r>
            <a:endParaRPr lang="es-419" sz="1200" kern="1200" dirty="0">
              <a:solidFill>
                <a:schemeClr val="tx1"/>
              </a:solidFill>
              <a:effectLst/>
              <a:latin typeface="+mn-lt"/>
              <a:ea typeface="+mn-ea"/>
              <a:cs typeface="+mn-cs"/>
            </a:endParaRPr>
          </a:p>
          <a:p>
            <a:endParaRPr lang="es-419" dirty="0"/>
          </a:p>
          <a:p>
            <a:pPr marL="171450" indent="-171450">
              <a:buFont typeface="Arial" panose="020B0604020202020204" pitchFamily="34" charset="0"/>
              <a:buChar char="•"/>
            </a:pPr>
            <a:r>
              <a:rPr lang="es-419" dirty="0"/>
              <a:t>Qué es un sistema operativo</a:t>
            </a:r>
          </a:p>
          <a:p>
            <a:pPr marL="171450" indent="-171450">
              <a:buFont typeface="Arial" panose="020B0604020202020204" pitchFamily="34" charset="0"/>
              <a:buChar char="•"/>
            </a:pPr>
            <a:r>
              <a:rPr lang="es-419" dirty="0"/>
              <a:t>Las habilidades que necesitan para usar </a:t>
            </a:r>
            <a:r>
              <a:rPr lang="es-419" sz="1200" kern="1200" dirty="0">
                <a:solidFill>
                  <a:schemeClr val="tx1"/>
                </a:solidFill>
                <a:effectLst/>
                <a:latin typeface="+mn-lt"/>
                <a:ea typeface="+mn-ea"/>
                <a:cs typeface="+mn-cs"/>
              </a:rPr>
              <a:t>macOS</a:t>
            </a:r>
            <a:r>
              <a:rPr lang="es-419" dirty="0"/>
              <a:t>, entre ellas:</a:t>
            </a:r>
          </a:p>
          <a:p>
            <a:pPr marL="628650" lvl="1" indent="-171450">
              <a:buFont typeface="Arial" panose="020B0604020202020204" pitchFamily="34" charset="0"/>
              <a:buChar char="•"/>
            </a:pPr>
            <a:r>
              <a:rPr lang="es-419" dirty="0"/>
              <a:t>Navegar por el escritorio</a:t>
            </a:r>
          </a:p>
          <a:p>
            <a:pPr marL="628650" lvl="1" indent="-171450">
              <a:buFont typeface="Arial" panose="020B0604020202020204" pitchFamily="34" charset="0"/>
              <a:buChar char="•"/>
            </a:pPr>
            <a:r>
              <a:rPr lang="es-419" dirty="0"/>
              <a:t>Buscar y organizar los archivos y las carpetas</a:t>
            </a:r>
          </a:p>
          <a:p>
            <a:pPr marL="628650" lvl="1" indent="-171450">
              <a:buFont typeface="Arial" panose="020B0604020202020204" pitchFamily="34" charset="0"/>
              <a:buChar char="•"/>
            </a:pPr>
            <a:r>
              <a:rPr lang="es-419" dirty="0"/>
              <a:t>Administrar las ventanas de una aplicación</a:t>
            </a:r>
          </a:p>
          <a:p>
            <a:pPr marL="628650" lvl="1" indent="-171450">
              <a:buFont typeface="Arial" panose="020B0604020202020204" pitchFamily="34" charset="0"/>
              <a:buChar char="•"/>
            </a:pPr>
            <a:r>
              <a:rPr lang="es-419" dirty="0"/>
              <a:t>Guardar y cerrar archivos</a:t>
            </a:r>
          </a:p>
          <a:p>
            <a:pPr marL="628650" lvl="1" indent="-171450">
              <a:buFont typeface="Arial" panose="020B0604020202020204" pitchFamily="34" charset="0"/>
              <a:buChar char="•"/>
            </a:pPr>
            <a:r>
              <a:rPr lang="es-419" dirty="0"/>
              <a:t>Eliminar archivos</a:t>
            </a:r>
          </a:p>
          <a:p>
            <a:pPr marL="171450" lvl="0" indent="-171450">
              <a:buFont typeface="Arial" panose="020B0604020202020204" pitchFamily="34" charset="0"/>
              <a:buChar char="•"/>
            </a:pPr>
            <a:r>
              <a:rPr lang="es-419" dirty="0"/>
              <a:t>Consejos para usar macOS 11</a:t>
            </a:r>
          </a:p>
          <a:p>
            <a:endParaRPr lang="es-419" dirty="0"/>
          </a:p>
          <a:p>
            <a:r>
              <a:rPr lang="es-419" sz="1200" i="1" kern="1200" dirty="0">
                <a:solidFill>
                  <a:schemeClr val="tx1"/>
                </a:solidFill>
                <a:effectLst/>
                <a:latin typeface="+mn-lt"/>
                <a:ea typeface="+mn-ea"/>
                <a:cs typeface="+mn-cs"/>
              </a:rPr>
              <a:t>NOTA AL INSTRUCTOR: </a:t>
            </a:r>
            <a:r>
              <a:rPr lang="es-419" i="0" dirty="0"/>
              <a:t>Proporcione a cada alumno un Certificado de finalización.</a:t>
            </a:r>
          </a:p>
        </p:txBody>
      </p:sp>
      <p:sp>
        <p:nvSpPr>
          <p:cNvPr id="4" name="Slide Number Placeholder 3"/>
          <p:cNvSpPr>
            <a:spLocks noGrp="1"/>
          </p:cNvSpPr>
          <p:nvPr>
            <p:ph type="sldNum" sz="quarter" idx="5"/>
          </p:nvPr>
        </p:nvSpPr>
        <p:spPr/>
        <p:txBody>
          <a:bodyPr/>
          <a:lstStyle/>
          <a:p>
            <a:fld id="{0A1A2D79-0A70-4F98-91B6-5265C658D6AD}" type="slidenum">
              <a:rPr lang="en-US" smtClean="0"/>
              <a:t>93</a:t>
            </a:fld>
            <a:endParaRPr lang="es-419" dirty="0"/>
          </a:p>
        </p:txBody>
      </p:sp>
    </p:spTree>
    <p:extLst>
      <p:ext uri="{BB962C8B-B14F-4D97-AF65-F5344CB8AC3E}">
        <p14:creationId xmlns:p14="http://schemas.microsoft.com/office/powerpoint/2010/main" val="233050330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Dirija a los alumnos a cursos adicionales que están disponibles. Dirija la atención de los alumnos a la dirección del sitio web que aparece en la diapositiva.</a:t>
            </a:r>
          </a:p>
          <a:p>
            <a:pPr marL="0" lvl="0" indent="0">
              <a:buFont typeface="Arial" panose="020B0604020202020204" pitchFamily="34" charset="0"/>
              <a:buNone/>
            </a:pPr>
            <a:endParaRPr lang="es-419" sz="1200" i="1" kern="1200" dirty="0">
              <a:solidFill>
                <a:schemeClr val="tx1"/>
              </a:solidFill>
              <a:effectLst/>
              <a:latin typeface="+mn-lt"/>
              <a:ea typeface="+mn-ea"/>
              <a:cs typeface="+mn-cs"/>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94</a:t>
            </a:fld>
            <a:endParaRPr lang="es-419" dirty="0"/>
          </a:p>
        </p:txBody>
      </p:sp>
    </p:spTree>
    <p:extLst>
      <p:ext uri="{BB962C8B-B14F-4D97-AF65-F5344CB8AC3E}">
        <p14:creationId xmlns:p14="http://schemas.microsoft.com/office/powerpoint/2010/main" val="321876504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a:extLst>
              <a:ext uri="{FF2B5EF4-FFF2-40B4-BE49-F238E27FC236}">
                <a16:creationId xmlns:a16="http://schemas.microsoft.com/office/drawing/2014/main" id="{DC605C7C-63EA-73B7-7F79-900C406675A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8" name="Notes Placeholder 2">
            <a:extLst>
              <a:ext uri="{FF2B5EF4-FFF2-40B4-BE49-F238E27FC236}">
                <a16:creationId xmlns:a16="http://schemas.microsoft.com/office/drawing/2014/main" id="{8836DA37-2DDA-3C56-8C9A-44F4EA2DD04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lvl="0" indent="0">
              <a:buFont typeface="Arial" panose="020B0604020202020204" pitchFamily="34" charset="0"/>
              <a:buNone/>
            </a:pPr>
            <a:r>
              <a:rPr lang="es-419" sz="1200" i="0" kern="1200" dirty="0">
                <a:solidFill>
                  <a:schemeClr val="tx1"/>
                </a:solidFill>
                <a:effectLst/>
                <a:latin typeface="+mn-lt"/>
                <a:ea typeface="+mn-ea"/>
                <a:cs typeface="+mn-cs"/>
              </a:rPr>
              <a:t>Gracias nuevamente a AT&amp;T y PLA por este taller. ¡Agradecemos a todos nuestros participantes por venir y les animamos a que sigan aprendiendo! </a:t>
            </a:r>
          </a:p>
          <a:p>
            <a:pPr>
              <a:spcBef>
                <a:spcPct val="0"/>
              </a:spcBef>
            </a:pPr>
            <a:endParaRPr lang="en-US" altLang="en-US" dirty="0"/>
          </a:p>
        </p:txBody>
      </p:sp>
      <p:sp>
        <p:nvSpPr>
          <p:cNvPr id="14339" name="Slide Number Placeholder 3">
            <a:extLst>
              <a:ext uri="{FF2B5EF4-FFF2-40B4-BE49-F238E27FC236}">
                <a16:creationId xmlns:a16="http://schemas.microsoft.com/office/drawing/2014/main" id="{BC4D6636-5457-D10D-8849-5EB77053A32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anose="020B0502040204020203" pitchFamily="34" charset="0"/>
              </a:defRPr>
            </a:lvl1pPr>
            <a:lvl2pPr marL="742950" indent="-285750">
              <a:defRPr>
                <a:solidFill>
                  <a:schemeClr val="tx1"/>
                </a:solidFill>
                <a:latin typeface="Segoe UI" panose="020B0502040204020203" pitchFamily="34" charset="0"/>
              </a:defRPr>
            </a:lvl2pPr>
            <a:lvl3pPr marL="1143000" indent="-228600">
              <a:defRPr>
                <a:solidFill>
                  <a:schemeClr val="tx1"/>
                </a:solidFill>
                <a:latin typeface="Segoe UI" panose="020B0502040204020203" pitchFamily="34" charset="0"/>
              </a:defRPr>
            </a:lvl3pPr>
            <a:lvl4pPr marL="1600200" indent="-228600">
              <a:defRPr>
                <a:solidFill>
                  <a:schemeClr val="tx1"/>
                </a:solidFill>
                <a:latin typeface="Segoe UI" panose="020B0502040204020203" pitchFamily="34" charset="0"/>
              </a:defRPr>
            </a:lvl4pPr>
            <a:lvl5pPr marL="2057400" indent="-228600">
              <a:defRPr>
                <a:solidFill>
                  <a:schemeClr val="tx1"/>
                </a:solidFill>
                <a:latin typeface="Segoe UI" panose="020B0502040204020203" pitchFamily="34" charset="0"/>
              </a:defRPr>
            </a:lvl5pPr>
            <a:lvl6pPr marL="2514600" indent="-228600" fontAlgn="base">
              <a:spcBef>
                <a:spcPct val="0"/>
              </a:spcBef>
              <a:spcAft>
                <a:spcPct val="0"/>
              </a:spcAft>
              <a:defRPr>
                <a:solidFill>
                  <a:schemeClr val="tx1"/>
                </a:solidFill>
                <a:latin typeface="Segoe UI" panose="020B0502040204020203" pitchFamily="34" charset="0"/>
              </a:defRPr>
            </a:lvl6pPr>
            <a:lvl7pPr marL="2971800" indent="-228600" fontAlgn="base">
              <a:spcBef>
                <a:spcPct val="0"/>
              </a:spcBef>
              <a:spcAft>
                <a:spcPct val="0"/>
              </a:spcAft>
              <a:defRPr>
                <a:solidFill>
                  <a:schemeClr val="tx1"/>
                </a:solidFill>
                <a:latin typeface="Segoe UI" panose="020B0502040204020203" pitchFamily="34" charset="0"/>
              </a:defRPr>
            </a:lvl7pPr>
            <a:lvl8pPr marL="3429000" indent="-228600" fontAlgn="base">
              <a:spcBef>
                <a:spcPct val="0"/>
              </a:spcBef>
              <a:spcAft>
                <a:spcPct val="0"/>
              </a:spcAft>
              <a:defRPr>
                <a:solidFill>
                  <a:schemeClr val="tx1"/>
                </a:solidFill>
                <a:latin typeface="Segoe UI" panose="020B0502040204020203" pitchFamily="34" charset="0"/>
              </a:defRPr>
            </a:lvl8pPr>
            <a:lvl9pPr marL="3886200" indent="-228600" fontAlgn="base">
              <a:spcBef>
                <a:spcPct val="0"/>
              </a:spcBef>
              <a:spcAft>
                <a:spcPct val="0"/>
              </a:spcAft>
              <a:defRPr>
                <a:solidFill>
                  <a:schemeClr val="tx1"/>
                </a:solidFill>
                <a:latin typeface="Segoe UI" panose="020B0502040204020203" pitchFamily="34" charset="0"/>
              </a:defRPr>
            </a:lvl9pPr>
          </a:lstStyle>
          <a:p>
            <a:pPr fontAlgn="base">
              <a:spcBef>
                <a:spcPct val="0"/>
              </a:spcBef>
              <a:spcAft>
                <a:spcPct val="0"/>
              </a:spcAft>
            </a:pPr>
            <a:fld id="{DFDCB5FE-826F-164F-ABED-168B288C0461}" type="slidenum">
              <a:rPr lang="en-US" altLang="en-US">
                <a:latin typeface="Calibri" panose="020F0502020204030204" pitchFamily="34" charset="0"/>
              </a:rPr>
              <a:pPr fontAlgn="base">
                <a:spcBef>
                  <a:spcPct val="0"/>
                </a:spcBef>
                <a:spcAft>
                  <a:spcPct val="0"/>
                </a:spcAft>
              </a:pPr>
              <a:t>95</a:t>
            </a:fld>
            <a:endParaRPr lang="en-US" altLang="en-US">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A417175-5D7E-2778-2FBA-FE7CE7D3511C}"/>
              </a:ext>
            </a:extLst>
          </p:cNvPr>
          <p:cNvSpPr/>
          <p:nvPr/>
        </p:nvSpPr>
        <p:spPr>
          <a:xfrm flipV="1">
            <a:off x="5410200" y="3810000"/>
            <a:ext cx="3733800" cy="90488"/>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5" name="Rectangle 4">
            <a:extLst>
              <a:ext uri="{FF2B5EF4-FFF2-40B4-BE49-F238E27FC236}">
                <a16:creationId xmlns:a16="http://schemas.microsoft.com/office/drawing/2014/main" id="{A82C1FBF-D06A-A641-52C9-98283093635C}"/>
              </a:ext>
            </a:extLst>
          </p:cNvPr>
          <p:cNvSpPr/>
          <p:nvPr/>
        </p:nvSpPr>
        <p:spPr>
          <a:xfrm flipV="1">
            <a:off x="5410200" y="3897313"/>
            <a:ext cx="3733800" cy="19208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6" name="Rectangle 5">
            <a:extLst>
              <a:ext uri="{FF2B5EF4-FFF2-40B4-BE49-F238E27FC236}">
                <a16:creationId xmlns:a16="http://schemas.microsoft.com/office/drawing/2014/main" id="{6BEC4159-869F-010B-3B9E-5A8DC9273204}"/>
              </a:ext>
            </a:extLst>
          </p:cNvPr>
          <p:cNvSpPr/>
          <p:nvPr/>
        </p:nvSpPr>
        <p:spPr>
          <a:xfrm flipV="1">
            <a:off x="5410200" y="4114800"/>
            <a:ext cx="3733800"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7" name="Rectangle 6">
            <a:extLst>
              <a:ext uri="{FF2B5EF4-FFF2-40B4-BE49-F238E27FC236}">
                <a16:creationId xmlns:a16="http://schemas.microsoft.com/office/drawing/2014/main" id="{A97D9CAF-08BC-A8E0-3FBF-45B33774D979}"/>
              </a:ext>
            </a:extLst>
          </p:cNvPr>
          <p:cNvSpPr/>
          <p:nvPr/>
        </p:nvSpPr>
        <p:spPr>
          <a:xfrm flipV="1">
            <a:off x="5410200" y="4164013"/>
            <a:ext cx="1965325" cy="19050"/>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0" name="Rectangle 9">
            <a:extLst>
              <a:ext uri="{FF2B5EF4-FFF2-40B4-BE49-F238E27FC236}">
                <a16:creationId xmlns:a16="http://schemas.microsoft.com/office/drawing/2014/main" id="{CB894A05-0AC7-37CE-5FBB-12A964A85091}"/>
              </a:ext>
            </a:extLst>
          </p:cNvPr>
          <p:cNvSpPr/>
          <p:nvPr/>
        </p:nvSpPr>
        <p:spPr>
          <a:xfrm flipV="1">
            <a:off x="5410200" y="4198938"/>
            <a:ext cx="1965325"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11" name="Rounded Rectangle 10">
            <a:extLst>
              <a:ext uri="{FF2B5EF4-FFF2-40B4-BE49-F238E27FC236}">
                <a16:creationId xmlns:a16="http://schemas.microsoft.com/office/drawing/2014/main" id="{AF8C41FC-D2D2-F291-9C53-0C8D193ABF4C}"/>
              </a:ext>
            </a:extLst>
          </p:cNvPr>
          <p:cNvSpPr/>
          <p:nvPr/>
        </p:nvSpPr>
        <p:spPr bwMode="white">
          <a:xfrm>
            <a:off x="5410200" y="3962400"/>
            <a:ext cx="3063875" cy="26988"/>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12" name="Rounded Rectangle 11">
            <a:extLst>
              <a:ext uri="{FF2B5EF4-FFF2-40B4-BE49-F238E27FC236}">
                <a16:creationId xmlns:a16="http://schemas.microsoft.com/office/drawing/2014/main" id="{E422057A-6223-0AF5-F6AA-348E392DC0CE}"/>
              </a:ext>
            </a:extLst>
          </p:cNvPr>
          <p:cNvSpPr/>
          <p:nvPr/>
        </p:nvSpPr>
        <p:spPr bwMode="white">
          <a:xfrm>
            <a:off x="7377113" y="4060825"/>
            <a:ext cx="1600200" cy="36513"/>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3" name="Rectangle 12">
            <a:extLst>
              <a:ext uri="{FF2B5EF4-FFF2-40B4-BE49-F238E27FC236}">
                <a16:creationId xmlns:a16="http://schemas.microsoft.com/office/drawing/2014/main" id="{02A927C1-71ED-5EF9-3F21-F2E0B5EAC02C}"/>
              </a:ext>
            </a:extLst>
          </p:cNvPr>
          <p:cNvSpPr/>
          <p:nvPr/>
        </p:nvSpPr>
        <p:spPr>
          <a:xfrm>
            <a:off x="0" y="3649663"/>
            <a:ext cx="9144000" cy="2444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4" name="Rectangle 13">
            <a:extLst>
              <a:ext uri="{FF2B5EF4-FFF2-40B4-BE49-F238E27FC236}">
                <a16:creationId xmlns:a16="http://schemas.microsoft.com/office/drawing/2014/main" id="{D3E28639-6178-0B3E-8C96-B7DB8C508A30}"/>
              </a:ext>
            </a:extLst>
          </p:cNvPr>
          <p:cNvSpPr/>
          <p:nvPr/>
        </p:nvSpPr>
        <p:spPr>
          <a:xfrm>
            <a:off x="0" y="3675063"/>
            <a:ext cx="9144000" cy="1412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5" name="Rectangle 14">
            <a:extLst>
              <a:ext uri="{FF2B5EF4-FFF2-40B4-BE49-F238E27FC236}">
                <a16:creationId xmlns:a16="http://schemas.microsoft.com/office/drawing/2014/main" id="{4AB32A11-B5F3-E32B-1E0C-E3B0BB9C35DA}"/>
              </a:ext>
            </a:extLst>
          </p:cNvPr>
          <p:cNvSpPr/>
          <p:nvPr/>
        </p:nvSpPr>
        <p:spPr>
          <a:xfrm flipV="1">
            <a:off x="6413500" y="3643313"/>
            <a:ext cx="2730500" cy="247650"/>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6" name="Rectangle 15">
            <a:extLst>
              <a:ext uri="{FF2B5EF4-FFF2-40B4-BE49-F238E27FC236}">
                <a16:creationId xmlns:a16="http://schemas.microsoft.com/office/drawing/2014/main" id="{3511C72F-A5A4-75B7-F0EB-F836829B2E55}"/>
              </a:ext>
            </a:extLst>
          </p:cNvPr>
          <p:cNvSpPr/>
          <p:nvPr/>
        </p:nvSpPr>
        <p:spPr>
          <a:xfrm>
            <a:off x="0" y="0"/>
            <a:ext cx="9144000" cy="37020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9" name="Subtitle 8"/>
          <p:cNvSpPr>
            <a:spLocks noGrp="1"/>
          </p:cNvSpPr>
          <p:nvPr>
            <p:ph type="subTitle" idx="1"/>
          </p:nvPr>
        </p:nvSpPr>
        <p:spPr>
          <a:xfrm>
            <a:off x="457200" y="3899938"/>
            <a:ext cx="4953000" cy="1752600"/>
          </a:xfrm>
        </p:spPr>
        <p:txBody>
          <a:bodyPr/>
          <a:lstStyle>
            <a:lvl1pPr marL="48006" indent="0" algn="l">
              <a:buNone/>
              <a:defRPr sz="1800">
                <a:solidFill>
                  <a:schemeClr val="tx2"/>
                </a:solidFill>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200" indent="0" algn="ctr">
              <a:buNone/>
            </a:lvl9pPr>
          </a:lstStyle>
          <a:p>
            <a:r>
              <a:rPr lang="en-US"/>
              <a:t>Click to edit Master subtitle style</a:t>
            </a:r>
          </a:p>
        </p:txBody>
      </p:sp>
      <p:sp>
        <p:nvSpPr>
          <p:cNvPr id="8" name="Title 7"/>
          <p:cNvSpPr>
            <a:spLocks noGrp="1"/>
          </p:cNvSpPr>
          <p:nvPr>
            <p:ph type="ctrTitle"/>
          </p:nvPr>
        </p:nvSpPr>
        <p:spPr>
          <a:xfrm>
            <a:off x="457200" y="2401889"/>
            <a:ext cx="8458200" cy="1470025"/>
          </a:xfrm>
        </p:spPr>
        <p:txBody>
          <a:bodyPr anchor="b"/>
          <a:lstStyle>
            <a:lvl1pPr>
              <a:defRPr sz="3300">
                <a:solidFill>
                  <a:schemeClr val="bg1"/>
                </a:solidFill>
              </a:defRPr>
            </a:lvl1pPr>
          </a:lstStyle>
          <a:p>
            <a:r>
              <a:rPr lang="en-US"/>
              <a:t>Click to edit Master title style</a:t>
            </a:r>
          </a:p>
        </p:txBody>
      </p:sp>
      <p:sp>
        <p:nvSpPr>
          <p:cNvPr id="17" name="Date Placeholder 27">
            <a:extLst>
              <a:ext uri="{FF2B5EF4-FFF2-40B4-BE49-F238E27FC236}">
                <a16:creationId xmlns:a16="http://schemas.microsoft.com/office/drawing/2014/main" id="{6D773E38-C09C-01D0-8782-EB55FF02421E}"/>
              </a:ext>
            </a:extLst>
          </p:cNvPr>
          <p:cNvSpPr>
            <a:spLocks noGrp="1"/>
          </p:cNvSpPr>
          <p:nvPr>
            <p:ph type="dt" sz="half" idx="10"/>
          </p:nvPr>
        </p:nvSpPr>
        <p:spPr>
          <a:xfrm>
            <a:off x="6705600" y="4206875"/>
            <a:ext cx="960438" cy="457200"/>
          </a:xfrm>
        </p:spPr>
        <p:txBody>
          <a:bodyPr/>
          <a:lstStyle>
            <a:lvl1pPr>
              <a:defRPr/>
            </a:lvl1pPr>
          </a:lstStyle>
          <a:p>
            <a:pPr>
              <a:defRPr/>
            </a:pPr>
            <a:fld id="{97A1F2A2-2A5E-FE4B-AD98-17CFC3D017FD}" type="datetime1">
              <a:rPr lang="en-US"/>
              <a:pPr>
                <a:defRPr/>
              </a:pPr>
              <a:t>7/17/22</a:t>
            </a:fld>
            <a:endParaRPr lang="en-US"/>
          </a:p>
        </p:txBody>
      </p:sp>
      <p:sp>
        <p:nvSpPr>
          <p:cNvPr id="18" name="Footer Placeholder 16">
            <a:extLst>
              <a:ext uri="{FF2B5EF4-FFF2-40B4-BE49-F238E27FC236}">
                <a16:creationId xmlns:a16="http://schemas.microsoft.com/office/drawing/2014/main" id="{092C40D7-9688-4A4E-0994-BC15B278022D}"/>
              </a:ext>
            </a:extLst>
          </p:cNvPr>
          <p:cNvSpPr>
            <a:spLocks noGrp="1"/>
          </p:cNvSpPr>
          <p:nvPr>
            <p:ph type="ftr" sz="quarter" idx="11"/>
          </p:nvPr>
        </p:nvSpPr>
        <p:spPr>
          <a:xfrm>
            <a:off x="5410200" y="4205288"/>
            <a:ext cx="1295400" cy="457200"/>
          </a:xfrm>
        </p:spPr>
        <p:txBody>
          <a:bodyPr/>
          <a:lstStyle>
            <a:lvl1pPr>
              <a:defRPr/>
            </a:lvl1pPr>
          </a:lstStyle>
          <a:p>
            <a:pPr>
              <a:defRPr/>
            </a:pPr>
            <a:endParaRPr lang="en-US"/>
          </a:p>
        </p:txBody>
      </p:sp>
      <p:sp>
        <p:nvSpPr>
          <p:cNvPr id="19" name="Slide Number Placeholder 28">
            <a:extLst>
              <a:ext uri="{FF2B5EF4-FFF2-40B4-BE49-F238E27FC236}">
                <a16:creationId xmlns:a16="http://schemas.microsoft.com/office/drawing/2014/main" id="{1BC0023E-DCB5-4791-997D-985E64509048}"/>
              </a:ext>
            </a:extLst>
          </p:cNvPr>
          <p:cNvSpPr>
            <a:spLocks noGrp="1"/>
          </p:cNvSpPr>
          <p:nvPr>
            <p:ph type="sldNum" sz="quarter" idx="12"/>
          </p:nvPr>
        </p:nvSpPr>
        <p:spPr>
          <a:xfrm>
            <a:off x="8320088" y="1588"/>
            <a:ext cx="747712" cy="365125"/>
          </a:xfrm>
        </p:spPr>
        <p:txBody>
          <a:bodyPr/>
          <a:lstStyle>
            <a:lvl1pPr algn="r">
              <a:defRPr sz="1350" smtClean="0">
                <a:solidFill>
                  <a:schemeClr val="bg1"/>
                </a:solidFill>
              </a:defRPr>
            </a:lvl1pPr>
          </a:lstStyle>
          <a:p>
            <a:pPr>
              <a:defRPr/>
            </a:pPr>
            <a:fld id="{3C901D85-C55C-194F-911C-1FB05DB2FF5F}" type="slidenum">
              <a:rPr lang="en-US"/>
              <a:pPr>
                <a:defRPr/>
              </a:pPr>
              <a:t>‹#›</a:t>
            </a:fld>
            <a:endParaRPr lang="en-US"/>
          </a:p>
        </p:txBody>
      </p:sp>
    </p:spTree>
    <p:extLst>
      <p:ext uri="{BB962C8B-B14F-4D97-AF65-F5344CB8AC3E}">
        <p14:creationId xmlns:p14="http://schemas.microsoft.com/office/powerpoint/2010/main" val="2507950317"/>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4" name="Date Placeholder 13">
            <a:extLst>
              <a:ext uri="{FF2B5EF4-FFF2-40B4-BE49-F238E27FC236}">
                <a16:creationId xmlns:a16="http://schemas.microsoft.com/office/drawing/2014/main" id="{2A7B76AF-1C16-AD74-F970-4A36CFB89E53}"/>
              </a:ext>
            </a:extLst>
          </p:cNvPr>
          <p:cNvSpPr>
            <a:spLocks noGrp="1"/>
          </p:cNvSpPr>
          <p:nvPr>
            <p:ph type="dt" sz="half" idx="10"/>
          </p:nvPr>
        </p:nvSpPr>
        <p:spPr/>
        <p:txBody>
          <a:bodyPr/>
          <a:lstStyle>
            <a:lvl1pPr>
              <a:defRPr/>
            </a:lvl1pPr>
          </a:lstStyle>
          <a:p>
            <a:pPr>
              <a:defRPr/>
            </a:pPr>
            <a:fld id="{D65C99B1-DDD8-604D-871D-961C5987CE5C}" type="datetime1">
              <a:rPr lang="en-US"/>
              <a:pPr>
                <a:defRPr/>
              </a:pPr>
              <a:t>7/17/22</a:t>
            </a:fld>
            <a:endParaRPr lang="en-US"/>
          </a:p>
        </p:txBody>
      </p:sp>
      <p:sp>
        <p:nvSpPr>
          <p:cNvPr id="5" name="Footer Placeholder 2">
            <a:extLst>
              <a:ext uri="{FF2B5EF4-FFF2-40B4-BE49-F238E27FC236}">
                <a16:creationId xmlns:a16="http://schemas.microsoft.com/office/drawing/2014/main" id="{0E923578-942A-553B-BD97-9E7B6861815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843C0DE5-8873-48C0-2619-4017A4E74AEE}"/>
              </a:ext>
            </a:extLst>
          </p:cNvPr>
          <p:cNvSpPr>
            <a:spLocks noGrp="1"/>
          </p:cNvSpPr>
          <p:nvPr>
            <p:ph type="sldNum" sz="quarter" idx="12"/>
          </p:nvPr>
        </p:nvSpPr>
        <p:spPr/>
        <p:txBody>
          <a:bodyPr/>
          <a:lstStyle>
            <a:lvl1pPr>
              <a:defRPr/>
            </a:lvl1pPr>
          </a:lstStyle>
          <a:p>
            <a:pPr>
              <a:defRPr/>
            </a:pPr>
            <a:fld id="{F52EC633-67B7-324A-801A-525408E5A360}" type="slidenum">
              <a:rPr lang="en-US"/>
              <a:pPr>
                <a:defRPr/>
              </a:pPr>
              <a:t>‹#›</a:t>
            </a:fld>
            <a:endParaRPr lang="en-US"/>
          </a:p>
        </p:txBody>
      </p:sp>
    </p:spTree>
    <p:extLst>
      <p:ext uri="{BB962C8B-B14F-4D97-AF65-F5344CB8AC3E}">
        <p14:creationId xmlns:p14="http://schemas.microsoft.com/office/powerpoint/2010/main" val="1879375595"/>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457200" y="1143000"/>
            <a:ext cx="6248400" cy="54483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Vertical Title 1"/>
          <p:cNvSpPr>
            <a:spLocks noGrp="1"/>
          </p:cNvSpPr>
          <p:nvPr>
            <p:ph type="title" orient="vert"/>
          </p:nvPr>
        </p:nvSpPr>
        <p:spPr>
          <a:xfrm>
            <a:off x="6781800" y="1143000"/>
            <a:ext cx="1905000" cy="5448300"/>
          </a:xfrm>
        </p:spPr>
        <p:txBody>
          <a:bodyPr vert="eaVert"/>
          <a:lstStyle/>
          <a:p>
            <a:r>
              <a:rPr lang="en-US"/>
              <a:t>Click to edit Master title style</a:t>
            </a:r>
          </a:p>
        </p:txBody>
      </p:sp>
      <p:sp>
        <p:nvSpPr>
          <p:cNvPr id="4" name="Date Placeholder 13">
            <a:extLst>
              <a:ext uri="{FF2B5EF4-FFF2-40B4-BE49-F238E27FC236}">
                <a16:creationId xmlns:a16="http://schemas.microsoft.com/office/drawing/2014/main" id="{2DA0A830-4191-45B3-DD3B-599B64C7DDBD}"/>
              </a:ext>
            </a:extLst>
          </p:cNvPr>
          <p:cNvSpPr>
            <a:spLocks noGrp="1"/>
          </p:cNvSpPr>
          <p:nvPr>
            <p:ph type="dt" sz="half" idx="10"/>
          </p:nvPr>
        </p:nvSpPr>
        <p:spPr/>
        <p:txBody>
          <a:bodyPr/>
          <a:lstStyle>
            <a:lvl1pPr>
              <a:defRPr/>
            </a:lvl1pPr>
          </a:lstStyle>
          <a:p>
            <a:pPr>
              <a:defRPr/>
            </a:pPr>
            <a:fld id="{A096D5EA-9E4E-1D45-8A96-2C4A4A66D279}" type="datetime1">
              <a:rPr lang="en-US"/>
              <a:pPr>
                <a:defRPr/>
              </a:pPr>
              <a:t>7/17/22</a:t>
            </a:fld>
            <a:endParaRPr lang="en-US"/>
          </a:p>
        </p:txBody>
      </p:sp>
      <p:sp>
        <p:nvSpPr>
          <p:cNvPr id="5" name="Footer Placeholder 2">
            <a:extLst>
              <a:ext uri="{FF2B5EF4-FFF2-40B4-BE49-F238E27FC236}">
                <a16:creationId xmlns:a16="http://schemas.microsoft.com/office/drawing/2014/main" id="{7F73A2D1-46A1-B088-096D-F6611B580CB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5B2DD0FE-1B55-FF9A-074A-32615C0E8F2E}"/>
              </a:ext>
            </a:extLst>
          </p:cNvPr>
          <p:cNvSpPr>
            <a:spLocks noGrp="1"/>
          </p:cNvSpPr>
          <p:nvPr>
            <p:ph type="sldNum" sz="quarter" idx="12"/>
          </p:nvPr>
        </p:nvSpPr>
        <p:spPr/>
        <p:txBody>
          <a:bodyPr/>
          <a:lstStyle>
            <a:lvl1pPr>
              <a:defRPr/>
            </a:lvl1pPr>
          </a:lstStyle>
          <a:p>
            <a:pPr>
              <a:defRPr/>
            </a:pPr>
            <a:fld id="{075A5651-D435-B94B-B815-7B8B43FB318D}" type="slidenum">
              <a:rPr lang="en-US"/>
              <a:pPr>
                <a:defRPr/>
              </a:pPr>
              <a:t>‹#›</a:t>
            </a:fld>
            <a:endParaRPr lang="en-US"/>
          </a:p>
        </p:txBody>
      </p:sp>
    </p:spTree>
    <p:extLst>
      <p:ext uri="{BB962C8B-B14F-4D97-AF65-F5344CB8AC3E}">
        <p14:creationId xmlns:p14="http://schemas.microsoft.com/office/powerpoint/2010/main" val="3935168118"/>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4" name="Date Placeholder 13">
            <a:extLst>
              <a:ext uri="{FF2B5EF4-FFF2-40B4-BE49-F238E27FC236}">
                <a16:creationId xmlns:a16="http://schemas.microsoft.com/office/drawing/2014/main" id="{A6477434-0133-0B66-22D9-1D1D2470A9D3}"/>
              </a:ext>
            </a:extLst>
          </p:cNvPr>
          <p:cNvSpPr>
            <a:spLocks noGrp="1"/>
          </p:cNvSpPr>
          <p:nvPr>
            <p:ph type="dt" sz="half" idx="10"/>
          </p:nvPr>
        </p:nvSpPr>
        <p:spPr/>
        <p:txBody>
          <a:bodyPr/>
          <a:lstStyle>
            <a:lvl1pPr>
              <a:defRPr/>
            </a:lvl1pPr>
          </a:lstStyle>
          <a:p>
            <a:pPr>
              <a:defRPr/>
            </a:pPr>
            <a:fld id="{A3FF6515-7943-DB4A-993E-7C9DB9B5AC0E}" type="datetime1">
              <a:rPr lang="en-US"/>
              <a:pPr>
                <a:defRPr/>
              </a:pPr>
              <a:t>7/17/22</a:t>
            </a:fld>
            <a:endParaRPr lang="en-US"/>
          </a:p>
        </p:txBody>
      </p:sp>
      <p:sp>
        <p:nvSpPr>
          <p:cNvPr id="5" name="Footer Placeholder 2">
            <a:extLst>
              <a:ext uri="{FF2B5EF4-FFF2-40B4-BE49-F238E27FC236}">
                <a16:creationId xmlns:a16="http://schemas.microsoft.com/office/drawing/2014/main" id="{FDC2BA3A-1B85-EDF5-1BBE-C4620483DC5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6B271078-295C-89D9-12B1-24A7E5C6AB1A}"/>
              </a:ext>
            </a:extLst>
          </p:cNvPr>
          <p:cNvSpPr>
            <a:spLocks noGrp="1"/>
          </p:cNvSpPr>
          <p:nvPr>
            <p:ph type="sldNum" sz="quarter" idx="12"/>
          </p:nvPr>
        </p:nvSpPr>
        <p:spPr/>
        <p:txBody>
          <a:bodyPr/>
          <a:lstStyle>
            <a:lvl1pPr>
              <a:defRPr/>
            </a:lvl1pPr>
          </a:lstStyle>
          <a:p>
            <a:pPr>
              <a:defRPr/>
            </a:pPr>
            <a:fld id="{F616B086-A122-1741-9680-6C9452D43E22}" type="slidenum">
              <a:rPr lang="en-US"/>
              <a:pPr>
                <a:defRPr/>
              </a:pPr>
              <a:t>‹#›</a:t>
            </a:fld>
            <a:endParaRPr lang="en-US"/>
          </a:p>
        </p:txBody>
      </p:sp>
    </p:spTree>
    <p:extLst>
      <p:ext uri="{BB962C8B-B14F-4D97-AF65-F5344CB8AC3E}">
        <p14:creationId xmlns:p14="http://schemas.microsoft.com/office/powerpoint/2010/main" val="4093231141"/>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3367088"/>
            <a:ext cx="7772400" cy="1509712"/>
          </a:xfrm>
        </p:spPr>
        <p:txBody>
          <a:bodyPr anchor="t"/>
          <a:lstStyle>
            <a:lvl1pPr marL="34290" indent="0">
              <a:buNone/>
              <a:defRPr sz="1575" b="0">
                <a:solidFill>
                  <a:schemeClr val="tx2"/>
                </a:solidFill>
              </a:defRPr>
            </a:lvl1pPr>
            <a:lvl2pPr>
              <a:buNone/>
              <a:defRPr sz="1350">
                <a:solidFill>
                  <a:schemeClr val="tx1">
                    <a:tint val="75000"/>
                  </a:schemeClr>
                </a:solidFill>
              </a:defRPr>
            </a:lvl2pPr>
            <a:lvl3pPr>
              <a:buNone/>
              <a:defRPr sz="1200">
                <a:solidFill>
                  <a:schemeClr val="tx1">
                    <a:tint val="75000"/>
                  </a:schemeClr>
                </a:solidFill>
              </a:defRPr>
            </a:lvl3pPr>
            <a:lvl4pPr>
              <a:buNone/>
              <a:defRPr sz="1050">
                <a:solidFill>
                  <a:schemeClr val="tx1">
                    <a:tint val="75000"/>
                  </a:schemeClr>
                </a:solidFill>
              </a:defRPr>
            </a:lvl4pPr>
            <a:lvl5pPr>
              <a:buNone/>
              <a:defRPr sz="1050">
                <a:solidFill>
                  <a:schemeClr val="tx1">
                    <a:tint val="75000"/>
                  </a:schemeClr>
                </a:solidFill>
              </a:defRPr>
            </a:lvl5pPr>
          </a:lstStyle>
          <a:p>
            <a:pPr lvl="0"/>
            <a:r>
              <a:rPr lang="en-US"/>
              <a:t>Click to edit Master text styles</a:t>
            </a:r>
          </a:p>
        </p:txBody>
      </p:sp>
      <p:sp>
        <p:nvSpPr>
          <p:cNvPr id="2" name="Title 1"/>
          <p:cNvSpPr>
            <a:spLocks noGrp="1"/>
          </p:cNvSpPr>
          <p:nvPr>
            <p:ph type="title"/>
          </p:nvPr>
        </p:nvSpPr>
        <p:spPr>
          <a:xfrm>
            <a:off x="722313" y="1981202"/>
            <a:ext cx="7772400" cy="1362075"/>
          </a:xfrm>
        </p:spPr>
        <p:txBody>
          <a:bodyPr anchor="b">
            <a:noAutofit/>
          </a:bodyPr>
          <a:lstStyle>
            <a:lvl1pPr algn="l">
              <a:buNone/>
              <a:defRPr sz="3225" b="1" cap="none" baseline="0">
                <a:ln w="12700">
                  <a:solidFill>
                    <a:schemeClr val="accent2">
                      <a:shade val="90000"/>
                      <a:satMod val="150000"/>
                    </a:schemeClr>
                  </a:solidFill>
                </a:ln>
                <a:solidFill>
                  <a:schemeClr val="accent2"/>
                </a:solidFill>
                <a:effectLst/>
              </a:defRPr>
            </a:lvl1pPr>
          </a:lstStyle>
          <a:p>
            <a:r>
              <a:rPr lang="en-US"/>
              <a:t>Click to edit Master title style</a:t>
            </a:r>
            <a:endParaRPr lang="en-US" dirty="0"/>
          </a:p>
        </p:txBody>
      </p:sp>
      <p:sp>
        <p:nvSpPr>
          <p:cNvPr id="4" name="Date Placeholder 13">
            <a:extLst>
              <a:ext uri="{FF2B5EF4-FFF2-40B4-BE49-F238E27FC236}">
                <a16:creationId xmlns:a16="http://schemas.microsoft.com/office/drawing/2014/main" id="{43804113-3EBC-A960-1748-6FED333A4D77}"/>
              </a:ext>
            </a:extLst>
          </p:cNvPr>
          <p:cNvSpPr>
            <a:spLocks noGrp="1"/>
          </p:cNvSpPr>
          <p:nvPr>
            <p:ph type="dt" sz="half" idx="10"/>
          </p:nvPr>
        </p:nvSpPr>
        <p:spPr/>
        <p:txBody>
          <a:bodyPr/>
          <a:lstStyle>
            <a:lvl1pPr>
              <a:defRPr/>
            </a:lvl1pPr>
          </a:lstStyle>
          <a:p>
            <a:pPr>
              <a:defRPr/>
            </a:pPr>
            <a:fld id="{0D92FA3F-51FF-954D-B650-F1F692C96FB4}" type="datetime1">
              <a:rPr lang="en-US"/>
              <a:pPr>
                <a:defRPr/>
              </a:pPr>
              <a:t>7/17/22</a:t>
            </a:fld>
            <a:endParaRPr lang="en-US"/>
          </a:p>
        </p:txBody>
      </p:sp>
      <p:sp>
        <p:nvSpPr>
          <p:cNvPr id="5" name="Footer Placeholder 2">
            <a:extLst>
              <a:ext uri="{FF2B5EF4-FFF2-40B4-BE49-F238E27FC236}">
                <a16:creationId xmlns:a16="http://schemas.microsoft.com/office/drawing/2014/main" id="{FB52CA7D-C16A-92E9-CF52-D912800E7E75}"/>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53C5B1A9-DA82-5D32-FE5E-9E2656CF434B}"/>
              </a:ext>
            </a:extLst>
          </p:cNvPr>
          <p:cNvSpPr>
            <a:spLocks noGrp="1"/>
          </p:cNvSpPr>
          <p:nvPr>
            <p:ph type="sldNum" sz="quarter" idx="12"/>
          </p:nvPr>
        </p:nvSpPr>
        <p:spPr/>
        <p:txBody>
          <a:bodyPr/>
          <a:lstStyle>
            <a:lvl1pPr>
              <a:defRPr/>
            </a:lvl1pPr>
          </a:lstStyle>
          <a:p>
            <a:pPr>
              <a:defRPr/>
            </a:pPr>
            <a:fld id="{336D68B3-D8CC-3845-9746-BE8A88B6C7A8}" type="slidenum">
              <a:rPr lang="en-US"/>
              <a:pPr>
                <a:defRPr/>
              </a:pPr>
              <a:t>‹#›</a:t>
            </a:fld>
            <a:endParaRPr lang="en-US"/>
          </a:p>
        </p:txBody>
      </p:sp>
    </p:spTree>
    <p:extLst>
      <p:ext uri="{BB962C8B-B14F-4D97-AF65-F5344CB8AC3E}">
        <p14:creationId xmlns:p14="http://schemas.microsoft.com/office/powerpoint/2010/main" val="2977269500"/>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648200" y="2249426"/>
            <a:ext cx="4038600" cy="4341875"/>
          </a:xfrm>
        </p:spPr>
        <p:txBody>
          <a:bodyPr/>
          <a:lstStyle>
            <a:lvl1pPr>
              <a:defRPr sz="1500"/>
            </a:lvl1pPr>
            <a:lvl2pPr>
              <a:defRPr sz="1425"/>
            </a:lvl2pPr>
            <a:lvl3pPr>
              <a:defRPr sz="1350"/>
            </a:lvl3pPr>
            <a:lvl4pPr>
              <a:defRPr sz="1350"/>
            </a:lvl4pPr>
            <a:lvl5pP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2"/>
          <p:cNvSpPr>
            <a:spLocks noGrp="1"/>
          </p:cNvSpPr>
          <p:nvPr>
            <p:ph sz="half" idx="1"/>
          </p:nvPr>
        </p:nvSpPr>
        <p:spPr>
          <a:xfrm>
            <a:off x="457200" y="2249426"/>
            <a:ext cx="4038600" cy="4341875"/>
          </a:xfrm>
        </p:spPr>
        <p:txBody>
          <a:bodyPr/>
          <a:lstStyle>
            <a:lvl1pPr>
              <a:defRPr sz="1500"/>
            </a:lvl1pPr>
            <a:lvl2pPr>
              <a:defRPr sz="1425"/>
            </a:lvl2pPr>
            <a:lvl3pPr>
              <a:defRPr sz="1350"/>
            </a:lvl3pPr>
            <a:lvl4pPr>
              <a:defRPr sz="1350"/>
            </a:lvl4pPr>
            <a:lvl5pP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5" name="Date Placeholder 13">
            <a:extLst>
              <a:ext uri="{FF2B5EF4-FFF2-40B4-BE49-F238E27FC236}">
                <a16:creationId xmlns:a16="http://schemas.microsoft.com/office/drawing/2014/main" id="{FC450F5A-BF44-D902-F9DF-55CA81A79BD7}"/>
              </a:ext>
            </a:extLst>
          </p:cNvPr>
          <p:cNvSpPr>
            <a:spLocks noGrp="1"/>
          </p:cNvSpPr>
          <p:nvPr>
            <p:ph type="dt" sz="half" idx="10"/>
          </p:nvPr>
        </p:nvSpPr>
        <p:spPr/>
        <p:txBody>
          <a:bodyPr/>
          <a:lstStyle>
            <a:lvl1pPr>
              <a:defRPr/>
            </a:lvl1pPr>
          </a:lstStyle>
          <a:p>
            <a:pPr>
              <a:defRPr/>
            </a:pPr>
            <a:fld id="{012D7FE8-38E2-AE4D-BE9B-B30DC66F397C}" type="datetime1">
              <a:rPr lang="en-US"/>
              <a:pPr>
                <a:defRPr/>
              </a:pPr>
              <a:t>7/17/22</a:t>
            </a:fld>
            <a:endParaRPr lang="en-US"/>
          </a:p>
        </p:txBody>
      </p:sp>
      <p:sp>
        <p:nvSpPr>
          <p:cNvPr id="6" name="Footer Placeholder 2">
            <a:extLst>
              <a:ext uri="{FF2B5EF4-FFF2-40B4-BE49-F238E27FC236}">
                <a16:creationId xmlns:a16="http://schemas.microsoft.com/office/drawing/2014/main" id="{70AF219B-9CB2-610D-A633-BC367C92CC7F}"/>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E3E1B8B5-ECCA-D6C4-F60E-3D23059CE51F}"/>
              </a:ext>
            </a:extLst>
          </p:cNvPr>
          <p:cNvSpPr>
            <a:spLocks noGrp="1"/>
          </p:cNvSpPr>
          <p:nvPr>
            <p:ph type="sldNum" sz="quarter" idx="12"/>
          </p:nvPr>
        </p:nvSpPr>
        <p:spPr/>
        <p:txBody>
          <a:bodyPr/>
          <a:lstStyle>
            <a:lvl1pPr>
              <a:defRPr/>
            </a:lvl1pPr>
          </a:lstStyle>
          <a:p>
            <a:pPr>
              <a:defRPr/>
            </a:pPr>
            <a:fld id="{762C0140-14B8-974D-B8D0-CC530E90570C}" type="slidenum">
              <a:rPr lang="en-US"/>
              <a:pPr>
                <a:defRPr/>
              </a:pPr>
              <a:t>‹#›</a:t>
            </a:fld>
            <a:endParaRPr lang="en-US"/>
          </a:p>
        </p:txBody>
      </p:sp>
    </p:spTree>
    <p:extLst>
      <p:ext uri="{BB962C8B-B14F-4D97-AF65-F5344CB8AC3E}">
        <p14:creationId xmlns:p14="http://schemas.microsoft.com/office/powerpoint/2010/main" val="2988740069"/>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718305" y="2708519"/>
            <a:ext cx="4041775" cy="3886200"/>
          </a:xfrm>
        </p:spPr>
        <p:txBody>
          <a:bodyPr/>
          <a:lstStyle>
            <a:lvl1pPr>
              <a:defRPr sz="1500"/>
            </a:lvl1pPr>
            <a:lvl2pPr>
              <a:defRPr sz="1500"/>
            </a:lvl2pPr>
            <a:lvl3pPr>
              <a:defRPr sz="135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3"/>
          </p:nvPr>
        </p:nvSpPr>
        <p:spPr>
          <a:xfrm>
            <a:off x="4721226" y="2244970"/>
            <a:ext cx="4041775"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a:r>
              <a:rPr lang="en-US"/>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1500"/>
            </a:lvl1pPr>
            <a:lvl2pPr>
              <a:defRPr sz="1500"/>
            </a:lvl2pPr>
            <a:lvl3pPr>
              <a:defRPr sz="135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1"/>
          </p:nvPr>
        </p:nvSpPr>
        <p:spPr>
          <a:xfrm>
            <a:off x="381000" y="2244970"/>
            <a:ext cx="4041648"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a:r>
              <a:rPr lang="en-US"/>
              <a:t>Click to edit Master text styles</a:t>
            </a:r>
          </a:p>
        </p:txBody>
      </p:sp>
      <p:sp>
        <p:nvSpPr>
          <p:cNvPr id="2" name="Title 1"/>
          <p:cNvSpPr>
            <a:spLocks noGrp="1"/>
          </p:cNvSpPr>
          <p:nvPr>
            <p:ph type="title"/>
          </p:nvPr>
        </p:nvSpPr>
        <p:spPr>
          <a:xfrm>
            <a:off x="381000" y="1143000"/>
            <a:ext cx="8382000" cy="1069848"/>
          </a:xfrm>
        </p:spPr>
        <p:txBody>
          <a:bodyPr/>
          <a:lstStyle>
            <a:lvl1pPr>
              <a:defRPr sz="3000" b="0" i="0" cap="none" baseline="0"/>
            </a:lvl1pPr>
          </a:lstStyle>
          <a:p>
            <a:r>
              <a:rPr lang="en-US"/>
              <a:t>Click to edit Master title style</a:t>
            </a:r>
          </a:p>
        </p:txBody>
      </p:sp>
      <p:sp>
        <p:nvSpPr>
          <p:cNvPr id="7" name="Date Placeholder 25">
            <a:extLst>
              <a:ext uri="{FF2B5EF4-FFF2-40B4-BE49-F238E27FC236}">
                <a16:creationId xmlns:a16="http://schemas.microsoft.com/office/drawing/2014/main" id="{84CC2B22-245F-50B3-5779-C6B4F7572271}"/>
              </a:ext>
            </a:extLst>
          </p:cNvPr>
          <p:cNvSpPr>
            <a:spLocks noGrp="1"/>
          </p:cNvSpPr>
          <p:nvPr>
            <p:ph type="dt" sz="half" idx="10"/>
          </p:nvPr>
        </p:nvSpPr>
        <p:spPr/>
        <p:txBody>
          <a:bodyPr rtlCol="0"/>
          <a:lstStyle>
            <a:lvl1pPr>
              <a:defRPr/>
            </a:lvl1pPr>
          </a:lstStyle>
          <a:p>
            <a:pPr>
              <a:defRPr/>
            </a:pPr>
            <a:fld id="{DBD51E4B-0DB3-2B4E-A477-B2CD6EC2744C}" type="datetime1">
              <a:rPr lang="en-US"/>
              <a:pPr>
                <a:defRPr/>
              </a:pPr>
              <a:t>7/17/22</a:t>
            </a:fld>
            <a:endParaRPr lang="en-US"/>
          </a:p>
        </p:txBody>
      </p:sp>
      <p:sp>
        <p:nvSpPr>
          <p:cNvPr id="8" name="Slide Number Placeholder 26">
            <a:extLst>
              <a:ext uri="{FF2B5EF4-FFF2-40B4-BE49-F238E27FC236}">
                <a16:creationId xmlns:a16="http://schemas.microsoft.com/office/drawing/2014/main" id="{E0C44487-97E0-E599-7B0D-7C9F3EFBE5DC}"/>
              </a:ext>
            </a:extLst>
          </p:cNvPr>
          <p:cNvSpPr>
            <a:spLocks noGrp="1"/>
          </p:cNvSpPr>
          <p:nvPr>
            <p:ph type="sldNum" sz="quarter" idx="11"/>
          </p:nvPr>
        </p:nvSpPr>
        <p:spPr/>
        <p:txBody>
          <a:bodyPr rtlCol="0"/>
          <a:lstStyle>
            <a:lvl1pPr>
              <a:defRPr/>
            </a:lvl1pPr>
          </a:lstStyle>
          <a:p>
            <a:pPr>
              <a:defRPr/>
            </a:pPr>
            <a:fld id="{FC8B3D6F-EB1E-724F-9969-01E57DC7B31C}" type="slidenum">
              <a:rPr lang="en-US"/>
              <a:pPr>
                <a:defRPr/>
              </a:pPr>
              <a:t>‹#›</a:t>
            </a:fld>
            <a:endParaRPr lang="en-US"/>
          </a:p>
        </p:txBody>
      </p:sp>
      <p:sp>
        <p:nvSpPr>
          <p:cNvPr id="9" name="Footer Placeholder 27">
            <a:extLst>
              <a:ext uri="{FF2B5EF4-FFF2-40B4-BE49-F238E27FC236}">
                <a16:creationId xmlns:a16="http://schemas.microsoft.com/office/drawing/2014/main" id="{2BDDED5F-88E6-F14C-2FAD-ADD84C60235E}"/>
              </a:ext>
            </a:extLst>
          </p:cNvPr>
          <p:cNvSpPr>
            <a:spLocks noGrp="1"/>
          </p:cNvSpPr>
          <p:nvPr>
            <p:ph type="ftr" sz="quarter" idx="12"/>
          </p:nvPr>
        </p:nvSpPr>
        <p:spPr/>
        <p:txBody>
          <a:bodyPr rtlCol="0"/>
          <a:lstStyle>
            <a:lvl1pPr>
              <a:defRPr/>
            </a:lvl1pPr>
          </a:lstStyle>
          <a:p>
            <a:pPr>
              <a:defRPr/>
            </a:pPr>
            <a:endParaRPr lang="en-US"/>
          </a:p>
        </p:txBody>
      </p:sp>
    </p:spTree>
    <p:extLst>
      <p:ext uri="{BB962C8B-B14F-4D97-AF65-F5344CB8AC3E}">
        <p14:creationId xmlns:p14="http://schemas.microsoft.com/office/powerpoint/2010/main" val="154646979"/>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lstStyle>
            <a:lvl1pPr>
              <a:defRPr sz="3000">
                <a:solidFill>
                  <a:schemeClr val="tx2"/>
                </a:solidFill>
              </a:defRPr>
            </a:lvl1pPr>
          </a:lstStyle>
          <a:p>
            <a:r>
              <a:rPr lang="en-US"/>
              <a:t>Click to edit Master title style</a:t>
            </a:r>
          </a:p>
        </p:txBody>
      </p:sp>
      <p:sp>
        <p:nvSpPr>
          <p:cNvPr id="3" name="Date Placeholder 2">
            <a:extLst>
              <a:ext uri="{FF2B5EF4-FFF2-40B4-BE49-F238E27FC236}">
                <a16:creationId xmlns:a16="http://schemas.microsoft.com/office/drawing/2014/main" id="{7D7D4867-EC3F-7EE1-A683-2C821957FD29}"/>
              </a:ext>
            </a:extLst>
          </p:cNvPr>
          <p:cNvSpPr>
            <a:spLocks noGrp="1"/>
          </p:cNvSpPr>
          <p:nvPr>
            <p:ph type="dt" sz="half" idx="10"/>
          </p:nvPr>
        </p:nvSpPr>
        <p:spPr>
          <a:xfrm>
            <a:off x="6583363" y="612775"/>
            <a:ext cx="957262" cy="457200"/>
          </a:xfrm>
        </p:spPr>
        <p:txBody>
          <a:bodyPr/>
          <a:lstStyle>
            <a:lvl1pPr>
              <a:defRPr/>
            </a:lvl1pPr>
          </a:lstStyle>
          <a:p>
            <a:pPr>
              <a:defRPr/>
            </a:pPr>
            <a:fld id="{02A1A3D0-411E-2A45-A313-E6BDE2C6F696}" type="datetime1">
              <a:rPr lang="en-US"/>
              <a:pPr>
                <a:defRPr/>
              </a:pPr>
              <a:t>7/17/22</a:t>
            </a:fld>
            <a:endParaRPr lang="en-US"/>
          </a:p>
        </p:txBody>
      </p:sp>
      <p:sp>
        <p:nvSpPr>
          <p:cNvPr id="4" name="Footer Placeholder 3">
            <a:extLst>
              <a:ext uri="{FF2B5EF4-FFF2-40B4-BE49-F238E27FC236}">
                <a16:creationId xmlns:a16="http://schemas.microsoft.com/office/drawing/2014/main" id="{BFBA4435-5DC7-E66D-CBF9-099ABA8D8F79}"/>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4">
            <a:extLst>
              <a:ext uri="{FF2B5EF4-FFF2-40B4-BE49-F238E27FC236}">
                <a16:creationId xmlns:a16="http://schemas.microsoft.com/office/drawing/2014/main" id="{4A8DA962-8476-A6AC-6081-D830AAF87EF5}"/>
              </a:ext>
            </a:extLst>
          </p:cNvPr>
          <p:cNvSpPr>
            <a:spLocks noGrp="1"/>
          </p:cNvSpPr>
          <p:nvPr>
            <p:ph type="sldNum" sz="quarter" idx="12"/>
          </p:nvPr>
        </p:nvSpPr>
        <p:spPr/>
        <p:txBody>
          <a:bodyPr/>
          <a:lstStyle>
            <a:lvl1pPr>
              <a:defRPr/>
            </a:lvl1pPr>
          </a:lstStyle>
          <a:p>
            <a:pPr>
              <a:defRPr/>
            </a:pPr>
            <a:fld id="{8ABE2B94-A752-AD41-BD28-FA50FFD07B9F}" type="slidenum">
              <a:rPr lang="en-US"/>
              <a:pPr>
                <a:defRPr/>
              </a:pPr>
              <a:t>‹#›</a:t>
            </a:fld>
            <a:endParaRPr lang="en-US"/>
          </a:p>
        </p:txBody>
      </p:sp>
    </p:spTree>
    <p:extLst>
      <p:ext uri="{BB962C8B-B14F-4D97-AF65-F5344CB8AC3E}">
        <p14:creationId xmlns:p14="http://schemas.microsoft.com/office/powerpoint/2010/main" val="35134870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a:extLst>
              <a:ext uri="{FF2B5EF4-FFF2-40B4-BE49-F238E27FC236}">
                <a16:creationId xmlns:a16="http://schemas.microsoft.com/office/drawing/2014/main" id="{41F1B802-D8B1-5130-8D61-E301D97EB69C}"/>
              </a:ext>
            </a:extLst>
          </p:cNvPr>
          <p:cNvSpPr>
            <a:spLocks noGrp="1"/>
          </p:cNvSpPr>
          <p:nvPr>
            <p:ph type="dt" sz="half" idx="10"/>
          </p:nvPr>
        </p:nvSpPr>
        <p:spPr/>
        <p:txBody>
          <a:bodyPr/>
          <a:lstStyle>
            <a:lvl1pPr>
              <a:defRPr/>
            </a:lvl1pPr>
          </a:lstStyle>
          <a:p>
            <a:pPr>
              <a:defRPr/>
            </a:pPr>
            <a:fld id="{FD9C017D-2E97-E54A-8E8C-C7D299A76B67}" type="datetime1">
              <a:rPr lang="en-US"/>
              <a:pPr>
                <a:defRPr/>
              </a:pPr>
              <a:t>7/17/22</a:t>
            </a:fld>
            <a:endParaRPr lang="en-US"/>
          </a:p>
        </p:txBody>
      </p:sp>
      <p:sp>
        <p:nvSpPr>
          <p:cNvPr id="3" name="Footer Placeholder 2">
            <a:extLst>
              <a:ext uri="{FF2B5EF4-FFF2-40B4-BE49-F238E27FC236}">
                <a16:creationId xmlns:a16="http://schemas.microsoft.com/office/drawing/2014/main" id="{7CE46990-0CBC-B392-813F-DDF4D5CA66B5}"/>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22">
            <a:extLst>
              <a:ext uri="{FF2B5EF4-FFF2-40B4-BE49-F238E27FC236}">
                <a16:creationId xmlns:a16="http://schemas.microsoft.com/office/drawing/2014/main" id="{935220F4-C8ED-A780-3AAB-B4A8F6A7D3E9}"/>
              </a:ext>
            </a:extLst>
          </p:cNvPr>
          <p:cNvSpPr>
            <a:spLocks noGrp="1"/>
          </p:cNvSpPr>
          <p:nvPr>
            <p:ph type="sldNum" sz="quarter" idx="12"/>
          </p:nvPr>
        </p:nvSpPr>
        <p:spPr/>
        <p:txBody>
          <a:bodyPr/>
          <a:lstStyle>
            <a:lvl1pPr>
              <a:defRPr/>
            </a:lvl1pPr>
          </a:lstStyle>
          <a:p>
            <a:pPr>
              <a:defRPr/>
            </a:pPr>
            <a:fld id="{C93FB818-8B20-7546-A3E7-FC8ECF00FB08}" type="slidenum">
              <a:rPr lang="en-US"/>
              <a:pPr>
                <a:defRPr/>
              </a:pPr>
              <a:t>‹#›</a:t>
            </a:fld>
            <a:endParaRPr lang="en-US"/>
          </a:p>
        </p:txBody>
      </p:sp>
    </p:spTree>
    <p:extLst>
      <p:ext uri="{BB962C8B-B14F-4D97-AF65-F5344CB8AC3E}">
        <p14:creationId xmlns:p14="http://schemas.microsoft.com/office/powerpoint/2010/main" val="1136133982"/>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776288"/>
            <a:ext cx="5102352" cy="5805083"/>
          </a:xfrm>
        </p:spPr>
        <p:txBody>
          <a:bodyPr/>
          <a:lstStyle>
            <a:lvl1pPr>
              <a:defRPr sz="2400"/>
            </a:lvl1pPr>
            <a:lvl2pPr>
              <a:defRPr sz="2100"/>
            </a:lvl2pPr>
            <a:lvl3pPr>
              <a:defRPr sz="1800"/>
            </a:lvl3pPr>
            <a:lvl4pPr>
              <a:defRPr sz="1500"/>
            </a:lvl4pPr>
            <a:lvl5pPr>
              <a:defRPr sz="15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2"/>
          </p:nvPr>
        </p:nvSpPr>
        <p:spPr>
          <a:xfrm>
            <a:off x="5353496" y="2010728"/>
            <a:ext cx="3383280" cy="4580573"/>
          </a:xfrm>
        </p:spPr>
        <p:txBody>
          <a:bodyPr/>
          <a:lstStyle>
            <a:lvl1pPr marL="6858" indent="0">
              <a:buNone/>
              <a:defRPr sz="1050"/>
            </a:lvl1pPr>
            <a:lvl2pPr>
              <a:buNone/>
              <a:defRPr sz="900"/>
            </a:lvl2pPr>
            <a:lvl3pPr>
              <a:buNone/>
              <a:defRPr sz="750"/>
            </a:lvl3pPr>
            <a:lvl4pPr>
              <a:buNone/>
              <a:defRPr sz="675"/>
            </a:lvl4pPr>
            <a:lvl5pPr>
              <a:buNone/>
              <a:defRPr sz="675"/>
            </a:lvl5pPr>
          </a:lstStyle>
          <a:p>
            <a:pPr lvl="0"/>
            <a:r>
              <a:rPr lang="en-US"/>
              <a:t>Click to edit Master text styles</a:t>
            </a:r>
          </a:p>
        </p:txBody>
      </p:sp>
      <p:sp>
        <p:nvSpPr>
          <p:cNvPr id="2" name="Title 1"/>
          <p:cNvSpPr>
            <a:spLocks noGrp="1"/>
          </p:cNvSpPr>
          <p:nvPr>
            <p:ph type="title"/>
          </p:nvPr>
        </p:nvSpPr>
        <p:spPr>
          <a:xfrm>
            <a:off x="5353496" y="1101970"/>
            <a:ext cx="3383280" cy="877824"/>
          </a:xfrm>
        </p:spPr>
        <p:txBody>
          <a:bodyPr anchor="b"/>
          <a:lstStyle>
            <a:lvl1pPr algn="l">
              <a:buNone/>
              <a:defRPr sz="1350" b="1"/>
            </a:lvl1pPr>
          </a:lstStyle>
          <a:p>
            <a:r>
              <a:rPr lang="en-US"/>
              <a:t>Click to edit Master title style</a:t>
            </a:r>
          </a:p>
        </p:txBody>
      </p:sp>
      <p:sp>
        <p:nvSpPr>
          <p:cNvPr id="5" name="Date Placeholder 13">
            <a:extLst>
              <a:ext uri="{FF2B5EF4-FFF2-40B4-BE49-F238E27FC236}">
                <a16:creationId xmlns:a16="http://schemas.microsoft.com/office/drawing/2014/main" id="{872A6604-9217-BF7B-E462-58533B5E5A7F}"/>
              </a:ext>
            </a:extLst>
          </p:cNvPr>
          <p:cNvSpPr>
            <a:spLocks noGrp="1"/>
          </p:cNvSpPr>
          <p:nvPr>
            <p:ph type="dt" sz="half" idx="10"/>
          </p:nvPr>
        </p:nvSpPr>
        <p:spPr/>
        <p:txBody>
          <a:bodyPr/>
          <a:lstStyle>
            <a:lvl1pPr>
              <a:defRPr/>
            </a:lvl1pPr>
          </a:lstStyle>
          <a:p>
            <a:pPr>
              <a:defRPr/>
            </a:pPr>
            <a:fld id="{E882415A-4B8D-5C40-925E-15C0DBB72CEF}" type="datetime1">
              <a:rPr lang="en-US"/>
              <a:pPr>
                <a:defRPr/>
              </a:pPr>
              <a:t>7/17/22</a:t>
            </a:fld>
            <a:endParaRPr lang="en-US"/>
          </a:p>
        </p:txBody>
      </p:sp>
      <p:sp>
        <p:nvSpPr>
          <p:cNvPr id="6" name="Footer Placeholder 2">
            <a:extLst>
              <a:ext uri="{FF2B5EF4-FFF2-40B4-BE49-F238E27FC236}">
                <a16:creationId xmlns:a16="http://schemas.microsoft.com/office/drawing/2014/main" id="{78F04555-D040-DA28-F930-E7C3F2D13ED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B142621D-9DA4-CB9A-CE02-AC55538BAC6D}"/>
              </a:ext>
            </a:extLst>
          </p:cNvPr>
          <p:cNvSpPr>
            <a:spLocks noGrp="1"/>
          </p:cNvSpPr>
          <p:nvPr>
            <p:ph type="sldNum" sz="quarter" idx="12"/>
          </p:nvPr>
        </p:nvSpPr>
        <p:spPr/>
        <p:txBody>
          <a:bodyPr/>
          <a:lstStyle>
            <a:lvl1pPr>
              <a:defRPr/>
            </a:lvl1pPr>
          </a:lstStyle>
          <a:p>
            <a:pPr>
              <a:defRPr/>
            </a:pPr>
            <a:fld id="{133AF7F6-8A87-2C4E-978C-21D12324A7AA}" type="slidenum">
              <a:rPr lang="en-US"/>
              <a:pPr>
                <a:defRPr/>
              </a:pPr>
              <a:t>‹#›</a:t>
            </a:fld>
            <a:endParaRPr lang="en-US"/>
          </a:p>
        </p:txBody>
      </p:sp>
    </p:spTree>
    <p:extLst>
      <p:ext uri="{BB962C8B-B14F-4D97-AF65-F5344CB8AC3E}">
        <p14:creationId xmlns:p14="http://schemas.microsoft.com/office/powerpoint/2010/main" val="2972668892"/>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2400"/>
            </a:lvl1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088443" y="3274310"/>
            <a:ext cx="2590800" cy="2516489"/>
          </a:xfrm>
        </p:spPr>
        <p:txBody>
          <a:bodyPr lIns="0" tIns="0" rIns="45720" anchor="t"/>
          <a:lstStyle>
            <a:lvl1pPr marL="0" indent="0">
              <a:lnSpc>
                <a:spcPct val="100000"/>
              </a:lnSpc>
              <a:spcBef>
                <a:spcPts val="0"/>
              </a:spcBef>
              <a:buFontTx/>
              <a:buNone/>
              <a:defRPr sz="975"/>
            </a:lvl1pPr>
            <a:lvl2pPr>
              <a:buFontTx/>
              <a:buNone/>
              <a:defRPr sz="900"/>
            </a:lvl2pPr>
            <a:lvl3pPr>
              <a:buFontTx/>
              <a:buNone/>
              <a:defRPr sz="750"/>
            </a:lvl3pPr>
            <a:lvl4pPr>
              <a:buFontTx/>
              <a:buNone/>
              <a:defRPr sz="675"/>
            </a:lvl4pPr>
            <a:lvl5pPr>
              <a:buFontTx/>
              <a:buNone/>
              <a:defRPr sz="675"/>
            </a:lvl5pPr>
          </a:lstStyle>
          <a:p>
            <a:pPr lvl="0"/>
            <a:r>
              <a:rPr lang="en-US"/>
              <a:t>Click to edit Master text styles</a:t>
            </a:r>
          </a:p>
        </p:txBody>
      </p:sp>
      <p:sp>
        <p:nvSpPr>
          <p:cNvPr id="2" name="Title 1"/>
          <p:cNvSpPr>
            <a:spLocks noGrp="1"/>
          </p:cNvSpPr>
          <p:nvPr>
            <p:ph type="title"/>
          </p:nvPr>
        </p:nvSpPr>
        <p:spPr>
          <a:xfrm>
            <a:off x="5440435" y="1109162"/>
            <a:ext cx="586803" cy="4681637"/>
          </a:xfrm>
        </p:spPr>
        <p:txBody>
          <a:bodyPr vert="vert270" lIns="45720" tIns="0" rIns="45720" anchor="t"/>
          <a:lstStyle>
            <a:lvl1pPr algn="ctr">
              <a:buNone/>
              <a:defRPr sz="1500" b="1"/>
            </a:lvl1pPr>
          </a:lstStyle>
          <a:p>
            <a:r>
              <a:rPr lang="en-US"/>
              <a:t>Click to edit Master title style</a:t>
            </a:r>
          </a:p>
        </p:txBody>
      </p:sp>
      <p:sp>
        <p:nvSpPr>
          <p:cNvPr id="5" name="Date Placeholder 13">
            <a:extLst>
              <a:ext uri="{FF2B5EF4-FFF2-40B4-BE49-F238E27FC236}">
                <a16:creationId xmlns:a16="http://schemas.microsoft.com/office/drawing/2014/main" id="{DE6E6BA9-BA9A-76A1-7904-055C9C95AE58}"/>
              </a:ext>
            </a:extLst>
          </p:cNvPr>
          <p:cNvSpPr>
            <a:spLocks noGrp="1"/>
          </p:cNvSpPr>
          <p:nvPr>
            <p:ph type="dt" sz="half" idx="10"/>
          </p:nvPr>
        </p:nvSpPr>
        <p:spPr/>
        <p:txBody>
          <a:bodyPr/>
          <a:lstStyle>
            <a:lvl1pPr>
              <a:defRPr/>
            </a:lvl1pPr>
          </a:lstStyle>
          <a:p>
            <a:pPr>
              <a:defRPr/>
            </a:pPr>
            <a:fld id="{B6F4829E-600E-A74C-9A45-3B323A305E1A}" type="datetime1">
              <a:rPr lang="en-US"/>
              <a:pPr>
                <a:defRPr/>
              </a:pPr>
              <a:t>7/17/22</a:t>
            </a:fld>
            <a:endParaRPr lang="en-US"/>
          </a:p>
        </p:txBody>
      </p:sp>
      <p:sp>
        <p:nvSpPr>
          <p:cNvPr id="6" name="Footer Placeholder 2">
            <a:extLst>
              <a:ext uri="{FF2B5EF4-FFF2-40B4-BE49-F238E27FC236}">
                <a16:creationId xmlns:a16="http://schemas.microsoft.com/office/drawing/2014/main" id="{53A190A6-E91D-635C-1D19-18F02AA34A0B}"/>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2637E24E-55F7-9013-C6BF-2C4EC04C0610}"/>
              </a:ext>
            </a:extLst>
          </p:cNvPr>
          <p:cNvSpPr>
            <a:spLocks noGrp="1"/>
          </p:cNvSpPr>
          <p:nvPr>
            <p:ph type="sldNum" sz="quarter" idx="12"/>
          </p:nvPr>
        </p:nvSpPr>
        <p:spPr/>
        <p:txBody>
          <a:bodyPr/>
          <a:lstStyle>
            <a:lvl1pPr>
              <a:defRPr/>
            </a:lvl1pPr>
          </a:lstStyle>
          <a:p>
            <a:pPr>
              <a:defRPr/>
            </a:pPr>
            <a:fld id="{43E92B36-85D0-3B4F-800A-0FD971EE69A3}" type="slidenum">
              <a:rPr lang="en-US"/>
              <a:pPr>
                <a:defRPr/>
              </a:pPr>
              <a:t>‹#›</a:t>
            </a:fld>
            <a:endParaRPr lang="en-US"/>
          </a:p>
        </p:txBody>
      </p:sp>
    </p:spTree>
    <p:extLst>
      <p:ext uri="{BB962C8B-B14F-4D97-AF65-F5344CB8AC3E}">
        <p14:creationId xmlns:p14="http://schemas.microsoft.com/office/powerpoint/2010/main" val="924935960"/>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9B80BB30-FF3D-EEE8-E7A8-2BA6A5196C6A}"/>
              </a:ext>
            </a:extLst>
          </p:cNvPr>
          <p:cNvSpPr/>
          <p:nvPr/>
        </p:nvSpPr>
        <p:spPr>
          <a:xfrm>
            <a:off x="0" y="366713"/>
            <a:ext cx="9144000" cy="8413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29" name="Rectangle 28">
            <a:extLst>
              <a:ext uri="{FF2B5EF4-FFF2-40B4-BE49-F238E27FC236}">
                <a16:creationId xmlns:a16="http://schemas.microsoft.com/office/drawing/2014/main" id="{E9AE9FBD-D777-715A-7E7E-5079A224EF9E}"/>
              </a:ext>
            </a:extLst>
          </p:cNvPr>
          <p:cNvSpPr/>
          <p:nvPr/>
        </p:nvSpPr>
        <p:spPr>
          <a:xfrm>
            <a:off x="0" y="0"/>
            <a:ext cx="9144000" cy="3111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0" name="Rectangle 29">
            <a:extLst>
              <a:ext uri="{FF2B5EF4-FFF2-40B4-BE49-F238E27FC236}">
                <a16:creationId xmlns:a16="http://schemas.microsoft.com/office/drawing/2014/main" id="{EF8F0B02-EA4A-F488-4412-6020D55D5984}"/>
              </a:ext>
            </a:extLst>
          </p:cNvPr>
          <p:cNvSpPr/>
          <p:nvPr/>
        </p:nvSpPr>
        <p:spPr>
          <a:xfrm>
            <a:off x="0" y="307975"/>
            <a:ext cx="9144000" cy="92075"/>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1" name="Rectangle 30">
            <a:extLst>
              <a:ext uri="{FF2B5EF4-FFF2-40B4-BE49-F238E27FC236}">
                <a16:creationId xmlns:a16="http://schemas.microsoft.com/office/drawing/2014/main" id="{C7D10403-E024-92DD-67BA-E15E70F71567}"/>
              </a:ext>
            </a:extLst>
          </p:cNvPr>
          <p:cNvSpPr/>
          <p:nvPr/>
        </p:nvSpPr>
        <p:spPr>
          <a:xfrm flipV="1">
            <a:off x="5410200" y="360363"/>
            <a:ext cx="3733800" cy="904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2" name="Rectangle 31">
            <a:extLst>
              <a:ext uri="{FF2B5EF4-FFF2-40B4-BE49-F238E27FC236}">
                <a16:creationId xmlns:a16="http://schemas.microsoft.com/office/drawing/2014/main" id="{7D2A00C8-D58B-EE84-D66E-F45C7A8BE675}"/>
              </a:ext>
            </a:extLst>
          </p:cNvPr>
          <p:cNvSpPr/>
          <p:nvPr/>
        </p:nvSpPr>
        <p:spPr>
          <a:xfrm flipV="1">
            <a:off x="5410200" y="439738"/>
            <a:ext cx="3733800" cy="1809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33" name="Rounded Rectangle 32">
            <a:extLst>
              <a:ext uri="{FF2B5EF4-FFF2-40B4-BE49-F238E27FC236}">
                <a16:creationId xmlns:a16="http://schemas.microsoft.com/office/drawing/2014/main" id="{D97459E5-5FE5-A67C-13C2-34857C3A1C0E}"/>
              </a:ext>
            </a:extLst>
          </p:cNvPr>
          <p:cNvSpPr/>
          <p:nvPr/>
        </p:nvSpPr>
        <p:spPr bwMode="white">
          <a:xfrm>
            <a:off x="5407025" y="496888"/>
            <a:ext cx="3063875" cy="28575"/>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34" name="Rounded Rectangle 33">
            <a:extLst>
              <a:ext uri="{FF2B5EF4-FFF2-40B4-BE49-F238E27FC236}">
                <a16:creationId xmlns:a16="http://schemas.microsoft.com/office/drawing/2014/main" id="{00C29C92-A015-1EE0-A16D-349478CCD019}"/>
              </a:ext>
            </a:extLst>
          </p:cNvPr>
          <p:cNvSpPr/>
          <p:nvPr/>
        </p:nvSpPr>
        <p:spPr bwMode="white">
          <a:xfrm>
            <a:off x="7373938" y="588963"/>
            <a:ext cx="1600200" cy="3651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5" name="Rectangle 34">
            <a:extLst>
              <a:ext uri="{FF2B5EF4-FFF2-40B4-BE49-F238E27FC236}">
                <a16:creationId xmlns:a16="http://schemas.microsoft.com/office/drawing/2014/main" id="{35BB4CBF-991C-71BE-0834-48C3020F2592}"/>
              </a:ext>
            </a:extLst>
          </p:cNvPr>
          <p:cNvSpPr/>
          <p:nvPr/>
        </p:nvSpPr>
        <p:spPr bwMode="invGray">
          <a:xfrm>
            <a:off x="9085263" y="-1588"/>
            <a:ext cx="57150"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6" name="Rectangle 35">
            <a:extLst>
              <a:ext uri="{FF2B5EF4-FFF2-40B4-BE49-F238E27FC236}">
                <a16:creationId xmlns:a16="http://schemas.microsoft.com/office/drawing/2014/main" id="{F0668E32-55C2-EE41-E542-51F76FF1CA29}"/>
              </a:ext>
            </a:extLst>
          </p:cNvPr>
          <p:cNvSpPr/>
          <p:nvPr/>
        </p:nvSpPr>
        <p:spPr bwMode="invGray">
          <a:xfrm>
            <a:off x="9043988" y="-1588"/>
            <a:ext cx="28575"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7" name="Rectangle 36">
            <a:extLst>
              <a:ext uri="{FF2B5EF4-FFF2-40B4-BE49-F238E27FC236}">
                <a16:creationId xmlns:a16="http://schemas.microsoft.com/office/drawing/2014/main" id="{243000F2-B225-62B6-8E1F-2611CF82DA7B}"/>
              </a:ext>
            </a:extLst>
          </p:cNvPr>
          <p:cNvSpPr/>
          <p:nvPr/>
        </p:nvSpPr>
        <p:spPr bwMode="invGray">
          <a:xfrm>
            <a:off x="9024938" y="-1588"/>
            <a:ext cx="9525" cy="620713"/>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8" name="Rectangle 37">
            <a:extLst>
              <a:ext uri="{FF2B5EF4-FFF2-40B4-BE49-F238E27FC236}">
                <a16:creationId xmlns:a16="http://schemas.microsoft.com/office/drawing/2014/main" id="{49120EE7-AAA8-743F-9F33-C459B899344A}"/>
              </a:ext>
            </a:extLst>
          </p:cNvPr>
          <p:cNvSpPr/>
          <p:nvPr/>
        </p:nvSpPr>
        <p:spPr bwMode="invGray">
          <a:xfrm>
            <a:off x="8975725" y="-1588"/>
            <a:ext cx="26988" cy="620713"/>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9" name="Rectangle 38">
            <a:extLst>
              <a:ext uri="{FF2B5EF4-FFF2-40B4-BE49-F238E27FC236}">
                <a16:creationId xmlns:a16="http://schemas.microsoft.com/office/drawing/2014/main" id="{6A2D6434-EE40-2273-48F8-8A17814AC99B}"/>
              </a:ext>
            </a:extLst>
          </p:cNvPr>
          <p:cNvSpPr/>
          <p:nvPr/>
        </p:nvSpPr>
        <p:spPr bwMode="invGray">
          <a:xfrm>
            <a:off x="8915400" y="0"/>
            <a:ext cx="55563" cy="585788"/>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40" name="Rectangle 39">
            <a:extLst>
              <a:ext uri="{FF2B5EF4-FFF2-40B4-BE49-F238E27FC236}">
                <a16:creationId xmlns:a16="http://schemas.microsoft.com/office/drawing/2014/main" id="{0085EAAD-AE88-8EAE-95B9-A2F9B766E253}"/>
              </a:ext>
            </a:extLst>
          </p:cNvPr>
          <p:cNvSpPr/>
          <p:nvPr/>
        </p:nvSpPr>
        <p:spPr bwMode="invGray">
          <a:xfrm>
            <a:off x="8874125" y="0"/>
            <a:ext cx="7938" cy="585788"/>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4" name="Date Placeholder 13">
            <a:extLst>
              <a:ext uri="{FF2B5EF4-FFF2-40B4-BE49-F238E27FC236}">
                <a16:creationId xmlns:a16="http://schemas.microsoft.com/office/drawing/2014/main" id="{B1A6B703-6355-50C5-3C50-A1BF5BA75964}"/>
              </a:ext>
            </a:extLst>
          </p:cNvPr>
          <p:cNvSpPr>
            <a:spLocks noGrp="1"/>
          </p:cNvSpPr>
          <p:nvPr>
            <p:ph type="dt" sz="half" idx="2"/>
          </p:nvPr>
        </p:nvSpPr>
        <p:spPr>
          <a:xfrm>
            <a:off x="6586538" y="612775"/>
            <a:ext cx="957262" cy="457200"/>
          </a:xfrm>
          <a:prstGeom prst="rect">
            <a:avLst/>
          </a:prstGeom>
        </p:spPr>
        <p:txBody>
          <a:bodyPr vert="horz"/>
          <a:lstStyle>
            <a:lvl1pPr algn="l" eaLnBrk="1" fontAlgn="auto" latinLnBrk="0" hangingPunct="1">
              <a:spcBef>
                <a:spcPts val="0"/>
              </a:spcBef>
              <a:spcAft>
                <a:spcPts val="0"/>
              </a:spcAft>
              <a:defRPr kumimoji="0" sz="600" smtClean="0">
                <a:solidFill>
                  <a:schemeClr val="accent2"/>
                </a:solidFill>
                <a:latin typeface="+mn-lt"/>
              </a:defRPr>
            </a:lvl1pPr>
          </a:lstStyle>
          <a:p>
            <a:pPr>
              <a:defRPr/>
            </a:pPr>
            <a:fld id="{F785388C-F0B6-ED4B-A37F-80E8D5BD6F6C}" type="datetime1">
              <a:rPr lang="en-US"/>
              <a:pPr>
                <a:defRPr/>
              </a:pPr>
              <a:t>7/17/22</a:t>
            </a:fld>
            <a:endParaRPr lang="en-US"/>
          </a:p>
        </p:txBody>
      </p:sp>
      <p:sp>
        <p:nvSpPr>
          <p:cNvPr id="3" name="Footer Placeholder 2">
            <a:extLst>
              <a:ext uri="{FF2B5EF4-FFF2-40B4-BE49-F238E27FC236}">
                <a16:creationId xmlns:a16="http://schemas.microsoft.com/office/drawing/2014/main" id="{711A94B4-2371-8E6B-26A2-9F87EB7ADC4F}"/>
              </a:ext>
            </a:extLst>
          </p:cNvPr>
          <p:cNvSpPr>
            <a:spLocks noGrp="1"/>
          </p:cNvSpPr>
          <p:nvPr>
            <p:ph type="ftr" sz="quarter" idx="3"/>
          </p:nvPr>
        </p:nvSpPr>
        <p:spPr>
          <a:xfrm>
            <a:off x="5257800" y="612775"/>
            <a:ext cx="1325563" cy="457200"/>
          </a:xfrm>
          <a:prstGeom prst="rect">
            <a:avLst/>
          </a:prstGeom>
        </p:spPr>
        <p:txBody>
          <a:bodyPr vert="horz"/>
          <a:lstStyle>
            <a:lvl1pPr algn="r" eaLnBrk="1" fontAlgn="auto" latinLnBrk="0" hangingPunct="1">
              <a:spcBef>
                <a:spcPts val="0"/>
              </a:spcBef>
              <a:spcAft>
                <a:spcPts val="0"/>
              </a:spcAft>
              <a:defRPr kumimoji="0" sz="600">
                <a:solidFill>
                  <a:schemeClr val="accent2"/>
                </a:solidFill>
                <a:latin typeface="+mn-lt"/>
              </a:defRPr>
            </a:lvl1pPr>
          </a:lstStyle>
          <a:p>
            <a:pPr>
              <a:defRPr/>
            </a:pPr>
            <a:endParaRPr lang="en-US"/>
          </a:p>
        </p:txBody>
      </p:sp>
      <p:sp>
        <p:nvSpPr>
          <p:cNvPr id="23" name="Slide Number Placeholder 22">
            <a:extLst>
              <a:ext uri="{FF2B5EF4-FFF2-40B4-BE49-F238E27FC236}">
                <a16:creationId xmlns:a16="http://schemas.microsoft.com/office/drawing/2014/main" id="{D98BC85A-B10E-5A73-734D-2A7E4F1DD69B}"/>
              </a:ext>
            </a:extLst>
          </p:cNvPr>
          <p:cNvSpPr>
            <a:spLocks noGrp="1"/>
          </p:cNvSpPr>
          <p:nvPr>
            <p:ph type="sldNum" sz="quarter" idx="4"/>
          </p:nvPr>
        </p:nvSpPr>
        <p:spPr>
          <a:xfrm>
            <a:off x="8174038" y="1588"/>
            <a:ext cx="762000" cy="366712"/>
          </a:xfrm>
          <a:prstGeom prst="rect">
            <a:avLst/>
          </a:prstGeom>
        </p:spPr>
        <p:txBody>
          <a:bodyPr vert="horz" anchor="b"/>
          <a:lstStyle>
            <a:lvl1pPr algn="r" eaLnBrk="1" fontAlgn="auto" latinLnBrk="0" hangingPunct="1">
              <a:spcBef>
                <a:spcPts val="0"/>
              </a:spcBef>
              <a:spcAft>
                <a:spcPts val="0"/>
              </a:spcAft>
              <a:defRPr kumimoji="0" sz="1350" smtClean="0">
                <a:solidFill>
                  <a:srgbClr val="FFFFFF"/>
                </a:solidFill>
                <a:latin typeface="+mn-lt"/>
              </a:defRPr>
            </a:lvl1pPr>
          </a:lstStyle>
          <a:p>
            <a:pPr>
              <a:defRPr/>
            </a:pPr>
            <a:fld id="{3764CD4D-84D8-3445-9998-8CC7273F614B}" type="slidenum">
              <a:rPr lang="en-US"/>
              <a:pPr>
                <a:defRPr/>
              </a:pPr>
              <a:t>‹#›</a:t>
            </a:fld>
            <a:endParaRPr lang="en-US"/>
          </a:p>
        </p:txBody>
      </p:sp>
      <p:sp>
        <p:nvSpPr>
          <p:cNvPr id="13" name="Text Placeholder 12">
            <a:extLst>
              <a:ext uri="{FF2B5EF4-FFF2-40B4-BE49-F238E27FC236}">
                <a16:creationId xmlns:a16="http://schemas.microsoft.com/office/drawing/2014/main" id="{B2658E0D-5A62-95F8-7B71-69685C8D1902}"/>
              </a:ext>
            </a:extLst>
          </p:cNvPr>
          <p:cNvSpPr>
            <a:spLocks noGrp="1"/>
          </p:cNvSpPr>
          <p:nvPr>
            <p:ph type="body" idx="1"/>
          </p:nvPr>
        </p:nvSpPr>
        <p:spPr>
          <a:xfrm>
            <a:off x="457200" y="2249488"/>
            <a:ext cx="8229600" cy="4324350"/>
          </a:xfrm>
          <a:prstGeom prst="rect">
            <a:avLst/>
          </a:prstGeom>
        </p:spPr>
        <p:txBody>
          <a:bodyPr vert="horz">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43" name="Title Placeholder 21">
            <a:extLst>
              <a:ext uri="{FF2B5EF4-FFF2-40B4-BE49-F238E27FC236}">
                <a16:creationId xmlns:a16="http://schemas.microsoft.com/office/drawing/2014/main" id="{719B984A-376B-E126-197A-EA7AC3946797}"/>
              </a:ext>
            </a:extLst>
          </p:cNvPr>
          <p:cNvSpPr>
            <a:spLocks noGrp="1" noChangeArrowheads="1"/>
          </p:cNvSpPr>
          <p:nvPr>
            <p:ph type="title"/>
          </p:nvPr>
        </p:nvSpPr>
        <p:spPr bwMode="auto">
          <a:xfrm>
            <a:off x="457200" y="1143000"/>
            <a:ext cx="8229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827" r:id="rId1"/>
    <p:sldLayoutId id="2147483819" r:id="rId2"/>
    <p:sldLayoutId id="2147483820" r:id="rId3"/>
    <p:sldLayoutId id="2147483821" r:id="rId4"/>
    <p:sldLayoutId id="2147483828" r:id="rId5"/>
    <p:sldLayoutId id="2147483829" r:id="rId6"/>
    <p:sldLayoutId id="2147483822" r:id="rId7"/>
    <p:sldLayoutId id="2147483823" r:id="rId8"/>
    <p:sldLayoutId id="2147483824" r:id="rId9"/>
    <p:sldLayoutId id="2147483825" r:id="rId10"/>
    <p:sldLayoutId id="2147483826" r:id="rId11"/>
  </p:sldLayoutIdLst>
  <p:transition spd="med">
    <p:fade/>
  </p:transition>
  <p:hf hdr="0" ftr="0" dt="0"/>
  <p:txStyles>
    <p:titleStyle>
      <a:lvl1pPr algn="l" rtl="0" eaLnBrk="1" fontAlgn="base" hangingPunct="1">
        <a:spcBef>
          <a:spcPct val="0"/>
        </a:spcBef>
        <a:spcAft>
          <a:spcPct val="0"/>
        </a:spcAft>
        <a:defRPr sz="3000" kern="12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Segoe UI Semibold" panose="020B0502040204020203" pitchFamily="34" charset="0"/>
        </a:defRPr>
      </a:lvl2pPr>
      <a:lvl3pPr algn="l" rtl="0" eaLnBrk="1" fontAlgn="base" hangingPunct="1">
        <a:spcBef>
          <a:spcPct val="0"/>
        </a:spcBef>
        <a:spcAft>
          <a:spcPct val="0"/>
        </a:spcAft>
        <a:defRPr sz="3000">
          <a:solidFill>
            <a:schemeClr val="tx2"/>
          </a:solidFill>
          <a:latin typeface="Segoe UI Semibold" panose="020B0502040204020203" pitchFamily="34" charset="0"/>
        </a:defRPr>
      </a:lvl3pPr>
      <a:lvl4pPr algn="l" rtl="0" eaLnBrk="1" fontAlgn="base" hangingPunct="1">
        <a:spcBef>
          <a:spcPct val="0"/>
        </a:spcBef>
        <a:spcAft>
          <a:spcPct val="0"/>
        </a:spcAft>
        <a:defRPr sz="3000">
          <a:solidFill>
            <a:schemeClr val="tx2"/>
          </a:solidFill>
          <a:latin typeface="Segoe UI Semibold" panose="020B0502040204020203" pitchFamily="34" charset="0"/>
        </a:defRPr>
      </a:lvl4pPr>
      <a:lvl5pPr algn="l" rtl="0" eaLnBrk="1" fontAlgn="base" hangingPunct="1">
        <a:spcBef>
          <a:spcPct val="0"/>
        </a:spcBef>
        <a:spcAft>
          <a:spcPct val="0"/>
        </a:spcAft>
        <a:defRPr sz="3000">
          <a:solidFill>
            <a:schemeClr val="tx2"/>
          </a:solidFill>
          <a:latin typeface="Segoe UI Semibold" panose="020B0502040204020203" pitchFamily="34" charset="0"/>
        </a:defRPr>
      </a:lvl5pPr>
      <a:lvl6pPr marL="457200" algn="l" rtl="0" eaLnBrk="1" fontAlgn="base" hangingPunct="1">
        <a:spcBef>
          <a:spcPct val="0"/>
        </a:spcBef>
        <a:spcAft>
          <a:spcPct val="0"/>
        </a:spcAft>
        <a:defRPr sz="3000">
          <a:solidFill>
            <a:schemeClr val="tx2"/>
          </a:solidFill>
          <a:latin typeface="Segoe UI Semibold" panose="020B0502040204020203" pitchFamily="34" charset="0"/>
        </a:defRPr>
      </a:lvl6pPr>
      <a:lvl7pPr marL="914400" algn="l" rtl="0" eaLnBrk="1" fontAlgn="base" hangingPunct="1">
        <a:spcBef>
          <a:spcPct val="0"/>
        </a:spcBef>
        <a:spcAft>
          <a:spcPct val="0"/>
        </a:spcAft>
        <a:defRPr sz="3000">
          <a:solidFill>
            <a:schemeClr val="tx2"/>
          </a:solidFill>
          <a:latin typeface="Segoe UI Semibold" panose="020B0502040204020203" pitchFamily="34" charset="0"/>
        </a:defRPr>
      </a:lvl7pPr>
      <a:lvl8pPr marL="1371600" algn="l" rtl="0" eaLnBrk="1" fontAlgn="base" hangingPunct="1">
        <a:spcBef>
          <a:spcPct val="0"/>
        </a:spcBef>
        <a:spcAft>
          <a:spcPct val="0"/>
        </a:spcAft>
        <a:defRPr sz="3000">
          <a:solidFill>
            <a:schemeClr val="tx2"/>
          </a:solidFill>
          <a:latin typeface="Segoe UI Semibold" panose="020B0502040204020203" pitchFamily="34" charset="0"/>
        </a:defRPr>
      </a:lvl8pPr>
      <a:lvl9pPr marL="1828800" algn="l" rtl="0" eaLnBrk="1" fontAlgn="base" hangingPunct="1">
        <a:spcBef>
          <a:spcPct val="0"/>
        </a:spcBef>
        <a:spcAft>
          <a:spcPct val="0"/>
        </a:spcAft>
        <a:defRPr sz="3000">
          <a:solidFill>
            <a:schemeClr val="tx2"/>
          </a:solidFill>
          <a:latin typeface="Segoe UI Semibold" panose="020B0502040204020203" pitchFamily="34" charset="0"/>
        </a:defRPr>
      </a:lvl9pPr>
    </p:titleStyle>
    <p:bodyStyle>
      <a:lvl1pPr marL="273050" indent="-190500" algn="l" rtl="0" eaLnBrk="1" fontAlgn="base" hangingPunct="1">
        <a:spcBef>
          <a:spcPts val="225"/>
        </a:spcBef>
        <a:spcAft>
          <a:spcPct val="0"/>
        </a:spcAft>
        <a:buClr>
          <a:srgbClr val="00A4CF"/>
        </a:buClr>
        <a:buFont typeface="Georgia" panose="02040502050405020303" pitchFamily="18" charset="0"/>
        <a:buChar char="•"/>
        <a:defRPr sz="2100" kern="1200">
          <a:solidFill>
            <a:schemeClr val="tx2"/>
          </a:solidFill>
          <a:latin typeface="+mn-lt"/>
          <a:ea typeface="+mn-ea"/>
          <a:cs typeface="+mn-cs"/>
        </a:defRPr>
      </a:lvl1pPr>
      <a:lvl2pPr marL="493713" indent="-184150" algn="l" rtl="0" eaLnBrk="1" fontAlgn="base" hangingPunct="1">
        <a:spcBef>
          <a:spcPts val="225"/>
        </a:spcBef>
        <a:spcAft>
          <a:spcPct val="0"/>
        </a:spcAft>
        <a:buClr>
          <a:schemeClr val="accent2"/>
        </a:buClr>
        <a:buFont typeface="Georgia" panose="02040502050405020303" pitchFamily="18" charset="0"/>
        <a:buChar char="▫"/>
        <a:defRPr sz="1900" kern="1200">
          <a:solidFill>
            <a:schemeClr val="tx2"/>
          </a:solidFill>
          <a:latin typeface="+mn-lt"/>
          <a:ea typeface="+mn-ea"/>
          <a:cs typeface="+mn-cs"/>
        </a:defRPr>
      </a:lvl2pPr>
      <a:lvl3pPr marL="692150" indent="-163513" algn="l" rtl="0" eaLnBrk="1" fontAlgn="base" hangingPunct="1">
        <a:spcBef>
          <a:spcPts val="225"/>
        </a:spcBef>
        <a:spcAft>
          <a:spcPct val="0"/>
        </a:spcAft>
        <a:buClr>
          <a:schemeClr val="accent1"/>
        </a:buClr>
        <a:buFont typeface="Wingdings 2" pitchFamily="2" charset="2"/>
        <a:buChar char=""/>
        <a:defRPr kern="1200">
          <a:solidFill>
            <a:schemeClr val="tx2"/>
          </a:solidFill>
          <a:latin typeface="+mn-lt"/>
          <a:ea typeface="+mn-ea"/>
          <a:cs typeface="+mn-cs"/>
        </a:defRPr>
      </a:lvl3pPr>
      <a:lvl4pPr marL="884238" indent="-150813" algn="l" rtl="0" eaLnBrk="1" fontAlgn="base" hangingPunct="1">
        <a:spcBef>
          <a:spcPts val="225"/>
        </a:spcBef>
        <a:spcAft>
          <a:spcPct val="0"/>
        </a:spcAft>
        <a:buClr>
          <a:schemeClr val="accent1"/>
        </a:buClr>
        <a:buFont typeface="Wingdings 2" pitchFamily="2" charset="2"/>
        <a:buChar char=""/>
        <a:defRPr sz="1600" kern="1200">
          <a:solidFill>
            <a:schemeClr val="tx2"/>
          </a:solidFill>
          <a:latin typeface="+mn-lt"/>
          <a:ea typeface="+mn-ea"/>
          <a:cs typeface="+mn-cs"/>
        </a:defRPr>
      </a:lvl4pPr>
      <a:lvl5pPr marL="1041400" indent="-136525" algn="l" rtl="0" eaLnBrk="1" fontAlgn="base" hangingPunct="1">
        <a:spcBef>
          <a:spcPts val="225"/>
        </a:spcBef>
        <a:spcAft>
          <a:spcPct val="0"/>
        </a:spcAft>
        <a:buClr>
          <a:schemeClr val="accent1"/>
        </a:buClr>
        <a:buFont typeface="Wingdings 2" pitchFamily="2" charset="2"/>
        <a:buChar char=""/>
        <a:defRPr sz="1500" kern="1200">
          <a:solidFill>
            <a:schemeClr val="tx2"/>
          </a:solidFill>
          <a:latin typeface="+mn-lt"/>
          <a:ea typeface="+mn-ea"/>
          <a:cs typeface="+mn-cs"/>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342900" algn="l" rtl="0" eaLnBrk="1" latinLnBrk="0" hangingPunct="1">
        <a:defRPr kumimoji="0" kern="1200">
          <a:solidFill>
            <a:schemeClr val="tx1"/>
          </a:solidFill>
          <a:latin typeface="+mn-lt"/>
          <a:ea typeface="+mn-ea"/>
          <a:cs typeface="+mn-cs"/>
        </a:defRPr>
      </a:lvl2pPr>
      <a:lvl3pPr marL="685800" algn="l" rtl="0" eaLnBrk="1" latinLnBrk="0" hangingPunct="1">
        <a:defRPr kumimoji="0" kern="1200">
          <a:solidFill>
            <a:schemeClr val="tx1"/>
          </a:solidFill>
          <a:latin typeface="+mn-lt"/>
          <a:ea typeface="+mn-ea"/>
          <a:cs typeface="+mn-cs"/>
        </a:defRPr>
      </a:lvl3pPr>
      <a:lvl4pPr marL="1028700" algn="l" rtl="0" eaLnBrk="1" latinLnBrk="0" hangingPunct="1">
        <a:defRPr kumimoji="0" kern="1200">
          <a:solidFill>
            <a:schemeClr val="tx1"/>
          </a:solidFill>
          <a:latin typeface="+mn-lt"/>
          <a:ea typeface="+mn-ea"/>
          <a:cs typeface="+mn-cs"/>
        </a:defRPr>
      </a:lvl4pPr>
      <a:lvl5pPr marL="1371600" algn="l" rtl="0" eaLnBrk="1" latinLnBrk="0" hangingPunct="1">
        <a:defRPr kumimoji="0" kern="1200">
          <a:solidFill>
            <a:schemeClr val="tx1"/>
          </a:solidFill>
          <a:latin typeface="+mn-lt"/>
          <a:ea typeface="+mn-ea"/>
          <a:cs typeface="+mn-cs"/>
        </a:defRPr>
      </a:lvl5pPr>
      <a:lvl6pPr marL="1714500" algn="l" rtl="0" eaLnBrk="1" latinLnBrk="0" hangingPunct="1">
        <a:defRPr kumimoji="0" kern="1200">
          <a:solidFill>
            <a:schemeClr val="tx1"/>
          </a:solidFill>
          <a:latin typeface="+mn-lt"/>
          <a:ea typeface="+mn-ea"/>
          <a:cs typeface="+mn-cs"/>
        </a:defRPr>
      </a:lvl6pPr>
      <a:lvl7pPr marL="2057400" algn="l" rtl="0" eaLnBrk="1" latinLnBrk="0" hangingPunct="1">
        <a:defRPr kumimoji="0" kern="1200">
          <a:solidFill>
            <a:schemeClr val="tx1"/>
          </a:solidFill>
          <a:latin typeface="+mn-lt"/>
          <a:ea typeface="+mn-ea"/>
          <a:cs typeface="+mn-cs"/>
        </a:defRPr>
      </a:lvl7pPr>
      <a:lvl8pPr marL="2400300" algn="l" rtl="0" eaLnBrk="1" latinLnBrk="0" hangingPunct="1">
        <a:defRPr kumimoji="0" kern="1200">
          <a:solidFill>
            <a:schemeClr val="tx1"/>
          </a:solidFill>
          <a:latin typeface="+mn-lt"/>
          <a:ea typeface="+mn-ea"/>
          <a:cs typeface="+mn-cs"/>
        </a:defRPr>
      </a:lvl8pPr>
      <a:lvl9pPr marL="27432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18.pn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1.svg"/><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40.svg"/><Relationship Id="rId4" Type="http://schemas.openxmlformats.org/officeDocument/2006/relationships/image" Target="../media/image39.png"/></Relationships>
</file>

<file path=ppt/slides/_rels/slide3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40.svg"/><Relationship Id="rId4" Type="http://schemas.openxmlformats.org/officeDocument/2006/relationships/image" Target="../media/image39.png"/></Relationships>
</file>

<file path=ppt/slides/_rels/slide3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5.xml"/><Relationship Id="rId1" Type="http://schemas.openxmlformats.org/officeDocument/2006/relationships/slideLayout" Target="../slideLayouts/slideLayout2.xml"/><Relationship Id="rId5" Type="http://schemas.openxmlformats.org/officeDocument/2006/relationships/image" Target="../media/image40.svg"/><Relationship Id="rId4" Type="http://schemas.openxmlformats.org/officeDocument/2006/relationships/image" Target="../media/image39.png"/></Relationships>
</file>

<file path=ppt/slides/_rels/slide4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40.sv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5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7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2.xml"/><Relationship Id="rId1" Type="http://schemas.openxmlformats.org/officeDocument/2006/relationships/slideLayout" Target="../slideLayouts/slideLayout2.xml"/><Relationship Id="rId5" Type="http://schemas.openxmlformats.org/officeDocument/2006/relationships/image" Target="../media/image40.svg"/><Relationship Id="rId4" Type="http://schemas.openxmlformats.org/officeDocument/2006/relationships/image" Target="../media/image39.png"/></Relationships>
</file>

<file path=ppt/slides/_rels/slide7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3.xml"/><Relationship Id="rId1" Type="http://schemas.openxmlformats.org/officeDocument/2006/relationships/slideLayout" Target="../slideLayouts/slideLayout2.xml"/><Relationship Id="rId5" Type="http://schemas.openxmlformats.org/officeDocument/2006/relationships/image" Target="../media/image40.svg"/><Relationship Id="rId4" Type="http://schemas.openxmlformats.org/officeDocument/2006/relationships/image" Target="../media/image39.png"/></Relationships>
</file>

<file path=ppt/slides/_rels/slide7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74.xm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7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76.xml"/><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7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77.xml"/><Relationship Id="rId1" Type="http://schemas.openxmlformats.org/officeDocument/2006/relationships/slideLayout" Target="../slideLayouts/slideLayout2.xml"/><Relationship Id="rId5" Type="http://schemas.openxmlformats.org/officeDocument/2006/relationships/image" Target="../media/image66.jpeg"/><Relationship Id="rId4" Type="http://schemas.openxmlformats.org/officeDocument/2006/relationships/image" Target="../media/image64.png"/></Relationships>
</file>

<file path=ppt/slides/_rels/slide7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79.xml"/><Relationship Id="rId1" Type="http://schemas.openxmlformats.org/officeDocument/2006/relationships/slideLayout" Target="../slideLayouts/slideLayout2.xml"/><Relationship Id="rId5" Type="http://schemas.openxmlformats.org/officeDocument/2006/relationships/image" Target="../media/image40.svg"/><Relationship Id="rId4" Type="http://schemas.openxmlformats.org/officeDocument/2006/relationships/image" Target="../media/image39.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80.xml"/><Relationship Id="rId1" Type="http://schemas.openxmlformats.org/officeDocument/2006/relationships/slideLayout" Target="../slideLayouts/slideLayout2.xml"/><Relationship Id="rId5" Type="http://schemas.openxmlformats.org/officeDocument/2006/relationships/image" Target="../media/image40.svg"/><Relationship Id="rId4" Type="http://schemas.openxmlformats.org/officeDocument/2006/relationships/image" Target="../media/image39.png"/></Relationships>
</file>

<file path=ppt/slides/_rels/slide8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6.xml"/><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87.xml.rels><?xml version="1.0" encoding="UTF-8" standalone="yes"?>
<Relationships xmlns="http://schemas.openxmlformats.org/package/2006/relationships"><Relationship Id="rId3" Type="http://schemas.openxmlformats.org/officeDocument/2006/relationships/hyperlink" Target="https://www.digitallearn.org/courses/uso-de-una-computadora-mac-os-11-nuevo/lessons/practica-b3d02845-d182-43e4-9518-5432230b094b" TargetMode="External"/><Relationship Id="rId2" Type="http://schemas.openxmlformats.org/officeDocument/2006/relationships/notesSlide" Target="../notesSlides/notesSlide87.xml"/><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88.xml"/><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89.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90.xml"/><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91.xml"/><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92.xml"/><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6.xml"/><Relationship Id="rId1" Type="http://schemas.openxmlformats.org/officeDocument/2006/relationships/tags" Target="../tags/tag1.xml"/><Relationship Id="rId5" Type="http://schemas.openxmlformats.org/officeDocument/2006/relationships/image" Target="../media/image2.jpeg"/><Relationship Id="rId4" Type="http://schemas.openxmlformats.org/officeDocument/2006/relationships/hyperlink" Target="https://www.digitallearn.org/" TargetMode="Externa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8B63C-99D2-C935-620B-D5515B03446B}"/>
              </a:ext>
            </a:extLst>
          </p:cNvPr>
          <p:cNvSpPr>
            <a:spLocks noGrp="1"/>
          </p:cNvSpPr>
          <p:nvPr>
            <p:ph type="subTitle" idx="1"/>
          </p:nvPr>
        </p:nvSpPr>
        <p:spPr>
          <a:xfrm>
            <a:off x="0" y="3848100"/>
            <a:ext cx="5410200" cy="1333500"/>
          </a:xfrm>
        </p:spPr>
        <p:txBody>
          <a:bodyPr>
            <a:noAutofit/>
          </a:bodyPr>
          <a:lstStyle/>
          <a:p>
            <a:r>
              <a:rPr lang="es-419" dirty="0"/>
              <a:t>Nombre del instructor voluntario:</a:t>
            </a:r>
          </a:p>
          <a:p>
            <a:r>
              <a:rPr lang="es-419" dirty="0"/>
              <a:t>Afiliación del instructor:</a:t>
            </a:r>
          </a:p>
          <a:p>
            <a:r>
              <a:rPr lang="es-419" dirty="0"/>
              <a:t>Nombre del lugar: </a:t>
            </a:r>
          </a:p>
        </p:txBody>
      </p:sp>
      <p:sp>
        <p:nvSpPr>
          <p:cNvPr id="7170" name="Title 1">
            <a:extLst>
              <a:ext uri="{FF2B5EF4-FFF2-40B4-BE49-F238E27FC236}">
                <a16:creationId xmlns:a16="http://schemas.microsoft.com/office/drawing/2014/main" id="{DAF4CA13-B50D-EDBC-ED81-DE2EBD30EEB7}"/>
              </a:ext>
            </a:extLst>
          </p:cNvPr>
          <p:cNvSpPr>
            <a:spLocks noGrp="1" noChangeArrowheads="1"/>
          </p:cNvSpPr>
          <p:nvPr>
            <p:ph type="ctrTitle"/>
          </p:nvPr>
        </p:nvSpPr>
        <p:spPr>
          <a:xfrm>
            <a:off x="0" y="2824163"/>
            <a:ext cx="9067800" cy="990600"/>
          </a:xfrm>
        </p:spPr>
        <p:txBody>
          <a:bodyPr/>
          <a:lstStyle/>
          <a:p>
            <a:r>
              <a:rPr lang="es-419" sz="4800" dirty="0"/>
              <a:t>Conceptos básicos de las computadoras (macOS 11)</a:t>
            </a:r>
            <a:endParaRPr lang="en-US" altLang="en-US" sz="2800" b="1" i="1" dirty="0">
              <a:cs typeface="Courier New" panose="02070309020205020404" pitchFamily="49" charset="0"/>
            </a:endParaRPr>
          </a:p>
        </p:txBody>
      </p:sp>
      <p:pic>
        <p:nvPicPr>
          <p:cNvPr id="7171" name="Picture 5">
            <a:extLst>
              <a:ext uri="{FF2B5EF4-FFF2-40B4-BE49-F238E27FC236}">
                <a16:creationId xmlns:a16="http://schemas.microsoft.com/office/drawing/2014/main" id="{3169205D-4BB9-1ED9-A270-DE925DCA48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33018" y="5248272"/>
            <a:ext cx="3135312"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7C8C11A2-8461-ED62-F729-BEB0D8BCB914}"/>
              </a:ext>
            </a:extLst>
          </p:cNvPr>
          <p:cNvSpPr>
            <a:spLocks noGrp="1"/>
          </p:cNvSpPr>
          <p:nvPr>
            <p:ph type="sldNum" sz="quarter" idx="12"/>
          </p:nvPr>
        </p:nvSpPr>
        <p:spPr/>
        <p:txBody>
          <a:bodyPr/>
          <a:lstStyle/>
          <a:p>
            <a:pPr>
              <a:defRPr/>
            </a:pPr>
            <a:fld id="{98A81C7F-E3F4-ED4F-8494-2B309FD87B5D}" type="slidenum">
              <a:rPr lang="en-US"/>
              <a:pPr>
                <a:defRPr/>
              </a:pPr>
              <a:t>1</a:t>
            </a:fld>
            <a:endParaRPr lang="en-US"/>
          </a:p>
        </p:txBody>
      </p:sp>
      <p:sp>
        <p:nvSpPr>
          <p:cNvPr id="8" name="Rectangle 6">
            <a:extLst>
              <a:ext uri="{FF2B5EF4-FFF2-40B4-BE49-F238E27FC236}">
                <a16:creationId xmlns:a16="http://schemas.microsoft.com/office/drawing/2014/main" id="{95B58288-47DE-E48E-61D4-25019DC78EB7}"/>
              </a:ext>
            </a:extLst>
          </p:cNvPr>
          <p:cNvSpPr>
            <a:spLocks noChangeArrowheads="1"/>
          </p:cNvSpPr>
          <p:nvPr/>
        </p:nvSpPr>
        <p:spPr bwMode="auto">
          <a:xfrm>
            <a:off x="5410200" y="4545597"/>
            <a:ext cx="3657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sz="1600" dirty="0" err="1"/>
              <a:t>Su</a:t>
            </a:r>
            <a:r>
              <a:rPr lang="en-US" sz="1600" dirty="0"/>
              <a:t> </a:t>
            </a:r>
            <a:r>
              <a:rPr lang="en-US" sz="1600" dirty="0" err="1"/>
              <a:t>logotipo</a:t>
            </a:r>
            <a:r>
              <a:rPr lang="en-US" sz="1600" dirty="0"/>
              <a:t> </a:t>
            </a:r>
            <a:r>
              <a:rPr lang="en-US" sz="1600" dirty="0" err="1"/>
              <a:t>aquí</a:t>
            </a:r>
            <a:endParaRPr lang="en-US" sz="1600" dirty="0"/>
          </a:p>
        </p:txBody>
      </p:sp>
      <p:sp>
        <p:nvSpPr>
          <p:cNvPr id="9" name="Rectangle 6">
            <a:extLst>
              <a:ext uri="{FF2B5EF4-FFF2-40B4-BE49-F238E27FC236}">
                <a16:creationId xmlns:a16="http://schemas.microsoft.com/office/drawing/2014/main" id="{15C6DAAE-D7E8-87C9-CFBC-E810F44BD5B4}"/>
              </a:ext>
            </a:extLst>
          </p:cNvPr>
          <p:cNvSpPr>
            <a:spLocks noChangeArrowheads="1"/>
          </p:cNvSpPr>
          <p:nvPr/>
        </p:nvSpPr>
        <p:spPr bwMode="auto">
          <a:xfrm>
            <a:off x="152278" y="6457772"/>
            <a:ext cx="88487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sz="1600" dirty="0" err="1"/>
              <a:t>Proporcionado</a:t>
            </a:r>
            <a:r>
              <a:rPr lang="en-US" sz="1600" dirty="0"/>
              <a:t> </a:t>
            </a:r>
            <a:r>
              <a:rPr lang="en-US" sz="1600" dirty="0" err="1"/>
              <a:t>por</a:t>
            </a:r>
            <a:r>
              <a:rPr lang="en-US" sz="1600" dirty="0"/>
              <a:t> AT&amp;T y Public Library Association.</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Trabajar desde el escritorio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10</a:t>
            </a:fld>
            <a:endParaRPr lang="es-419" dirty="0"/>
          </a:p>
        </p:txBody>
      </p:sp>
      <p:pic>
        <p:nvPicPr>
          <p:cNvPr id="5" name="Picture 4">
            <a:extLst>
              <a:ext uri="{FF2B5EF4-FFF2-40B4-BE49-F238E27FC236}">
                <a16:creationId xmlns:a16="http://schemas.microsoft.com/office/drawing/2014/main" id="{98EFC762-A6D2-2241-9129-31F897E8AA7E}"/>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34789" y="1394848"/>
            <a:ext cx="6074422" cy="5163259"/>
          </a:xfrm>
          <a:prstGeom prst="rect">
            <a:avLst/>
          </a:prstGeom>
        </p:spPr>
      </p:pic>
    </p:spTree>
    <p:extLst>
      <p:ext uri="{BB962C8B-B14F-4D97-AF65-F5344CB8AC3E}">
        <p14:creationId xmlns:p14="http://schemas.microsoft.com/office/powerpoint/2010/main" val="1764710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21060"/>
            <a:ext cx="8229600" cy="4325112"/>
          </a:xfrm>
        </p:spPr>
        <p:txBody>
          <a:bodyPr/>
          <a:lstStyle/>
          <a:p>
            <a:r>
              <a:rPr lang="es-419" b="1" dirty="0">
                <a:solidFill>
                  <a:schemeClr val="tx1"/>
                </a:solidFill>
              </a:rPr>
              <a:t>Dock: </a:t>
            </a:r>
            <a:r>
              <a:rPr lang="es-419" dirty="0">
                <a:solidFill>
                  <a:schemeClr val="tx1"/>
                </a:solidFill>
              </a:rPr>
              <a:t>Por lo general, se sitúa en la parte inferior de la pantalla; es donde encuentra las aplicaciones a las que accede con frecuencia, abre archivos y vacía la papelera. </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Trabajar desde el escritorio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11</a:t>
            </a:fld>
            <a:endParaRPr lang="es-419" dirty="0"/>
          </a:p>
        </p:txBody>
      </p:sp>
      <p:grpSp>
        <p:nvGrpSpPr>
          <p:cNvPr id="5" name="Group 4" descr="Mac OS desktop with the Dock highlighted in an orange box. ">
            <a:extLst>
              <a:ext uri="{FF2B5EF4-FFF2-40B4-BE49-F238E27FC236}">
                <a16:creationId xmlns:a16="http://schemas.microsoft.com/office/drawing/2014/main" id="{6ED8D0BF-5511-6044-864C-5F20EE096217}"/>
              </a:ext>
            </a:extLst>
          </p:cNvPr>
          <p:cNvGrpSpPr/>
          <p:nvPr/>
        </p:nvGrpSpPr>
        <p:grpSpPr>
          <a:xfrm>
            <a:off x="1471961" y="2709746"/>
            <a:ext cx="5932181" cy="3703475"/>
            <a:chOff x="1260766" y="2438403"/>
            <a:chExt cx="6555971" cy="4097482"/>
          </a:xfrm>
        </p:grpSpPr>
        <p:pic>
          <p:nvPicPr>
            <p:cNvPr id="9" name="Picture 8">
              <a:extLst>
                <a:ext uri="{FF2B5EF4-FFF2-40B4-BE49-F238E27FC236}">
                  <a16:creationId xmlns:a16="http://schemas.microsoft.com/office/drawing/2014/main" id="{64883C75-FEB4-1947-848E-7F58290B58D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60766" y="2438403"/>
              <a:ext cx="6555971" cy="4097482"/>
            </a:xfrm>
            <a:prstGeom prst="rect">
              <a:avLst/>
            </a:prstGeom>
          </p:spPr>
        </p:pic>
        <p:sp>
          <p:nvSpPr>
            <p:cNvPr id="4" name="Rectangle 3">
              <a:extLst>
                <a:ext uri="{FF2B5EF4-FFF2-40B4-BE49-F238E27FC236}">
                  <a16:creationId xmlns:a16="http://schemas.microsoft.com/office/drawing/2014/main" id="{0352F5BB-6358-CF48-BE4F-578F9A63C67C}"/>
                </a:ext>
              </a:extLst>
            </p:cNvPr>
            <p:cNvSpPr/>
            <p:nvPr/>
          </p:nvSpPr>
          <p:spPr>
            <a:xfrm>
              <a:off x="1440873" y="6165273"/>
              <a:ext cx="6206836" cy="370612"/>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grpSp>
    </p:spTree>
    <p:extLst>
      <p:ext uri="{BB962C8B-B14F-4D97-AF65-F5344CB8AC3E}">
        <p14:creationId xmlns:p14="http://schemas.microsoft.com/office/powerpoint/2010/main" val="2324884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71600"/>
            <a:ext cx="8229600" cy="4324350"/>
          </a:xfrm>
        </p:spPr>
        <p:txBody>
          <a:bodyPr/>
          <a:lstStyle/>
          <a:p>
            <a:r>
              <a:rPr lang="es-419" b="1" dirty="0">
                <a:solidFill>
                  <a:schemeClr val="tx1"/>
                </a:solidFill>
              </a:rPr>
              <a:t>Aplicaciones: </a:t>
            </a:r>
            <a:r>
              <a:rPr lang="es-419" sz="2400" dirty="0">
                <a:solidFill>
                  <a:schemeClr val="tx1"/>
                </a:solidFill>
              </a:rPr>
              <a:t>Herramientas que le permiten hacer cosas en una computadora.</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Trabajar desde el escritorio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12</a:t>
            </a:fld>
            <a:endParaRPr lang="es-419" dirty="0"/>
          </a:p>
        </p:txBody>
      </p:sp>
      <p:pic>
        <p:nvPicPr>
          <p:cNvPr id="13" name="Picture 12">
            <a:extLst>
              <a:ext uri="{FF2B5EF4-FFF2-40B4-BE49-F238E27FC236}">
                <a16:creationId xmlns:a16="http://schemas.microsoft.com/office/drawing/2014/main" id="{4B9DDA6D-33C2-F444-96A4-37D08791B2A6}"/>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60766" y="2438403"/>
            <a:ext cx="6555971" cy="4097482"/>
          </a:xfrm>
          <a:prstGeom prst="rect">
            <a:avLst/>
          </a:prstGeom>
        </p:spPr>
      </p:pic>
      <p:pic>
        <p:nvPicPr>
          <p:cNvPr id="8" name="Picture 7">
            <a:extLst>
              <a:ext uri="{FF2B5EF4-FFF2-40B4-BE49-F238E27FC236}">
                <a16:creationId xmlns:a16="http://schemas.microsoft.com/office/drawing/2014/main" id="{77BEE10B-A53E-EA43-A13C-1C6114AE695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44840" y="3830298"/>
            <a:ext cx="1378736" cy="1378736"/>
          </a:xfrm>
          <a:prstGeom prst="rect">
            <a:avLst/>
          </a:prstGeom>
        </p:spPr>
      </p:pic>
      <p:pic>
        <p:nvPicPr>
          <p:cNvPr id="15" name="Picture 14">
            <a:extLst>
              <a:ext uri="{FF2B5EF4-FFF2-40B4-BE49-F238E27FC236}">
                <a16:creationId xmlns:a16="http://schemas.microsoft.com/office/drawing/2014/main" id="{E72B2542-8404-2C43-91A1-5FBC01A1941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64164" y="3797776"/>
            <a:ext cx="1378736" cy="1378736"/>
          </a:xfrm>
          <a:prstGeom prst="rect">
            <a:avLst/>
          </a:prstGeom>
        </p:spPr>
      </p:pic>
      <p:pic>
        <p:nvPicPr>
          <p:cNvPr id="18" name="Picture 17">
            <a:extLst>
              <a:ext uri="{FF2B5EF4-FFF2-40B4-BE49-F238E27FC236}">
                <a16:creationId xmlns:a16="http://schemas.microsoft.com/office/drawing/2014/main" id="{704F853C-C3AE-3D45-8594-14FA89FD631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715117" y="3361255"/>
            <a:ext cx="1378736" cy="1378736"/>
          </a:xfrm>
          <a:prstGeom prst="rect">
            <a:avLst/>
          </a:prstGeom>
        </p:spPr>
      </p:pic>
    </p:spTree>
    <p:extLst>
      <p:ext uri="{BB962C8B-B14F-4D97-AF65-F5344CB8AC3E}">
        <p14:creationId xmlns:p14="http://schemas.microsoft.com/office/powerpoint/2010/main" val="265189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s-419" b="1" dirty="0">
                <a:solidFill>
                  <a:schemeClr val="tx1"/>
                </a:solidFill>
              </a:rPr>
              <a:t>Launchpad: </a:t>
            </a:r>
            <a:r>
              <a:rPr lang="es-419" dirty="0">
                <a:solidFill>
                  <a:schemeClr val="tx1"/>
                </a:solidFill>
              </a:rPr>
              <a:t>Enumera todas las aplicaciones disponibles en la computadora. </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Trabajar desde el escritorio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13</a:t>
            </a:fld>
            <a:endParaRPr lang="es-419" dirty="0"/>
          </a:p>
        </p:txBody>
      </p:sp>
      <p:pic>
        <p:nvPicPr>
          <p:cNvPr id="13" name="Picture 12">
            <a:extLst>
              <a:ext uri="{FF2B5EF4-FFF2-40B4-BE49-F238E27FC236}">
                <a16:creationId xmlns:a16="http://schemas.microsoft.com/office/drawing/2014/main" id="{4B9DDA6D-33C2-F444-96A4-37D08791B2A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60766" y="2438403"/>
            <a:ext cx="6555971" cy="4097482"/>
          </a:xfrm>
          <a:prstGeom prst="rect">
            <a:avLst/>
          </a:prstGeom>
        </p:spPr>
      </p:pic>
      <p:pic>
        <p:nvPicPr>
          <p:cNvPr id="9" name="Picture 8">
            <a:extLst>
              <a:ext uri="{FF2B5EF4-FFF2-40B4-BE49-F238E27FC236}">
                <a16:creationId xmlns:a16="http://schemas.microsoft.com/office/drawing/2014/main" id="{D73DD85A-094F-5F43-B28B-8BF1F3343A8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04713" y="3551344"/>
            <a:ext cx="1825736" cy="1825736"/>
          </a:xfrm>
          <a:prstGeom prst="rect">
            <a:avLst/>
          </a:prstGeom>
        </p:spPr>
      </p:pic>
      <p:sp>
        <p:nvSpPr>
          <p:cNvPr id="10" name="Rectangle 9">
            <a:extLst>
              <a:ext uri="{FF2B5EF4-FFF2-40B4-BE49-F238E27FC236}">
                <a16:creationId xmlns:a16="http://schemas.microsoft.com/office/drawing/2014/main" id="{3E242A71-CE49-034F-AF06-ACD239FC2CC0}"/>
              </a:ext>
            </a:extLst>
          </p:cNvPr>
          <p:cNvSpPr/>
          <p:nvPr/>
        </p:nvSpPr>
        <p:spPr>
          <a:xfrm>
            <a:off x="1704107" y="6179125"/>
            <a:ext cx="296775" cy="329050"/>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cxnSp>
        <p:nvCxnSpPr>
          <p:cNvPr id="8" name="Straight Connector 7">
            <a:extLst>
              <a:ext uri="{FF2B5EF4-FFF2-40B4-BE49-F238E27FC236}">
                <a16:creationId xmlns:a16="http://schemas.microsoft.com/office/drawing/2014/main" id="{1ACA8A22-B9DD-AA43-B203-8B261EC40DE5}"/>
              </a:ext>
            </a:extLst>
          </p:cNvPr>
          <p:cNvCxnSpPr/>
          <p:nvPr/>
        </p:nvCxnSpPr>
        <p:spPr>
          <a:xfrm flipV="1">
            <a:off x="2000882" y="4883935"/>
            <a:ext cx="1687619" cy="1295190"/>
          </a:xfrm>
          <a:prstGeom prst="line">
            <a:avLst/>
          </a:prstGeom>
          <a:ln w="38100">
            <a:solidFill>
              <a:srgbClr val="F4681A"/>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E70E40FA-AABB-9B43-94CE-455904469A44}"/>
              </a:ext>
            </a:extLst>
          </p:cNvPr>
          <p:cNvSpPr/>
          <p:nvPr/>
        </p:nvSpPr>
        <p:spPr>
          <a:xfrm>
            <a:off x="3683635" y="3629889"/>
            <a:ext cx="1663684" cy="1705626"/>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extLst>
      <p:ext uri="{BB962C8B-B14F-4D97-AF65-F5344CB8AC3E}">
        <p14:creationId xmlns:p14="http://schemas.microsoft.com/office/powerpoint/2010/main" val="2163673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23951" y="1390442"/>
            <a:ext cx="8229600" cy="4325112"/>
          </a:xfrm>
        </p:spPr>
        <p:txBody>
          <a:bodyPr/>
          <a:lstStyle/>
          <a:p>
            <a:r>
              <a:rPr lang="es-419" b="1" dirty="0">
                <a:solidFill>
                  <a:schemeClr val="tx1"/>
                </a:solidFill>
              </a:rPr>
              <a:t>Barra de menú: </a:t>
            </a:r>
            <a:r>
              <a:rPr lang="es-419" dirty="0">
                <a:solidFill>
                  <a:schemeClr val="tx1"/>
                </a:solidFill>
              </a:rPr>
              <a:t>Incluye el menú Apple, la fecha, la hora, el control del volumen y más. La barra de menú cambia según el programa que esté abierto.</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Trabajar desde el escritorio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14</a:t>
            </a:fld>
            <a:endParaRPr lang="es-419" dirty="0"/>
          </a:p>
        </p:txBody>
      </p:sp>
      <p:pic>
        <p:nvPicPr>
          <p:cNvPr id="13" name="Picture 12">
            <a:extLst>
              <a:ext uri="{FF2B5EF4-FFF2-40B4-BE49-F238E27FC236}">
                <a16:creationId xmlns:a16="http://schemas.microsoft.com/office/drawing/2014/main" id="{4B9DDA6D-33C2-F444-96A4-37D08791B2A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60766" y="2602195"/>
            <a:ext cx="6555971" cy="4097482"/>
          </a:xfrm>
          <a:prstGeom prst="rect">
            <a:avLst/>
          </a:prstGeom>
        </p:spPr>
      </p:pic>
      <p:sp>
        <p:nvSpPr>
          <p:cNvPr id="5" name="Rectangle 4">
            <a:extLst>
              <a:ext uri="{FF2B5EF4-FFF2-40B4-BE49-F238E27FC236}">
                <a16:creationId xmlns:a16="http://schemas.microsoft.com/office/drawing/2014/main" id="{CC0AC520-453C-ED4F-AE29-F09DD73263FF}"/>
              </a:ext>
            </a:extLst>
          </p:cNvPr>
          <p:cNvSpPr/>
          <p:nvPr/>
        </p:nvSpPr>
        <p:spPr>
          <a:xfrm>
            <a:off x="1277390" y="2602195"/>
            <a:ext cx="6555971" cy="192021"/>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extLst>
      <p:ext uri="{BB962C8B-B14F-4D97-AF65-F5344CB8AC3E}">
        <p14:creationId xmlns:p14="http://schemas.microsoft.com/office/powerpoint/2010/main" val="1980893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s-419" b="1" dirty="0">
                <a:solidFill>
                  <a:schemeClr val="tx1"/>
                </a:solidFill>
              </a:rPr>
              <a:t>Siri: </a:t>
            </a:r>
            <a:r>
              <a:rPr lang="es-419" dirty="0">
                <a:solidFill>
                  <a:schemeClr val="tx1"/>
                </a:solidFill>
              </a:rPr>
              <a:t>Un asistente virtual que responde a los comandos de voz usando los altavoces de la computadora. </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Trabajar desde el escritorio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15</a:t>
            </a:fld>
            <a:endParaRPr lang="es-419" dirty="0"/>
          </a:p>
        </p:txBody>
      </p:sp>
      <p:grpSp>
        <p:nvGrpSpPr>
          <p:cNvPr id="4" name="Group 3">
            <a:extLst>
              <a:ext uri="{FF2B5EF4-FFF2-40B4-BE49-F238E27FC236}">
                <a16:creationId xmlns:a16="http://schemas.microsoft.com/office/drawing/2014/main" id="{7C4A49AB-1D23-6747-B10D-D4A76174933F}"/>
              </a:ext>
            </a:extLst>
          </p:cNvPr>
          <p:cNvGrpSpPr/>
          <p:nvPr/>
        </p:nvGrpSpPr>
        <p:grpSpPr>
          <a:xfrm>
            <a:off x="2028593" y="3147828"/>
            <a:ext cx="5501102" cy="1736107"/>
            <a:chOff x="2028593" y="3147828"/>
            <a:chExt cx="5501102" cy="1736107"/>
          </a:xfrm>
        </p:grpSpPr>
        <p:pic>
          <p:nvPicPr>
            <p:cNvPr id="7" name="Picture 6">
              <a:extLst>
                <a:ext uri="{FF2B5EF4-FFF2-40B4-BE49-F238E27FC236}">
                  <a16:creationId xmlns:a16="http://schemas.microsoft.com/office/drawing/2014/main" id="{4F21209F-9810-6343-8A00-D5B56346C9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98560" y="3352800"/>
              <a:ext cx="1531135" cy="1531135"/>
            </a:xfrm>
            <a:prstGeom prst="rect">
              <a:avLst/>
            </a:prstGeom>
          </p:spPr>
        </p:pic>
        <p:pic>
          <p:nvPicPr>
            <p:cNvPr id="12" name="Picture 11">
              <a:extLst>
                <a:ext uri="{FF2B5EF4-FFF2-40B4-BE49-F238E27FC236}">
                  <a16:creationId xmlns:a16="http://schemas.microsoft.com/office/drawing/2014/main" id="{5AD6C5A3-AE0D-0540-B356-AA5A8D8EA1A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28593" y="3147828"/>
              <a:ext cx="1659908" cy="1659908"/>
            </a:xfrm>
            <a:prstGeom prst="rect">
              <a:avLst/>
            </a:prstGeom>
          </p:spPr>
        </p:pic>
        <p:pic>
          <p:nvPicPr>
            <p:cNvPr id="16" name="Picture 15">
              <a:extLst>
                <a:ext uri="{FF2B5EF4-FFF2-40B4-BE49-F238E27FC236}">
                  <a16:creationId xmlns:a16="http://schemas.microsoft.com/office/drawing/2014/main" id="{32037408-BC3C-604B-BA43-A782DC33C15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98199" y="3429000"/>
              <a:ext cx="1378736" cy="1378736"/>
            </a:xfrm>
            <a:prstGeom prst="rect">
              <a:avLst/>
            </a:prstGeom>
          </p:spPr>
        </p:pic>
      </p:grpSp>
      <p:pic>
        <p:nvPicPr>
          <p:cNvPr id="13" name="Picture 12">
            <a:extLst>
              <a:ext uri="{FF2B5EF4-FFF2-40B4-BE49-F238E27FC236}">
                <a16:creationId xmlns:a16="http://schemas.microsoft.com/office/drawing/2014/main" id="{4B9DDA6D-33C2-F444-96A4-37D08791B2A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260766" y="2438403"/>
            <a:ext cx="6555971" cy="4097482"/>
          </a:xfrm>
          <a:prstGeom prst="rect">
            <a:avLst/>
          </a:prstGeom>
        </p:spPr>
      </p:pic>
      <p:pic>
        <p:nvPicPr>
          <p:cNvPr id="8" name="Picture 7">
            <a:extLst>
              <a:ext uri="{FF2B5EF4-FFF2-40B4-BE49-F238E27FC236}">
                <a16:creationId xmlns:a16="http://schemas.microsoft.com/office/drawing/2014/main" id="{D78316AE-F9B8-4D49-AD9B-12F429D732F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92501" y="3499828"/>
            <a:ext cx="3492500" cy="1054100"/>
          </a:xfrm>
          <a:prstGeom prst="rect">
            <a:avLst/>
          </a:prstGeom>
        </p:spPr>
      </p:pic>
      <p:sp>
        <p:nvSpPr>
          <p:cNvPr id="10" name="Rectangle 9">
            <a:extLst>
              <a:ext uri="{FF2B5EF4-FFF2-40B4-BE49-F238E27FC236}">
                <a16:creationId xmlns:a16="http://schemas.microsoft.com/office/drawing/2014/main" id="{3E242A71-CE49-034F-AF06-ACD239FC2CC0}"/>
              </a:ext>
            </a:extLst>
          </p:cNvPr>
          <p:cNvSpPr/>
          <p:nvPr/>
        </p:nvSpPr>
        <p:spPr>
          <a:xfrm>
            <a:off x="6927742" y="2423574"/>
            <a:ext cx="185981" cy="165314"/>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19" name="Rectangle 18">
            <a:extLst>
              <a:ext uri="{FF2B5EF4-FFF2-40B4-BE49-F238E27FC236}">
                <a16:creationId xmlns:a16="http://schemas.microsoft.com/office/drawing/2014/main" id="{109C304C-FB9B-4746-B3A1-099F92CC1FCC}"/>
              </a:ext>
            </a:extLst>
          </p:cNvPr>
          <p:cNvSpPr/>
          <p:nvPr/>
        </p:nvSpPr>
        <p:spPr>
          <a:xfrm>
            <a:off x="2792501" y="3475363"/>
            <a:ext cx="3463162" cy="1078565"/>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cxnSp>
        <p:nvCxnSpPr>
          <p:cNvPr id="20" name="Straight Connector 19">
            <a:extLst>
              <a:ext uri="{FF2B5EF4-FFF2-40B4-BE49-F238E27FC236}">
                <a16:creationId xmlns:a16="http://schemas.microsoft.com/office/drawing/2014/main" id="{84C5DEC5-1276-E54C-845D-C24945B2F83C}"/>
              </a:ext>
            </a:extLst>
          </p:cNvPr>
          <p:cNvCxnSpPr>
            <a:cxnSpLocks/>
            <a:endCxn id="10" idx="2"/>
          </p:cNvCxnSpPr>
          <p:nvPr/>
        </p:nvCxnSpPr>
        <p:spPr>
          <a:xfrm flipV="1">
            <a:off x="4668982" y="2588888"/>
            <a:ext cx="2351751" cy="886475"/>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0530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49976" y="1219200"/>
            <a:ext cx="8229600" cy="4325112"/>
          </a:xfrm>
        </p:spPr>
        <p:txBody>
          <a:bodyPr/>
          <a:lstStyle/>
          <a:p>
            <a:r>
              <a:rPr lang="es-419" b="1" dirty="0">
                <a:solidFill>
                  <a:schemeClr val="tx1"/>
                </a:solidFill>
              </a:rPr>
              <a:t>Búsqueda: </a:t>
            </a:r>
            <a:r>
              <a:rPr lang="es-419" dirty="0">
                <a:solidFill>
                  <a:schemeClr val="tx1"/>
                </a:solidFill>
              </a:rPr>
              <a:t>Encuentre</a:t>
            </a:r>
            <a:r>
              <a:rPr lang="es-419" sz="2000" dirty="0">
                <a:solidFill>
                  <a:schemeClr val="tx1"/>
                </a:solidFill>
              </a:rPr>
              <a:t> </a:t>
            </a:r>
            <a:r>
              <a:rPr lang="es-419" sz="2400" dirty="0">
                <a:solidFill>
                  <a:schemeClr val="tx1"/>
                </a:solidFill>
              </a:rPr>
              <a:t> un archivo específico, una configuración de la computadora o una aplicación en una computadora.</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Trabajar desde el escritorio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16</a:t>
            </a:fld>
            <a:endParaRPr lang="es-419" dirty="0"/>
          </a:p>
        </p:txBody>
      </p:sp>
      <p:pic>
        <p:nvPicPr>
          <p:cNvPr id="17" name="Picture 16">
            <a:extLst>
              <a:ext uri="{FF2B5EF4-FFF2-40B4-BE49-F238E27FC236}">
                <a16:creationId xmlns:a16="http://schemas.microsoft.com/office/drawing/2014/main" id="{2F22F3A9-DE34-0149-BA69-417DCEA7FE9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60766" y="2438403"/>
            <a:ext cx="6555971" cy="4097482"/>
          </a:xfrm>
          <a:prstGeom prst="rect">
            <a:avLst/>
          </a:prstGeom>
        </p:spPr>
      </p:pic>
      <p:sp>
        <p:nvSpPr>
          <p:cNvPr id="4" name="Rectangle 3">
            <a:extLst>
              <a:ext uri="{FF2B5EF4-FFF2-40B4-BE49-F238E27FC236}">
                <a16:creationId xmlns:a16="http://schemas.microsoft.com/office/drawing/2014/main" id="{7ECFDE26-F049-1047-B2D8-64FD48CFE057}"/>
              </a:ext>
            </a:extLst>
          </p:cNvPr>
          <p:cNvSpPr/>
          <p:nvPr/>
        </p:nvSpPr>
        <p:spPr>
          <a:xfrm>
            <a:off x="6657110" y="2438403"/>
            <a:ext cx="203200" cy="152397"/>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pic>
        <p:nvPicPr>
          <p:cNvPr id="9" name="Graphic 8" descr="Magnifying glass with solid fill">
            <a:extLst>
              <a:ext uri="{FF2B5EF4-FFF2-40B4-BE49-F238E27FC236}">
                <a16:creationId xmlns:a16="http://schemas.microsoft.com/office/drawing/2014/main" id="{4C2EA4E2-7980-6047-8937-3DACB5B6308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140200" y="3466143"/>
            <a:ext cx="914400" cy="914400"/>
          </a:xfrm>
          <a:prstGeom prst="rect">
            <a:avLst/>
          </a:prstGeom>
        </p:spPr>
      </p:pic>
      <p:sp>
        <p:nvSpPr>
          <p:cNvPr id="11" name="Rectangle 10">
            <a:extLst>
              <a:ext uri="{FF2B5EF4-FFF2-40B4-BE49-F238E27FC236}">
                <a16:creationId xmlns:a16="http://schemas.microsoft.com/office/drawing/2014/main" id="{8F40D80F-9CEA-7E40-AD89-1FFDF516710B}"/>
              </a:ext>
            </a:extLst>
          </p:cNvPr>
          <p:cNvSpPr/>
          <p:nvPr/>
        </p:nvSpPr>
        <p:spPr>
          <a:xfrm>
            <a:off x="4013200" y="3429000"/>
            <a:ext cx="1168400" cy="914400"/>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cxnSp>
        <p:nvCxnSpPr>
          <p:cNvPr id="12" name="Straight Connector 11">
            <a:extLst>
              <a:ext uri="{FF2B5EF4-FFF2-40B4-BE49-F238E27FC236}">
                <a16:creationId xmlns:a16="http://schemas.microsoft.com/office/drawing/2014/main" id="{E7BC0BE7-7185-CC4A-ABAB-54468881AB94}"/>
              </a:ext>
            </a:extLst>
          </p:cNvPr>
          <p:cNvCxnSpPr>
            <a:cxnSpLocks/>
          </p:cNvCxnSpPr>
          <p:nvPr/>
        </p:nvCxnSpPr>
        <p:spPr>
          <a:xfrm flipV="1">
            <a:off x="5181600" y="2590797"/>
            <a:ext cx="1460734" cy="875346"/>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81876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39824"/>
            <a:ext cx="8229600" cy="631930"/>
          </a:xfrm>
        </p:spPr>
        <p:txBody>
          <a:bodyPr>
            <a:normAutofit fontScale="92500" lnSpcReduction="20000"/>
          </a:bodyPr>
          <a:lstStyle/>
          <a:p>
            <a:pPr marL="82296" indent="0">
              <a:buNone/>
            </a:pPr>
            <a:r>
              <a:rPr lang="es-419" sz="2300" dirty="0">
                <a:solidFill>
                  <a:schemeClr val="tx1"/>
                </a:solidFill>
              </a:rPr>
              <a:t>Diferentes maneras de abrir una aplicación</a:t>
            </a: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Trabajar desde el escritorio (continuación)</a:t>
            </a:r>
          </a:p>
        </p:txBody>
      </p:sp>
      <p:sp>
        <p:nvSpPr>
          <p:cNvPr id="7" name="Slide Number Placeholder 6">
            <a:extLst>
              <a:ext uri="{FF2B5EF4-FFF2-40B4-BE49-F238E27FC236}">
                <a16:creationId xmlns:a16="http://schemas.microsoft.com/office/drawing/2014/main" id="{21B70969-E879-0144-88AD-7C3890867213}"/>
              </a:ext>
            </a:extLst>
          </p:cNvPr>
          <p:cNvSpPr>
            <a:spLocks noGrp="1"/>
          </p:cNvSpPr>
          <p:nvPr>
            <p:ph type="sldNum" sz="quarter" idx="12"/>
          </p:nvPr>
        </p:nvSpPr>
        <p:spPr/>
        <p:txBody>
          <a:bodyPr/>
          <a:lstStyle/>
          <a:p>
            <a:fld id="{D852D4E8-E283-404D-80D7-3AF63315721A}" type="slidenum">
              <a:rPr lang="en-US" smtClean="0"/>
              <a:t>17</a:t>
            </a:fld>
            <a:endParaRPr lang="es-419" dirty="0"/>
          </a:p>
        </p:txBody>
      </p:sp>
      <p:grpSp>
        <p:nvGrpSpPr>
          <p:cNvPr id="4" name="Group 3">
            <a:extLst>
              <a:ext uri="{FF2B5EF4-FFF2-40B4-BE49-F238E27FC236}">
                <a16:creationId xmlns:a16="http://schemas.microsoft.com/office/drawing/2014/main" id="{0D3ED8D8-447F-BD48-A669-D647E313E4DE}"/>
              </a:ext>
            </a:extLst>
          </p:cNvPr>
          <p:cNvGrpSpPr/>
          <p:nvPr/>
        </p:nvGrpSpPr>
        <p:grpSpPr>
          <a:xfrm>
            <a:off x="988609" y="2209800"/>
            <a:ext cx="8187608" cy="653701"/>
            <a:chOff x="988609" y="2391218"/>
            <a:chExt cx="8187608" cy="653701"/>
          </a:xfrm>
        </p:grpSpPr>
        <p:pic>
          <p:nvPicPr>
            <p:cNvPr id="11" name="Picture 10">
              <a:extLst>
                <a:ext uri="{FF2B5EF4-FFF2-40B4-BE49-F238E27FC236}">
                  <a16:creationId xmlns:a16="http://schemas.microsoft.com/office/drawing/2014/main" id="{F8EA0A2D-D817-554F-8D5A-130BFE7202B7}"/>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391218"/>
              <a:ext cx="457200" cy="457200"/>
            </a:xfrm>
            <a:prstGeom prst="rect">
              <a:avLst/>
            </a:prstGeom>
          </p:spPr>
        </p:pic>
        <p:sp>
          <p:nvSpPr>
            <p:cNvPr id="13" name="Content Placeholder 1">
              <a:extLst>
                <a:ext uri="{FF2B5EF4-FFF2-40B4-BE49-F238E27FC236}">
                  <a16:creationId xmlns:a16="http://schemas.microsoft.com/office/drawing/2014/main" id="{30D47FCA-8463-5347-ADAA-B8C66E91A2B8}"/>
                </a:ext>
              </a:extLst>
            </p:cNvPr>
            <p:cNvSpPr txBox="1">
              <a:spLocks/>
            </p:cNvSpPr>
            <p:nvPr/>
          </p:nvSpPr>
          <p:spPr>
            <a:xfrm>
              <a:off x="1380493" y="2412989"/>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s-419" dirty="0">
                  <a:solidFill>
                    <a:schemeClr val="tx1"/>
                  </a:solidFill>
                  <a:latin typeface="Segoe UI" panose="020B0502040204020203" pitchFamily="34" charset="0"/>
                  <a:cs typeface="Segoe UI" panose="020B0502040204020203" pitchFamily="34" charset="0"/>
                </a:rPr>
                <a:t>Haga doble clic en el ícono del escritorio</a:t>
              </a:r>
            </a:p>
            <a:p>
              <a:pPr marL="699516" lvl="3" indent="0">
                <a:buFont typeface="Wingdings 2" panose="05020102010507070707" pitchFamily="18" charset="2"/>
                <a:buNone/>
              </a:pPr>
              <a:endParaRPr lang="es-419" sz="2100" dirty="0">
                <a:solidFill>
                  <a:schemeClr val="tx1"/>
                </a:solidFill>
              </a:endParaRPr>
            </a:p>
          </p:txBody>
        </p:sp>
      </p:grpSp>
      <p:grpSp>
        <p:nvGrpSpPr>
          <p:cNvPr id="9" name="Group 8">
            <a:extLst>
              <a:ext uri="{FF2B5EF4-FFF2-40B4-BE49-F238E27FC236}">
                <a16:creationId xmlns:a16="http://schemas.microsoft.com/office/drawing/2014/main" id="{11957614-2A86-8584-3CA5-0D086E350ECE}"/>
              </a:ext>
            </a:extLst>
          </p:cNvPr>
          <p:cNvGrpSpPr/>
          <p:nvPr/>
        </p:nvGrpSpPr>
        <p:grpSpPr>
          <a:xfrm>
            <a:off x="988609" y="2819400"/>
            <a:ext cx="8187608" cy="675472"/>
            <a:chOff x="988609" y="2920978"/>
            <a:chExt cx="8187608" cy="675472"/>
          </a:xfrm>
        </p:grpSpPr>
        <p:sp>
          <p:nvSpPr>
            <p:cNvPr id="15" name="Content Placeholder 1">
              <a:extLst>
                <a:ext uri="{FF2B5EF4-FFF2-40B4-BE49-F238E27FC236}">
                  <a16:creationId xmlns:a16="http://schemas.microsoft.com/office/drawing/2014/main" id="{E03B3C22-703C-3948-92A7-9FD6DAEFBD30}"/>
                </a:ext>
              </a:extLst>
            </p:cNvPr>
            <p:cNvSpPr txBox="1">
              <a:spLocks/>
            </p:cNvSpPr>
            <p:nvPr/>
          </p:nvSpPr>
          <p:spPr>
            <a:xfrm>
              <a:off x="1380493" y="2964520"/>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s-419" dirty="0">
                  <a:solidFill>
                    <a:schemeClr val="tx1"/>
                  </a:solidFill>
                  <a:latin typeface="Segoe UI" panose="020B0502040204020203" pitchFamily="34" charset="0"/>
                  <a:cs typeface="Segoe UI" panose="020B0502040204020203" pitchFamily="34" charset="0"/>
                </a:rPr>
                <a:t>Haga un solo clic en el ícono del Dock</a:t>
              </a:r>
            </a:p>
            <a:p>
              <a:pPr marL="699516" lvl="3" indent="0">
                <a:buFont typeface="Wingdings 2" panose="05020102010507070707" pitchFamily="18" charset="2"/>
                <a:buNone/>
              </a:pPr>
              <a:endParaRPr lang="es-419" sz="2100" dirty="0">
                <a:solidFill>
                  <a:schemeClr val="tx1"/>
                </a:solidFill>
              </a:endParaRPr>
            </a:p>
          </p:txBody>
        </p:sp>
        <p:pic>
          <p:nvPicPr>
            <p:cNvPr id="16" name="Picture 15">
              <a:extLst>
                <a:ext uri="{FF2B5EF4-FFF2-40B4-BE49-F238E27FC236}">
                  <a16:creationId xmlns:a16="http://schemas.microsoft.com/office/drawing/2014/main" id="{759CC353-F10A-F640-B185-005805939BB7}"/>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920978"/>
              <a:ext cx="457200" cy="457200"/>
            </a:xfrm>
            <a:prstGeom prst="rect">
              <a:avLst/>
            </a:prstGeom>
          </p:spPr>
        </p:pic>
      </p:grpSp>
      <p:grpSp>
        <p:nvGrpSpPr>
          <p:cNvPr id="6" name="Group 5">
            <a:extLst>
              <a:ext uri="{FF2B5EF4-FFF2-40B4-BE49-F238E27FC236}">
                <a16:creationId xmlns:a16="http://schemas.microsoft.com/office/drawing/2014/main" id="{B32E9F44-D01C-50A8-5090-F554D92CF5D7}"/>
              </a:ext>
            </a:extLst>
          </p:cNvPr>
          <p:cNvGrpSpPr/>
          <p:nvPr/>
        </p:nvGrpSpPr>
        <p:grpSpPr>
          <a:xfrm>
            <a:off x="988609" y="3465229"/>
            <a:ext cx="8187608" cy="660981"/>
            <a:chOff x="988609" y="3465229"/>
            <a:chExt cx="8187608" cy="660981"/>
          </a:xfrm>
        </p:grpSpPr>
        <p:sp>
          <p:nvSpPr>
            <p:cNvPr id="17" name="Content Placeholder 1">
              <a:extLst>
                <a:ext uri="{FF2B5EF4-FFF2-40B4-BE49-F238E27FC236}">
                  <a16:creationId xmlns:a16="http://schemas.microsoft.com/office/drawing/2014/main" id="{3E91CC7A-3212-DA49-BE88-023BE360E664}"/>
                </a:ext>
              </a:extLst>
            </p:cNvPr>
            <p:cNvSpPr txBox="1">
              <a:spLocks/>
            </p:cNvSpPr>
            <p:nvPr/>
          </p:nvSpPr>
          <p:spPr>
            <a:xfrm>
              <a:off x="1380493" y="3494280"/>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s-419" dirty="0">
                  <a:solidFill>
                    <a:schemeClr val="tx1"/>
                  </a:solidFill>
                  <a:latin typeface="Segoe UI" panose="020B0502040204020203" pitchFamily="34" charset="0"/>
                  <a:cs typeface="Segoe UI" panose="020B0502040204020203" pitchFamily="34" charset="0"/>
                </a:rPr>
                <a:t>Haga un solo clic en el menú de Launchpad</a:t>
              </a:r>
            </a:p>
            <a:p>
              <a:pPr marL="699516" lvl="3" indent="0">
                <a:buFont typeface="Wingdings 2" panose="05020102010507070707" pitchFamily="18" charset="2"/>
                <a:buNone/>
              </a:pPr>
              <a:endParaRPr lang="es-419" sz="2100" dirty="0">
                <a:solidFill>
                  <a:schemeClr val="tx1"/>
                </a:solidFill>
              </a:endParaRPr>
            </a:p>
          </p:txBody>
        </p:sp>
        <p:pic>
          <p:nvPicPr>
            <p:cNvPr id="18" name="Picture 17">
              <a:extLst>
                <a:ext uri="{FF2B5EF4-FFF2-40B4-BE49-F238E27FC236}">
                  <a16:creationId xmlns:a16="http://schemas.microsoft.com/office/drawing/2014/main" id="{1768F23D-BA30-FB4A-9423-B587823BDC0E}"/>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3465229"/>
              <a:ext cx="457200" cy="457200"/>
            </a:xfrm>
            <a:prstGeom prst="rect">
              <a:avLst/>
            </a:prstGeom>
          </p:spPr>
        </p:pic>
      </p:grpSp>
      <p:grpSp>
        <p:nvGrpSpPr>
          <p:cNvPr id="5" name="Group 4">
            <a:extLst>
              <a:ext uri="{FF2B5EF4-FFF2-40B4-BE49-F238E27FC236}">
                <a16:creationId xmlns:a16="http://schemas.microsoft.com/office/drawing/2014/main" id="{1D86BD23-44B1-B16A-6E53-F1F036657BF0}"/>
              </a:ext>
            </a:extLst>
          </p:cNvPr>
          <p:cNvGrpSpPr/>
          <p:nvPr/>
        </p:nvGrpSpPr>
        <p:grpSpPr>
          <a:xfrm>
            <a:off x="1010380" y="4049974"/>
            <a:ext cx="8187608" cy="822457"/>
            <a:chOff x="1010380" y="4049974"/>
            <a:chExt cx="8187608" cy="822457"/>
          </a:xfrm>
        </p:grpSpPr>
        <p:sp>
          <p:nvSpPr>
            <p:cNvPr id="19" name="Content Placeholder 1">
              <a:extLst>
                <a:ext uri="{FF2B5EF4-FFF2-40B4-BE49-F238E27FC236}">
                  <a16:creationId xmlns:a16="http://schemas.microsoft.com/office/drawing/2014/main" id="{4B6B8B11-B863-8645-9901-EDB738C86C46}"/>
                </a:ext>
              </a:extLst>
            </p:cNvPr>
            <p:cNvSpPr txBox="1">
              <a:spLocks/>
            </p:cNvSpPr>
            <p:nvPr/>
          </p:nvSpPr>
          <p:spPr>
            <a:xfrm>
              <a:off x="1402264" y="4049974"/>
              <a:ext cx="7795724" cy="822457"/>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s-419" dirty="0">
                  <a:solidFill>
                    <a:schemeClr val="tx1"/>
                  </a:solidFill>
                  <a:latin typeface="Segoe UI" panose="020B0502040204020203" pitchFamily="34" charset="0"/>
                  <a:cs typeface="Segoe UI" panose="020B0502040204020203" pitchFamily="34" charset="0"/>
                </a:rPr>
                <a:t>Busque y haga un solo clic en las opciones usando Siri o "Search" (Búsqueda)</a:t>
              </a:r>
            </a:p>
            <a:p>
              <a:pPr marL="699516" lvl="3" indent="0">
                <a:buFont typeface="Wingdings 2" panose="05020102010507070707" pitchFamily="18" charset="2"/>
                <a:buNone/>
              </a:pPr>
              <a:endParaRPr lang="es-419" sz="2100" dirty="0">
                <a:solidFill>
                  <a:schemeClr val="tx1"/>
                </a:solidFill>
              </a:endParaRPr>
            </a:p>
          </p:txBody>
        </p:sp>
        <p:pic>
          <p:nvPicPr>
            <p:cNvPr id="20" name="Picture 19">
              <a:extLst>
                <a:ext uri="{FF2B5EF4-FFF2-40B4-BE49-F238E27FC236}">
                  <a16:creationId xmlns:a16="http://schemas.microsoft.com/office/drawing/2014/main" id="{B45026D5-66D4-9E4F-AF54-D962CBB1DB1A}"/>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010380" y="4114800"/>
              <a:ext cx="457200" cy="457200"/>
            </a:xfrm>
            <a:prstGeom prst="rect">
              <a:avLst/>
            </a:prstGeom>
          </p:spPr>
        </p:pic>
      </p:grpSp>
    </p:spTree>
    <p:extLst>
      <p:ext uri="{BB962C8B-B14F-4D97-AF65-F5344CB8AC3E}">
        <p14:creationId xmlns:p14="http://schemas.microsoft.com/office/powerpoint/2010/main" val="1761117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r>
              <a:rPr lang="es-419" sz="4800" dirty="0"/>
              <a:t>Actividad 1</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18</a:t>
            </a:fld>
            <a:endParaRPr lang="es-419" dirty="0"/>
          </a:p>
        </p:txBody>
      </p:sp>
    </p:spTree>
    <p:extLst>
      <p:ext uri="{BB962C8B-B14F-4D97-AF65-F5344CB8AC3E}">
        <p14:creationId xmlns:p14="http://schemas.microsoft.com/office/powerpoint/2010/main" val="137199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63360"/>
            <a:ext cx="8229600" cy="4684776"/>
          </a:xfrm>
        </p:spPr>
        <p:txBody>
          <a:bodyPr>
            <a:noAutofit/>
          </a:bodyPr>
          <a:lstStyle/>
          <a:p>
            <a:pPr marL="82296" indent="0">
              <a:buNone/>
            </a:pPr>
            <a:r>
              <a:rPr lang="es-419" dirty="0">
                <a:solidFill>
                  <a:schemeClr val="tx1"/>
                </a:solidFill>
              </a:rPr>
              <a:t>Utilice el escritorio de la computadora para responder las siguientes preguntas. </a:t>
            </a:r>
          </a:p>
          <a:p>
            <a:pPr marL="82296" indent="0">
              <a:buNone/>
            </a:pPr>
            <a:endParaRPr lang="es-419" dirty="0">
              <a:solidFill>
                <a:schemeClr val="tx1"/>
              </a:solidFill>
            </a:endParaRPr>
          </a:p>
          <a:p>
            <a:pPr marL="82296" indent="0">
              <a:buNone/>
            </a:pPr>
            <a:r>
              <a:rPr lang="es-419" dirty="0">
                <a:solidFill>
                  <a:schemeClr val="tx1"/>
                </a:solidFill>
              </a:rPr>
              <a:t>Si no tiene una computadora propia, siga al instructor para completar las siguientes tareas. </a:t>
            </a:r>
          </a:p>
          <a:p>
            <a:pPr marL="82296" indent="0">
              <a:buNone/>
            </a:pPr>
            <a:r>
              <a:rPr lang="es-419" dirty="0">
                <a:solidFill>
                  <a:schemeClr val="tx1"/>
                </a:solidFill>
              </a:rPr>
              <a:t> </a:t>
            </a:r>
          </a:p>
          <a:p>
            <a:pPr marL="82296" indent="0">
              <a:buNone/>
            </a:pPr>
            <a:r>
              <a:rPr lang="es-419" sz="2000" dirty="0">
                <a:solidFill>
                  <a:schemeClr val="tx1"/>
                </a:solidFill>
              </a:rPr>
              <a:t>1. ¿Dónde haría clic para ver la versión de macOS que se está ejecutando en la computadora? </a:t>
            </a:r>
          </a:p>
          <a:p>
            <a:pPr marL="82296" indent="0">
              <a:buNone/>
            </a:pPr>
            <a:endParaRPr lang="es-419" sz="2000" dirty="0">
              <a:solidFill>
                <a:schemeClr val="tx1"/>
              </a:solidFill>
            </a:endParaRPr>
          </a:p>
          <a:p>
            <a:pPr marL="82296" indent="0">
              <a:buNone/>
            </a:pPr>
            <a:r>
              <a:rPr lang="es-419" sz="2000" dirty="0">
                <a:solidFill>
                  <a:schemeClr val="tx1"/>
                </a:solidFill>
              </a:rPr>
              <a:t>2. Nombre tres formas en las que puede abrir una aplicación como Pages o el navegador Safari.</a:t>
            </a:r>
          </a:p>
          <a:p>
            <a:pPr marL="82296" indent="0">
              <a:buNone/>
            </a:pPr>
            <a:endParaRPr lang="es-419" sz="2000" b="1" dirty="0">
              <a:solidFill>
                <a:schemeClr val="tx1"/>
              </a:solidFill>
            </a:endParaRPr>
          </a:p>
          <a:p>
            <a:pPr marL="82296" indent="0">
              <a:buNone/>
            </a:pPr>
            <a:r>
              <a:rPr lang="es-419" sz="2000" dirty="0">
                <a:solidFill>
                  <a:schemeClr val="tx1"/>
                </a:solidFill>
              </a:rPr>
              <a:t>3. ¿En qué ícono haría clic para buscar un archivo en la computadora usando su voz?</a:t>
            </a:r>
          </a:p>
          <a:p>
            <a:pPr marL="82296" indent="0">
              <a:buNone/>
            </a:pPr>
            <a:endParaRPr lang="es-419" sz="2000" dirty="0">
              <a:solidFill>
                <a:schemeClr val="tx1"/>
              </a:solidFill>
            </a:endParaRPr>
          </a:p>
          <a:p>
            <a:pPr marL="82296" indent="0">
              <a:buNone/>
            </a:pPr>
            <a:r>
              <a:rPr lang="es-419" sz="2000" dirty="0">
                <a:solidFill>
                  <a:schemeClr val="tx1"/>
                </a:solidFill>
              </a:rPr>
              <a:t>4. ¿Dónde haría clic para apagar la computadora? </a:t>
            </a:r>
          </a:p>
          <a:p>
            <a:pPr marL="82296" indent="0">
              <a:buNone/>
            </a:pPr>
            <a:endParaRPr lang="es-419" sz="2000"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sz="3200" b="1" dirty="0"/>
              <a:t>ACTIVIDAD 1: Trabajar desde el escritorio</a:t>
            </a:r>
            <a:endParaRPr lang="es-419" sz="2800" dirty="0"/>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19</a:t>
            </a:fld>
            <a:endParaRPr lang="es-419" dirty="0"/>
          </a:p>
        </p:txBody>
      </p:sp>
    </p:spTree>
    <p:extLst>
      <p:ext uri="{BB962C8B-B14F-4D97-AF65-F5344CB8AC3E}">
        <p14:creationId xmlns:p14="http://schemas.microsoft.com/office/powerpoint/2010/main" val="2830197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F791A27-6AAB-314D-A1FA-A30F9C623D2B}"/>
              </a:ext>
            </a:extLst>
          </p:cNvPr>
          <p:cNvSpPr>
            <a:spLocks noGrp="1"/>
          </p:cNvSpPr>
          <p:nvPr>
            <p:ph idx="1"/>
          </p:nvPr>
        </p:nvSpPr>
        <p:spPr>
          <a:xfrm>
            <a:off x="571500" y="1534886"/>
            <a:ext cx="8229600" cy="4325112"/>
          </a:xfrm>
        </p:spPr>
        <p:txBody>
          <a:bodyPr>
            <a:normAutofit/>
          </a:bodyPr>
          <a:lstStyle/>
          <a:p>
            <a:pPr marL="82296" indent="0">
              <a:buNone/>
            </a:pPr>
            <a:endParaRPr lang="es-419" b="1" dirty="0"/>
          </a:p>
          <a:p>
            <a:r>
              <a:rPr lang="es-419" b="1" dirty="0">
                <a:solidFill>
                  <a:schemeClr val="tx1"/>
                </a:solidFill>
              </a:rPr>
              <a:t>Introducción </a:t>
            </a:r>
            <a:endParaRPr lang="es-419" dirty="0">
              <a:solidFill>
                <a:schemeClr val="tx1"/>
              </a:solidFill>
            </a:endParaRPr>
          </a:p>
          <a:p>
            <a:pPr lvl="1"/>
            <a:r>
              <a:rPr lang="es-419" dirty="0">
                <a:solidFill>
                  <a:schemeClr val="tx1"/>
                </a:solidFill>
              </a:rPr>
              <a:t>Aprender sobre los sistemas operativos Mac</a:t>
            </a:r>
          </a:p>
          <a:p>
            <a:r>
              <a:rPr lang="es-419" b="1" dirty="0">
                <a:solidFill>
                  <a:schemeClr val="tx1"/>
                </a:solidFill>
              </a:rPr>
              <a:t>Desarrollo de habilidades</a:t>
            </a:r>
          </a:p>
          <a:p>
            <a:pPr lvl="1"/>
            <a:r>
              <a:rPr lang="es-419" dirty="0">
                <a:solidFill>
                  <a:schemeClr val="tx1"/>
                </a:solidFill>
              </a:rPr>
              <a:t>Buscar y navegar por el escritorio</a:t>
            </a:r>
          </a:p>
          <a:p>
            <a:pPr lvl="1"/>
            <a:r>
              <a:rPr lang="es-419" dirty="0">
                <a:solidFill>
                  <a:schemeClr val="tx1"/>
                </a:solidFill>
              </a:rPr>
              <a:t>Buscar y organizar los archivos y las carpetas</a:t>
            </a:r>
          </a:p>
          <a:p>
            <a:pPr lvl="1"/>
            <a:r>
              <a:rPr lang="es-419" dirty="0">
                <a:solidFill>
                  <a:schemeClr val="tx1"/>
                </a:solidFill>
              </a:rPr>
              <a:t>Administrar las ventanas de una aplicación</a:t>
            </a:r>
          </a:p>
          <a:p>
            <a:pPr lvl="1"/>
            <a:r>
              <a:rPr lang="es-419" dirty="0">
                <a:solidFill>
                  <a:schemeClr val="tx1"/>
                </a:solidFill>
              </a:rPr>
              <a:t>Guardar y cerrar archivos</a:t>
            </a:r>
          </a:p>
          <a:p>
            <a:pPr lvl="1"/>
            <a:r>
              <a:rPr lang="es-419" dirty="0">
                <a:solidFill>
                  <a:schemeClr val="tx1"/>
                </a:solidFill>
              </a:rPr>
              <a:t>Eliminar archivos</a:t>
            </a:r>
          </a:p>
          <a:p>
            <a:r>
              <a:rPr lang="es-419" b="1" dirty="0">
                <a:solidFill>
                  <a:schemeClr val="tx1"/>
                </a:solidFill>
              </a:rPr>
              <a:t>Consejos para usar un sistema operativo Mac</a:t>
            </a:r>
          </a:p>
          <a:p>
            <a:r>
              <a:rPr lang="es-419" b="1" dirty="0">
                <a:solidFill>
                  <a:schemeClr val="tx1"/>
                </a:solidFill>
              </a:rPr>
              <a:t>Práctica</a:t>
            </a:r>
          </a:p>
        </p:txBody>
      </p:sp>
      <p:sp>
        <p:nvSpPr>
          <p:cNvPr id="3" name="Title 2">
            <a:extLst>
              <a:ext uri="{FF2B5EF4-FFF2-40B4-BE49-F238E27FC236}">
                <a16:creationId xmlns:a16="http://schemas.microsoft.com/office/drawing/2014/main" id="{8A8BD8B5-3361-504C-A0AD-CB1FF560860F}"/>
              </a:ext>
            </a:extLst>
          </p:cNvPr>
          <p:cNvSpPr>
            <a:spLocks noGrp="1"/>
          </p:cNvSpPr>
          <p:nvPr>
            <p:ph type="title"/>
          </p:nvPr>
        </p:nvSpPr>
        <p:spPr>
          <a:xfrm>
            <a:off x="457200" y="533400"/>
            <a:ext cx="8229600" cy="1066800"/>
          </a:xfrm>
        </p:spPr>
        <p:txBody>
          <a:bodyPr>
            <a:normAutofit/>
          </a:bodyPr>
          <a:lstStyle/>
          <a:p>
            <a:r>
              <a:rPr lang="es-419" sz="3200" dirty="0"/>
              <a:t>Agenda de hoy</a:t>
            </a:r>
            <a:br>
              <a:rPr lang="en-US" sz="3200" dirty="0"/>
            </a:br>
            <a:endParaRPr lang="es-419" sz="2300" dirty="0"/>
          </a:p>
        </p:txBody>
      </p:sp>
      <p:sp>
        <p:nvSpPr>
          <p:cNvPr id="4" name="Slide Number Placeholder 3">
            <a:extLst>
              <a:ext uri="{FF2B5EF4-FFF2-40B4-BE49-F238E27FC236}">
                <a16:creationId xmlns:a16="http://schemas.microsoft.com/office/drawing/2014/main" id="{3F10BA94-D27A-1742-B58B-4C37493B6631}"/>
              </a:ext>
            </a:extLst>
          </p:cNvPr>
          <p:cNvSpPr>
            <a:spLocks noGrp="1"/>
          </p:cNvSpPr>
          <p:nvPr>
            <p:ph type="sldNum" sz="quarter" idx="12"/>
          </p:nvPr>
        </p:nvSpPr>
        <p:spPr/>
        <p:txBody>
          <a:bodyPr/>
          <a:lstStyle/>
          <a:p>
            <a:fld id="{D852D4E8-E283-404D-80D7-3AF63315721A}" type="slidenum">
              <a:rPr lang="en-US" smtClean="0"/>
              <a:t>2</a:t>
            </a:fld>
            <a:endParaRPr lang="es-419" dirty="0"/>
          </a:p>
        </p:txBody>
      </p:sp>
    </p:spTree>
    <p:extLst>
      <p:ext uri="{BB962C8B-B14F-4D97-AF65-F5344CB8AC3E}">
        <p14:creationId xmlns:p14="http://schemas.microsoft.com/office/powerpoint/2010/main" val="2766311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43050"/>
            <a:ext cx="8229600" cy="4324350"/>
          </a:xfrm>
        </p:spPr>
        <p:txBody>
          <a:bodyPr/>
          <a:lstStyle/>
          <a:p>
            <a:r>
              <a:rPr lang="es-419" b="1" dirty="0">
                <a:solidFill>
                  <a:schemeClr val="tx1"/>
                </a:solidFill>
              </a:rPr>
              <a:t>Archivo: </a:t>
            </a:r>
            <a:r>
              <a:rPr lang="es-419" dirty="0">
                <a:solidFill>
                  <a:schemeClr val="tx1"/>
                </a:solidFill>
              </a:rPr>
              <a:t>Un archivo es un paquete de información. </a:t>
            </a:r>
            <a:endParaRPr lang="es-419" b="1" dirty="0">
              <a:solidFill>
                <a:schemeClr val="tx1"/>
              </a:solidFill>
            </a:endParaRPr>
          </a:p>
          <a:p>
            <a:pPr marL="308610" lvl="1" indent="0">
              <a:buNone/>
            </a:pP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20</a:t>
            </a:fld>
            <a:endParaRPr lang="es-419" dirty="0"/>
          </a:p>
        </p:txBody>
      </p:sp>
      <p:pic>
        <p:nvPicPr>
          <p:cNvPr id="6" name="Picture 5">
            <a:extLst>
              <a:ext uri="{FF2B5EF4-FFF2-40B4-BE49-F238E27FC236}">
                <a16:creationId xmlns:a16="http://schemas.microsoft.com/office/drawing/2014/main" id="{B6F3F066-3356-5242-B653-44D78FAA17B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01750" y="1993900"/>
            <a:ext cx="6235700" cy="4330700"/>
          </a:xfrm>
          <a:prstGeom prst="rect">
            <a:avLst/>
          </a:prstGeom>
        </p:spPr>
      </p:pic>
    </p:spTree>
    <p:extLst>
      <p:ext uri="{BB962C8B-B14F-4D97-AF65-F5344CB8AC3E}">
        <p14:creationId xmlns:p14="http://schemas.microsoft.com/office/powerpoint/2010/main" val="3795143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s-419" b="1" dirty="0">
                <a:solidFill>
                  <a:schemeClr val="tx1"/>
                </a:solidFill>
              </a:rPr>
              <a:t>Aplicaciones: </a:t>
            </a:r>
            <a:r>
              <a:rPr lang="es-419" sz="2400" dirty="0">
                <a:solidFill>
                  <a:schemeClr val="tx1"/>
                </a:solidFill>
              </a:rPr>
              <a:t>Software o herramientas que le permiten hacer cosas en la computadora con el archivo. </a:t>
            </a:r>
            <a:endParaRPr lang="es-419" b="1" dirty="0">
              <a:solidFill>
                <a:schemeClr val="tx1"/>
              </a:solidFill>
            </a:endParaRPr>
          </a:p>
          <a:p>
            <a:pPr marL="308610" lvl="1" indent="0">
              <a:buNone/>
            </a:pP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21</a:t>
            </a:fld>
            <a:endParaRPr lang="es-419" dirty="0"/>
          </a:p>
        </p:txBody>
      </p:sp>
      <p:pic>
        <p:nvPicPr>
          <p:cNvPr id="7" name="Picture 6">
            <a:extLst>
              <a:ext uri="{FF2B5EF4-FFF2-40B4-BE49-F238E27FC236}">
                <a16:creationId xmlns:a16="http://schemas.microsoft.com/office/drawing/2014/main" id="{09BC0978-E483-DE4C-81DB-6F989F18D105}"/>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6818965" y="2834373"/>
            <a:ext cx="1934364" cy="1935189"/>
          </a:xfrm>
          <a:prstGeom prst="rect">
            <a:avLst/>
          </a:prstGeom>
        </p:spPr>
      </p:pic>
      <p:pic>
        <p:nvPicPr>
          <p:cNvPr id="9" name="Picture 8">
            <a:extLst>
              <a:ext uri="{FF2B5EF4-FFF2-40B4-BE49-F238E27FC236}">
                <a16:creationId xmlns:a16="http://schemas.microsoft.com/office/drawing/2014/main" id="{8C496B94-DF05-0D44-B838-E0EB10C4DF0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1887" y="2835198"/>
            <a:ext cx="1933237" cy="1934364"/>
          </a:xfrm>
          <a:prstGeom prst="rect">
            <a:avLst/>
          </a:prstGeom>
        </p:spPr>
      </p:pic>
      <p:pic>
        <p:nvPicPr>
          <p:cNvPr id="11" name="Picture 10">
            <a:extLst>
              <a:ext uri="{FF2B5EF4-FFF2-40B4-BE49-F238E27FC236}">
                <a16:creationId xmlns:a16="http://schemas.microsoft.com/office/drawing/2014/main" id="{5EF2A29A-BDA3-8E42-905E-C8B65CAA139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42217" y="2835197"/>
            <a:ext cx="1934365" cy="1934365"/>
          </a:xfrm>
          <a:prstGeom prst="rect">
            <a:avLst/>
          </a:prstGeom>
        </p:spPr>
      </p:pic>
      <p:pic>
        <p:nvPicPr>
          <p:cNvPr id="13" name="Picture 12">
            <a:extLst>
              <a:ext uri="{FF2B5EF4-FFF2-40B4-BE49-F238E27FC236}">
                <a16:creationId xmlns:a16="http://schemas.microsoft.com/office/drawing/2014/main" id="{EBE0F4A1-4CC1-C245-8851-C0CC67426B6C}"/>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659084" y="2835197"/>
            <a:ext cx="1934365" cy="1934365"/>
          </a:xfrm>
          <a:prstGeom prst="rect">
            <a:avLst/>
          </a:prstGeom>
        </p:spPr>
      </p:pic>
    </p:spTree>
    <p:extLst>
      <p:ext uri="{BB962C8B-B14F-4D97-AF65-F5344CB8AC3E}">
        <p14:creationId xmlns:p14="http://schemas.microsoft.com/office/powerpoint/2010/main" val="3065218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90650"/>
            <a:ext cx="8229600" cy="4324350"/>
          </a:xfrm>
        </p:spPr>
        <p:txBody>
          <a:bodyPr/>
          <a:lstStyle/>
          <a:p>
            <a:r>
              <a:rPr lang="es-419" b="1" dirty="0">
                <a:solidFill>
                  <a:schemeClr val="tx1"/>
                </a:solidFill>
              </a:rPr>
              <a:t>Abrir un archivo</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22</a:t>
            </a:fld>
            <a:endParaRPr lang="es-419" dirty="0"/>
          </a:p>
        </p:txBody>
      </p:sp>
      <p:pic>
        <p:nvPicPr>
          <p:cNvPr id="7" name="Picture 6">
            <a:extLst>
              <a:ext uri="{FF2B5EF4-FFF2-40B4-BE49-F238E27FC236}">
                <a16:creationId xmlns:a16="http://schemas.microsoft.com/office/drawing/2014/main" id="{CAEC89C7-76C1-124D-BB9B-A033EF604195}"/>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1181" y="2083935"/>
            <a:ext cx="7298871" cy="4561794"/>
          </a:xfrm>
          <a:prstGeom prst="rect">
            <a:avLst/>
          </a:prstGeom>
        </p:spPr>
      </p:pic>
    </p:spTree>
    <p:extLst>
      <p:ext uri="{BB962C8B-B14F-4D97-AF65-F5344CB8AC3E}">
        <p14:creationId xmlns:p14="http://schemas.microsoft.com/office/powerpoint/2010/main" val="2909470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90650"/>
            <a:ext cx="8229600" cy="4324350"/>
          </a:xfrm>
        </p:spPr>
        <p:txBody>
          <a:bodyPr/>
          <a:lstStyle/>
          <a:p>
            <a:r>
              <a:rPr lang="es-419" b="1" dirty="0">
                <a:solidFill>
                  <a:schemeClr val="tx1"/>
                </a:solidFill>
              </a:rPr>
              <a:t>Abrir un archivo</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23</a:t>
            </a:fld>
            <a:endParaRPr lang="es-419" dirty="0"/>
          </a:p>
        </p:txBody>
      </p:sp>
      <p:pic>
        <p:nvPicPr>
          <p:cNvPr id="7" name="Picture 6">
            <a:extLst>
              <a:ext uri="{FF2B5EF4-FFF2-40B4-BE49-F238E27FC236}">
                <a16:creationId xmlns:a16="http://schemas.microsoft.com/office/drawing/2014/main" id="{CAEC89C7-76C1-124D-BB9B-A033EF60419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1181" y="2083935"/>
            <a:ext cx="7298871" cy="4561794"/>
          </a:xfrm>
          <a:prstGeom prst="rect">
            <a:avLst/>
          </a:prstGeom>
        </p:spPr>
      </p:pic>
      <p:sp>
        <p:nvSpPr>
          <p:cNvPr id="8" name="Rectangle 7">
            <a:extLst>
              <a:ext uri="{FF2B5EF4-FFF2-40B4-BE49-F238E27FC236}">
                <a16:creationId xmlns:a16="http://schemas.microsoft.com/office/drawing/2014/main" id="{C8AB4282-1724-324C-A18D-A6279F7A8FCB}"/>
              </a:ext>
            </a:extLst>
          </p:cNvPr>
          <p:cNvSpPr/>
          <p:nvPr/>
        </p:nvSpPr>
        <p:spPr>
          <a:xfrm>
            <a:off x="7573415" y="2794000"/>
            <a:ext cx="666637" cy="635000"/>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extLst>
      <p:ext uri="{BB962C8B-B14F-4D97-AF65-F5344CB8AC3E}">
        <p14:creationId xmlns:p14="http://schemas.microsoft.com/office/powerpoint/2010/main" val="4076610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90650"/>
            <a:ext cx="8229600" cy="4324350"/>
          </a:xfrm>
        </p:spPr>
        <p:txBody>
          <a:bodyPr/>
          <a:lstStyle/>
          <a:p>
            <a:r>
              <a:rPr lang="es-419" b="1" dirty="0">
                <a:solidFill>
                  <a:schemeClr val="tx1"/>
                </a:solidFill>
              </a:rPr>
              <a:t>Se abre el archivo</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24</a:t>
            </a:fld>
            <a:endParaRPr lang="es-419" dirty="0"/>
          </a:p>
        </p:txBody>
      </p:sp>
      <p:grpSp>
        <p:nvGrpSpPr>
          <p:cNvPr id="11" name="Group 10">
            <a:extLst>
              <a:ext uri="{FF2B5EF4-FFF2-40B4-BE49-F238E27FC236}">
                <a16:creationId xmlns:a16="http://schemas.microsoft.com/office/drawing/2014/main" id="{51A22798-0661-0F47-828A-90B9111097A6}"/>
              </a:ext>
            </a:extLst>
          </p:cNvPr>
          <p:cNvGrpSpPr/>
          <p:nvPr/>
        </p:nvGrpSpPr>
        <p:grpSpPr>
          <a:xfrm>
            <a:off x="950976" y="2085158"/>
            <a:ext cx="7223760" cy="4514850"/>
            <a:chOff x="950976" y="2085158"/>
            <a:chExt cx="7223760" cy="4514850"/>
          </a:xfrm>
        </p:grpSpPr>
        <p:pic>
          <p:nvPicPr>
            <p:cNvPr id="9" name="Picture 8">
              <a:extLst>
                <a:ext uri="{FF2B5EF4-FFF2-40B4-BE49-F238E27FC236}">
                  <a16:creationId xmlns:a16="http://schemas.microsoft.com/office/drawing/2014/main" id="{ABBF0735-3755-154B-BD5C-65D38998405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50976" y="2085158"/>
              <a:ext cx="7223760" cy="4514850"/>
            </a:xfrm>
            <a:prstGeom prst="rect">
              <a:avLst/>
            </a:prstGeom>
          </p:spPr>
        </p:pic>
        <p:sp>
          <p:nvSpPr>
            <p:cNvPr id="10" name="Rectangle 9">
              <a:extLst>
                <a:ext uri="{FF2B5EF4-FFF2-40B4-BE49-F238E27FC236}">
                  <a16:creationId xmlns:a16="http://schemas.microsoft.com/office/drawing/2014/main" id="{B1368473-F8C1-5E4A-A490-A23EB4000ECB}"/>
                </a:ext>
              </a:extLst>
            </p:cNvPr>
            <p:cNvSpPr/>
            <p:nvPr/>
          </p:nvSpPr>
          <p:spPr>
            <a:xfrm>
              <a:off x="1146631" y="2200346"/>
              <a:ext cx="4287517" cy="397838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grpSp>
    </p:spTree>
    <p:extLst>
      <p:ext uri="{BB962C8B-B14F-4D97-AF65-F5344CB8AC3E}">
        <p14:creationId xmlns:p14="http://schemas.microsoft.com/office/powerpoint/2010/main" val="3919397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s-419" b="1" dirty="0">
                <a:solidFill>
                  <a:schemeClr val="tx1"/>
                </a:solidFill>
              </a:rPr>
              <a:t>Abrir un archivo en una carpeta</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25</a:t>
            </a:fld>
            <a:endParaRPr lang="es-419" dirty="0"/>
          </a:p>
        </p:txBody>
      </p:sp>
      <p:pic>
        <p:nvPicPr>
          <p:cNvPr id="7" name="Picture 6">
            <a:extLst>
              <a:ext uri="{FF2B5EF4-FFF2-40B4-BE49-F238E27FC236}">
                <a16:creationId xmlns:a16="http://schemas.microsoft.com/office/drawing/2014/main" id="{CAEC89C7-76C1-124D-BB9B-A033EF60419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1181" y="2083935"/>
            <a:ext cx="7298871" cy="4561794"/>
          </a:xfrm>
          <a:prstGeom prst="rect">
            <a:avLst/>
          </a:prstGeom>
        </p:spPr>
      </p:pic>
      <p:sp>
        <p:nvSpPr>
          <p:cNvPr id="8" name="Rectangle 7">
            <a:extLst>
              <a:ext uri="{FF2B5EF4-FFF2-40B4-BE49-F238E27FC236}">
                <a16:creationId xmlns:a16="http://schemas.microsoft.com/office/drawing/2014/main" id="{C8AB4282-1724-324C-A18D-A6279F7A8FCB}"/>
              </a:ext>
            </a:extLst>
          </p:cNvPr>
          <p:cNvSpPr/>
          <p:nvPr/>
        </p:nvSpPr>
        <p:spPr>
          <a:xfrm>
            <a:off x="7536182" y="2206171"/>
            <a:ext cx="666637" cy="635000"/>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extLst>
      <p:ext uri="{BB962C8B-B14F-4D97-AF65-F5344CB8AC3E}">
        <p14:creationId xmlns:p14="http://schemas.microsoft.com/office/powerpoint/2010/main" val="134502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90650"/>
            <a:ext cx="8229600" cy="4324350"/>
          </a:xfrm>
        </p:spPr>
        <p:txBody>
          <a:bodyPr/>
          <a:lstStyle/>
          <a:p>
            <a:r>
              <a:rPr lang="es-419" b="1" dirty="0">
                <a:solidFill>
                  <a:schemeClr val="tx1"/>
                </a:solidFill>
              </a:rPr>
              <a:t>Abrir una carpeta </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26</a:t>
            </a:fld>
            <a:endParaRPr lang="es-419" dirty="0"/>
          </a:p>
        </p:txBody>
      </p:sp>
      <p:grpSp>
        <p:nvGrpSpPr>
          <p:cNvPr id="17" name="Group 16">
            <a:extLst>
              <a:ext uri="{FF2B5EF4-FFF2-40B4-BE49-F238E27FC236}">
                <a16:creationId xmlns:a16="http://schemas.microsoft.com/office/drawing/2014/main" id="{3A3B5E27-706A-A84F-AD88-4016213B4C66}"/>
              </a:ext>
            </a:extLst>
          </p:cNvPr>
          <p:cNvGrpSpPr/>
          <p:nvPr/>
        </p:nvGrpSpPr>
        <p:grpSpPr>
          <a:xfrm>
            <a:off x="1005983" y="2200069"/>
            <a:ext cx="7132033" cy="4457520"/>
            <a:chOff x="1005983" y="2200069"/>
            <a:chExt cx="7132033" cy="4457520"/>
          </a:xfrm>
        </p:grpSpPr>
        <p:pic>
          <p:nvPicPr>
            <p:cNvPr id="16" name="Picture 15">
              <a:extLst>
                <a:ext uri="{FF2B5EF4-FFF2-40B4-BE49-F238E27FC236}">
                  <a16:creationId xmlns:a16="http://schemas.microsoft.com/office/drawing/2014/main" id="{B83C485B-4AF7-6E41-9160-10542753371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5983" y="2200069"/>
              <a:ext cx="7132033" cy="4457520"/>
            </a:xfrm>
            <a:prstGeom prst="rect">
              <a:avLst/>
            </a:prstGeom>
          </p:spPr>
        </p:pic>
        <p:sp>
          <p:nvSpPr>
            <p:cNvPr id="11" name="Rectangle 10">
              <a:extLst>
                <a:ext uri="{FF2B5EF4-FFF2-40B4-BE49-F238E27FC236}">
                  <a16:creationId xmlns:a16="http://schemas.microsoft.com/office/drawing/2014/main" id="{9E2DC725-69E7-E044-B83F-5F06B13E5C31}"/>
                </a:ext>
              </a:extLst>
            </p:cNvPr>
            <p:cNvSpPr/>
            <p:nvPr/>
          </p:nvSpPr>
          <p:spPr>
            <a:xfrm>
              <a:off x="1692210" y="2538264"/>
              <a:ext cx="4568970" cy="3269879"/>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grpSp>
    </p:spTree>
    <p:extLst>
      <p:ext uri="{BB962C8B-B14F-4D97-AF65-F5344CB8AC3E}">
        <p14:creationId xmlns:p14="http://schemas.microsoft.com/office/powerpoint/2010/main" val="3717301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s-419" b="1" dirty="0">
                <a:solidFill>
                  <a:schemeClr val="tx1"/>
                </a:solidFill>
              </a:rPr>
              <a:t>Abrir una carpeta </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27</a:t>
            </a:fld>
            <a:endParaRPr lang="es-419" dirty="0"/>
          </a:p>
        </p:txBody>
      </p:sp>
      <p:grpSp>
        <p:nvGrpSpPr>
          <p:cNvPr id="17" name="Group 16">
            <a:extLst>
              <a:ext uri="{FF2B5EF4-FFF2-40B4-BE49-F238E27FC236}">
                <a16:creationId xmlns:a16="http://schemas.microsoft.com/office/drawing/2014/main" id="{3A3B5E27-706A-A84F-AD88-4016213B4C66}"/>
              </a:ext>
            </a:extLst>
          </p:cNvPr>
          <p:cNvGrpSpPr/>
          <p:nvPr/>
        </p:nvGrpSpPr>
        <p:grpSpPr>
          <a:xfrm>
            <a:off x="1005983" y="2200069"/>
            <a:ext cx="7132033" cy="4457520"/>
            <a:chOff x="1005983" y="2200069"/>
            <a:chExt cx="7132033" cy="4457520"/>
          </a:xfrm>
        </p:grpSpPr>
        <p:pic>
          <p:nvPicPr>
            <p:cNvPr id="16" name="Picture 15">
              <a:extLst>
                <a:ext uri="{FF2B5EF4-FFF2-40B4-BE49-F238E27FC236}">
                  <a16:creationId xmlns:a16="http://schemas.microsoft.com/office/drawing/2014/main" id="{B83C485B-4AF7-6E41-9160-10542753371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5983" y="2200069"/>
              <a:ext cx="7132033" cy="4457520"/>
            </a:xfrm>
            <a:prstGeom prst="rect">
              <a:avLst/>
            </a:prstGeom>
          </p:spPr>
        </p:pic>
        <p:sp>
          <p:nvSpPr>
            <p:cNvPr id="11" name="Rectangle 10">
              <a:extLst>
                <a:ext uri="{FF2B5EF4-FFF2-40B4-BE49-F238E27FC236}">
                  <a16:creationId xmlns:a16="http://schemas.microsoft.com/office/drawing/2014/main" id="{9E2DC725-69E7-E044-B83F-5F06B13E5C31}"/>
                </a:ext>
              </a:extLst>
            </p:cNvPr>
            <p:cNvSpPr/>
            <p:nvPr/>
          </p:nvSpPr>
          <p:spPr>
            <a:xfrm>
              <a:off x="2385391" y="2756452"/>
              <a:ext cx="543339" cy="821636"/>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grpSp>
    </p:spTree>
    <p:extLst>
      <p:ext uri="{BB962C8B-B14F-4D97-AF65-F5344CB8AC3E}">
        <p14:creationId xmlns:p14="http://schemas.microsoft.com/office/powerpoint/2010/main" val="426973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p:txBody>
          <a:bodyPr/>
          <a:lstStyle/>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28</a:t>
            </a:fld>
            <a:endParaRPr lang="es-419" dirty="0"/>
          </a:p>
        </p:txBody>
      </p:sp>
      <p:pic>
        <p:nvPicPr>
          <p:cNvPr id="13" name="Picture 12">
            <a:extLst>
              <a:ext uri="{FF2B5EF4-FFF2-40B4-BE49-F238E27FC236}">
                <a16:creationId xmlns:a16="http://schemas.microsoft.com/office/drawing/2014/main" id="{A8680F48-C576-6547-BB94-F4E4A8043F6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1770" y="1522344"/>
            <a:ext cx="8105030" cy="5065644"/>
          </a:xfrm>
          <a:prstGeom prst="rect">
            <a:avLst/>
          </a:prstGeom>
        </p:spPr>
      </p:pic>
      <p:sp>
        <p:nvSpPr>
          <p:cNvPr id="14" name="Rectangle 13">
            <a:extLst>
              <a:ext uri="{FF2B5EF4-FFF2-40B4-BE49-F238E27FC236}">
                <a16:creationId xmlns:a16="http://schemas.microsoft.com/office/drawing/2014/main" id="{8F60E749-ABF7-2343-96CF-37DE4FA45255}"/>
              </a:ext>
            </a:extLst>
          </p:cNvPr>
          <p:cNvSpPr/>
          <p:nvPr/>
        </p:nvSpPr>
        <p:spPr>
          <a:xfrm>
            <a:off x="1553534" y="1639824"/>
            <a:ext cx="5364101" cy="3578352"/>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extLst>
      <p:ext uri="{BB962C8B-B14F-4D97-AF65-F5344CB8AC3E}">
        <p14:creationId xmlns:p14="http://schemas.microsoft.com/office/powerpoint/2010/main" val="3233097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71600"/>
            <a:ext cx="8229600" cy="4324350"/>
          </a:xfrm>
        </p:spPr>
        <p:txBody>
          <a:bodyPr/>
          <a:lstStyle/>
          <a:p>
            <a:r>
              <a:rPr lang="es-419" b="1" dirty="0">
                <a:solidFill>
                  <a:schemeClr val="tx1"/>
                </a:solidFill>
              </a:rPr>
              <a:t>¿Qué es una ventana? </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29</a:t>
            </a:fld>
            <a:endParaRPr lang="es-419" dirty="0"/>
          </a:p>
        </p:txBody>
      </p:sp>
      <p:pic>
        <p:nvPicPr>
          <p:cNvPr id="19" name="Picture 18">
            <a:extLst>
              <a:ext uri="{FF2B5EF4-FFF2-40B4-BE49-F238E27FC236}">
                <a16:creationId xmlns:a16="http://schemas.microsoft.com/office/drawing/2014/main" id="{F899A151-3FBB-4847-A001-6735F289FF8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8139" y="2035206"/>
            <a:ext cx="7606748" cy="4754218"/>
          </a:xfrm>
          <a:prstGeom prst="rect">
            <a:avLst/>
          </a:prstGeom>
        </p:spPr>
      </p:pic>
      <p:sp>
        <p:nvSpPr>
          <p:cNvPr id="10" name="Rectangle 9">
            <a:extLst>
              <a:ext uri="{FF2B5EF4-FFF2-40B4-BE49-F238E27FC236}">
                <a16:creationId xmlns:a16="http://schemas.microsoft.com/office/drawing/2014/main" id="{B1368473-F8C1-5E4A-A490-A23EB4000ECB}"/>
              </a:ext>
            </a:extLst>
          </p:cNvPr>
          <p:cNvSpPr/>
          <p:nvPr/>
        </p:nvSpPr>
        <p:spPr>
          <a:xfrm>
            <a:off x="1219199" y="2199819"/>
            <a:ext cx="3352801" cy="3313086"/>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extLst>
      <p:ext uri="{BB962C8B-B14F-4D97-AF65-F5344CB8AC3E}">
        <p14:creationId xmlns:p14="http://schemas.microsoft.com/office/powerpoint/2010/main" val="2694932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887F5CA-757F-1F4F-8D6E-65C1EC28473B}"/>
              </a:ext>
            </a:extLst>
          </p:cNvPr>
          <p:cNvSpPr>
            <a:spLocks noGrp="1"/>
          </p:cNvSpPr>
          <p:nvPr>
            <p:ph type="sldNum" sz="quarter" idx="12"/>
          </p:nvPr>
        </p:nvSpPr>
        <p:spPr/>
        <p:txBody>
          <a:bodyPr/>
          <a:lstStyle/>
          <a:p>
            <a:fld id="{D852D4E8-E283-404D-80D7-3AF63315721A}" type="slidenum">
              <a:rPr lang="en-US" smtClean="0"/>
              <a:t>3</a:t>
            </a:fld>
            <a:endParaRPr lang="es-419" dirty="0"/>
          </a:p>
        </p:txBody>
      </p:sp>
      <p:sp>
        <p:nvSpPr>
          <p:cNvPr id="8" name="Title 2">
            <a:extLst>
              <a:ext uri="{FF2B5EF4-FFF2-40B4-BE49-F238E27FC236}">
                <a16:creationId xmlns:a16="http://schemas.microsoft.com/office/drawing/2014/main" id="{93D8BCCE-899D-4F96-B51C-412F2531156D}"/>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b="1" dirty="0">
                <a:latin typeface="+mj-lt"/>
                <a:cs typeface="Segoe UI" panose="020B0502040204020203" pitchFamily="34" charset="0"/>
              </a:rPr>
              <a:t>Introducción</a:t>
            </a:r>
          </a:p>
        </p:txBody>
      </p:sp>
      <p:sp>
        <p:nvSpPr>
          <p:cNvPr id="34" name="Content Placeholder 1">
            <a:extLst>
              <a:ext uri="{FF2B5EF4-FFF2-40B4-BE49-F238E27FC236}">
                <a16:creationId xmlns:a16="http://schemas.microsoft.com/office/drawing/2014/main" id="{206698C6-64A5-5943-9710-FF45E2ACD3FE}"/>
              </a:ext>
            </a:extLst>
          </p:cNvPr>
          <p:cNvSpPr>
            <a:spLocks noGrp="1"/>
          </p:cNvSpPr>
          <p:nvPr>
            <p:ph idx="1"/>
          </p:nvPr>
        </p:nvSpPr>
        <p:spPr>
          <a:xfrm>
            <a:off x="457200" y="1639824"/>
            <a:ext cx="5963055" cy="4325112"/>
          </a:xfrm>
        </p:spPr>
        <p:txBody>
          <a:bodyPr/>
          <a:lstStyle/>
          <a:p>
            <a:pPr marL="82296" indent="0">
              <a:buNone/>
            </a:pPr>
            <a:r>
              <a:rPr lang="es-419" sz="2400" dirty="0">
                <a:solidFill>
                  <a:schemeClr val="tx1"/>
                </a:solidFill>
              </a:rPr>
              <a:t>¿Qué tipo de cosas quiere hacer con una computadora?   </a:t>
            </a:r>
          </a:p>
          <a:p>
            <a:pPr lvl="1"/>
            <a:endParaRPr lang="es-419" dirty="0">
              <a:solidFill>
                <a:schemeClr val="tx1"/>
              </a:solidFill>
            </a:endParaRPr>
          </a:p>
          <a:p>
            <a:pPr lvl="1"/>
            <a:endParaRPr lang="es-419" dirty="0">
              <a:solidFill>
                <a:schemeClr val="tx1"/>
              </a:solidFill>
            </a:endParaRPr>
          </a:p>
          <a:p>
            <a:pPr lvl="1"/>
            <a:endParaRPr lang="es-419" dirty="0">
              <a:solidFill>
                <a:schemeClr val="tx1"/>
              </a:solidFill>
            </a:endParaRPr>
          </a:p>
        </p:txBody>
      </p:sp>
      <p:pic>
        <p:nvPicPr>
          <p:cNvPr id="35" name="Picture 34">
            <a:extLst>
              <a:ext uri="{FF2B5EF4-FFF2-40B4-BE49-F238E27FC236}">
                <a16:creationId xmlns:a16="http://schemas.microsoft.com/office/drawing/2014/main" id="{B9755C4A-1E80-274C-B25A-2B940326478B}"/>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07792" y="731520"/>
            <a:ext cx="2579008" cy="2253727"/>
          </a:xfrm>
          <a:prstGeom prst="rect">
            <a:avLst/>
          </a:prstGeom>
        </p:spPr>
      </p:pic>
    </p:spTree>
    <p:extLst>
      <p:ext uri="{BB962C8B-B14F-4D97-AF65-F5344CB8AC3E}">
        <p14:creationId xmlns:p14="http://schemas.microsoft.com/office/powerpoint/2010/main" val="3773229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71600"/>
            <a:ext cx="8229600" cy="4324350"/>
          </a:xfrm>
        </p:spPr>
        <p:txBody>
          <a:bodyPr/>
          <a:lstStyle/>
          <a:p>
            <a:r>
              <a:rPr lang="es-419" b="1" dirty="0">
                <a:solidFill>
                  <a:schemeClr val="tx1"/>
                </a:solidFill>
              </a:rPr>
              <a:t>Cambiar el tamaño de la ventana </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30</a:t>
            </a:fld>
            <a:endParaRPr lang="es-419" dirty="0"/>
          </a:p>
        </p:txBody>
      </p:sp>
      <p:pic>
        <p:nvPicPr>
          <p:cNvPr id="11" name="Picture 10">
            <a:extLst>
              <a:ext uri="{FF2B5EF4-FFF2-40B4-BE49-F238E27FC236}">
                <a16:creationId xmlns:a16="http://schemas.microsoft.com/office/drawing/2014/main" id="{D652E477-6122-C345-8709-212C41D99EC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8139" y="2035206"/>
            <a:ext cx="7606748" cy="4754218"/>
          </a:xfrm>
          <a:prstGeom prst="rect">
            <a:avLst/>
          </a:prstGeom>
        </p:spPr>
      </p:pic>
    </p:spTree>
    <p:extLst>
      <p:ext uri="{BB962C8B-B14F-4D97-AF65-F5344CB8AC3E}">
        <p14:creationId xmlns:p14="http://schemas.microsoft.com/office/powerpoint/2010/main" val="1483071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71600"/>
            <a:ext cx="8229600" cy="4324350"/>
          </a:xfrm>
        </p:spPr>
        <p:txBody>
          <a:bodyPr/>
          <a:lstStyle/>
          <a:p>
            <a:r>
              <a:rPr lang="es-419" b="1" dirty="0">
                <a:solidFill>
                  <a:schemeClr val="tx1"/>
                </a:solidFill>
              </a:rPr>
              <a:t>Cambiar el tamaño de la ventana </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31</a:t>
            </a:fld>
            <a:endParaRPr lang="es-419" dirty="0"/>
          </a:p>
        </p:txBody>
      </p:sp>
      <p:grpSp>
        <p:nvGrpSpPr>
          <p:cNvPr id="7" name="Group 6">
            <a:extLst>
              <a:ext uri="{FF2B5EF4-FFF2-40B4-BE49-F238E27FC236}">
                <a16:creationId xmlns:a16="http://schemas.microsoft.com/office/drawing/2014/main" id="{AE3AF69E-92FB-8C49-B3DA-054402002DB0}"/>
              </a:ext>
            </a:extLst>
          </p:cNvPr>
          <p:cNvGrpSpPr/>
          <p:nvPr/>
        </p:nvGrpSpPr>
        <p:grpSpPr>
          <a:xfrm>
            <a:off x="806174" y="2088258"/>
            <a:ext cx="7531651" cy="4577585"/>
            <a:chOff x="764210" y="2088258"/>
            <a:chExt cx="7606748" cy="4754218"/>
          </a:xfrm>
        </p:grpSpPr>
        <p:pic>
          <p:nvPicPr>
            <p:cNvPr id="13" name="Picture 12">
              <a:extLst>
                <a:ext uri="{FF2B5EF4-FFF2-40B4-BE49-F238E27FC236}">
                  <a16:creationId xmlns:a16="http://schemas.microsoft.com/office/drawing/2014/main" id="{47DB262C-DC16-9A49-B793-47E5DC4A091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4210" y="2088258"/>
              <a:ext cx="7606748" cy="4754218"/>
            </a:xfrm>
            <a:prstGeom prst="rect">
              <a:avLst/>
            </a:prstGeom>
          </p:spPr>
        </p:pic>
        <p:sp>
          <p:nvSpPr>
            <p:cNvPr id="10" name="Rectangle 9">
              <a:extLst>
                <a:ext uri="{FF2B5EF4-FFF2-40B4-BE49-F238E27FC236}">
                  <a16:creationId xmlns:a16="http://schemas.microsoft.com/office/drawing/2014/main" id="{B1368473-F8C1-5E4A-A490-A23EB4000ECB}"/>
                </a:ext>
              </a:extLst>
            </p:cNvPr>
            <p:cNvSpPr/>
            <p:nvPr/>
          </p:nvSpPr>
          <p:spPr>
            <a:xfrm>
              <a:off x="3889294" y="5065665"/>
              <a:ext cx="1356581" cy="703326"/>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pic>
          <p:nvPicPr>
            <p:cNvPr id="5" name="Picture 4">
              <a:extLst>
                <a:ext uri="{FF2B5EF4-FFF2-40B4-BE49-F238E27FC236}">
                  <a16:creationId xmlns:a16="http://schemas.microsoft.com/office/drawing/2014/main" id="{84E7FDC8-11F3-DA43-A12D-D3DAF966C4B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07991" y="5218176"/>
              <a:ext cx="1119188" cy="398304"/>
            </a:xfrm>
            <a:prstGeom prst="rect">
              <a:avLst/>
            </a:prstGeom>
          </p:spPr>
        </p:pic>
        <p:pic>
          <p:nvPicPr>
            <p:cNvPr id="9" name="Picture 8">
              <a:extLst>
                <a:ext uri="{FF2B5EF4-FFF2-40B4-BE49-F238E27FC236}">
                  <a16:creationId xmlns:a16="http://schemas.microsoft.com/office/drawing/2014/main" id="{6A597103-7FB2-4F4C-8F1F-D8C8A3C95F6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083745" y="4084056"/>
              <a:ext cx="1686854" cy="803301"/>
            </a:xfrm>
            <a:prstGeom prst="rect">
              <a:avLst/>
            </a:prstGeom>
          </p:spPr>
        </p:pic>
        <p:cxnSp>
          <p:nvCxnSpPr>
            <p:cNvPr id="11" name="Straight Connector 10">
              <a:extLst>
                <a:ext uri="{FF2B5EF4-FFF2-40B4-BE49-F238E27FC236}">
                  <a16:creationId xmlns:a16="http://schemas.microsoft.com/office/drawing/2014/main" id="{3D102DC4-C8B6-7245-878E-981C270580B3}"/>
                </a:ext>
              </a:extLst>
            </p:cNvPr>
            <p:cNvCxnSpPr>
              <a:cxnSpLocks/>
            </p:cNvCxnSpPr>
            <p:nvPr/>
          </p:nvCxnSpPr>
          <p:spPr>
            <a:xfrm>
              <a:off x="2927172" y="4950857"/>
              <a:ext cx="935889" cy="386359"/>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BEEF949E-E41D-5444-99E4-93D818162387}"/>
                </a:ext>
              </a:extLst>
            </p:cNvPr>
            <p:cNvSpPr/>
            <p:nvPr/>
          </p:nvSpPr>
          <p:spPr>
            <a:xfrm>
              <a:off x="1779828" y="4053031"/>
              <a:ext cx="2228163" cy="897826"/>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grpSp>
    </p:spTree>
    <p:extLst>
      <p:ext uri="{BB962C8B-B14F-4D97-AF65-F5344CB8AC3E}">
        <p14:creationId xmlns:p14="http://schemas.microsoft.com/office/powerpoint/2010/main" val="1440474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71600"/>
            <a:ext cx="8229600" cy="4324350"/>
          </a:xfrm>
        </p:spPr>
        <p:txBody>
          <a:bodyPr/>
          <a:lstStyle/>
          <a:p>
            <a:r>
              <a:rPr lang="es-419" b="1" dirty="0">
                <a:solidFill>
                  <a:schemeClr val="tx1"/>
                </a:solidFill>
              </a:rPr>
              <a:t>Cambiar el tamaño de la ventana </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32</a:t>
            </a:fld>
            <a:endParaRPr lang="es-419" dirty="0"/>
          </a:p>
        </p:txBody>
      </p:sp>
      <p:pic>
        <p:nvPicPr>
          <p:cNvPr id="10" name="Picture 9">
            <a:extLst>
              <a:ext uri="{FF2B5EF4-FFF2-40B4-BE49-F238E27FC236}">
                <a16:creationId xmlns:a16="http://schemas.microsoft.com/office/drawing/2014/main" id="{E423166A-5BC6-064F-824D-7D64201A229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5008" y="2014331"/>
            <a:ext cx="7513983" cy="4696239"/>
          </a:xfrm>
          <a:prstGeom prst="rect">
            <a:avLst/>
          </a:prstGeom>
        </p:spPr>
      </p:pic>
    </p:spTree>
    <p:extLst>
      <p:ext uri="{BB962C8B-B14F-4D97-AF65-F5344CB8AC3E}">
        <p14:creationId xmlns:p14="http://schemas.microsoft.com/office/powerpoint/2010/main" val="3789601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33</a:t>
            </a:fld>
            <a:endParaRPr lang="es-419" dirty="0"/>
          </a:p>
        </p:txBody>
      </p:sp>
      <p:grpSp>
        <p:nvGrpSpPr>
          <p:cNvPr id="15" name="Group 14">
            <a:extLst>
              <a:ext uri="{FF2B5EF4-FFF2-40B4-BE49-F238E27FC236}">
                <a16:creationId xmlns:a16="http://schemas.microsoft.com/office/drawing/2014/main" id="{E5E1DBEF-0E1F-BB45-ACFC-3991BEEA4E7A}"/>
              </a:ext>
            </a:extLst>
          </p:cNvPr>
          <p:cNvGrpSpPr/>
          <p:nvPr/>
        </p:nvGrpSpPr>
        <p:grpSpPr>
          <a:xfrm>
            <a:off x="768626" y="1570382"/>
            <a:ext cx="7606748" cy="4754218"/>
            <a:chOff x="848139" y="2035206"/>
            <a:chExt cx="7606748" cy="4754218"/>
          </a:xfrm>
        </p:grpSpPr>
        <p:pic>
          <p:nvPicPr>
            <p:cNvPr id="11" name="Picture 10">
              <a:extLst>
                <a:ext uri="{FF2B5EF4-FFF2-40B4-BE49-F238E27FC236}">
                  <a16:creationId xmlns:a16="http://schemas.microsoft.com/office/drawing/2014/main" id="{3B4B6580-5442-A046-9B8D-DD3D477FD0A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8139" y="2035206"/>
              <a:ext cx="7606748" cy="4754218"/>
            </a:xfrm>
            <a:prstGeom prst="rect">
              <a:avLst/>
            </a:prstGeom>
          </p:spPr>
        </p:pic>
        <p:sp>
          <p:nvSpPr>
            <p:cNvPr id="12" name="Rectangle 11">
              <a:extLst>
                <a:ext uri="{FF2B5EF4-FFF2-40B4-BE49-F238E27FC236}">
                  <a16:creationId xmlns:a16="http://schemas.microsoft.com/office/drawing/2014/main" id="{E860F662-8521-D547-88C9-42D7CF7EE857}"/>
                </a:ext>
              </a:extLst>
            </p:cNvPr>
            <p:cNvSpPr/>
            <p:nvPr/>
          </p:nvSpPr>
          <p:spPr>
            <a:xfrm>
              <a:off x="1196963" y="2158838"/>
              <a:ext cx="433054" cy="226554"/>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cxnSp>
          <p:nvCxnSpPr>
            <p:cNvPr id="7" name="Straight Arrow Connector 6">
              <a:extLst>
                <a:ext uri="{FF2B5EF4-FFF2-40B4-BE49-F238E27FC236}">
                  <a16:creationId xmlns:a16="http://schemas.microsoft.com/office/drawing/2014/main" id="{0ECF3872-CEA5-5A45-8449-9D5580598A11}"/>
                </a:ext>
              </a:extLst>
            </p:cNvPr>
            <p:cNvCxnSpPr>
              <a:cxnSpLocks/>
            </p:cNvCxnSpPr>
            <p:nvPr/>
          </p:nvCxnSpPr>
          <p:spPr>
            <a:xfrm flipV="1">
              <a:off x="1413490" y="2444393"/>
              <a:ext cx="0" cy="732816"/>
            </a:xfrm>
            <a:prstGeom prst="straightConnector1">
              <a:avLst/>
            </a:prstGeom>
            <a:ln w="57150">
              <a:solidFill>
                <a:srgbClr val="F4681A"/>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38275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34</a:t>
            </a:fld>
            <a:endParaRPr lang="es-419" dirty="0"/>
          </a:p>
        </p:txBody>
      </p:sp>
      <p:grpSp>
        <p:nvGrpSpPr>
          <p:cNvPr id="15" name="Group 14">
            <a:extLst>
              <a:ext uri="{FF2B5EF4-FFF2-40B4-BE49-F238E27FC236}">
                <a16:creationId xmlns:a16="http://schemas.microsoft.com/office/drawing/2014/main" id="{E5E1DBEF-0E1F-BB45-ACFC-3991BEEA4E7A}"/>
              </a:ext>
            </a:extLst>
          </p:cNvPr>
          <p:cNvGrpSpPr/>
          <p:nvPr/>
        </p:nvGrpSpPr>
        <p:grpSpPr>
          <a:xfrm>
            <a:off x="874642" y="2100467"/>
            <a:ext cx="7500731" cy="4538871"/>
            <a:chOff x="848139" y="2035206"/>
            <a:chExt cx="7606748" cy="4754218"/>
          </a:xfrm>
        </p:grpSpPr>
        <p:pic>
          <p:nvPicPr>
            <p:cNvPr id="11" name="Picture 10">
              <a:extLst>
                <a:ext uri="{FF2B5EF4-FFF2-40B4-BE49-F238E27FC236}">
                  <a16:creationId xmlns:a16="http://schemas.microsoft.com/office/drawing/2014/main" id="{3B4B6580-5442-A046-9B8D-DD3D477FD0A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8139" y="2035206"/>
              <a:ext cx="7606748" cy="4754218"/>
            </a:xfrm>
            <a:prstGeom prst="rect">
              <a:avLst/>
            </a:prstGeom>
          </p:spPr>
        </p:pic>
        <p:sp>
          <p:nvSpPr>
            <p:cNvPr id="12" name="Rectangle 11">
              <a:extLst>
                <a:ext uri="{FF2B5EF4-FFF2-40B4-BE49-F238E27FC236}">
                  <a16:creationId xmlns:a16="http://schemas.microsoft.com/office/drawing/2014/main" id="{E860F662-8521-D547-88C9-42D7CF7EE857}"/>
                </a:ext>
              </a:extLst>
            </p:cNvPr>
            <p:cNvSpPr/>
            <p:nvPr/>
          </p:nvSpPr>
          <p:spPr>
            <a:xfrm>
              <a:off x="1440369" y="2158838"/>
              <a:ext cx="122450" cy="226554"/>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cxnSp>
          <p:nvCxnSpPr>
            <p:cNvPr id="7" name="Straight Arrow Connector 6">
              <a:extLst>
                <a:ext uri="{FF2B5EF4-FFF2-40B4-BE49-F238E27FC236}">
                  <a16:creationId xmlns:a16="http://schemas.microsoft.com/office/drawing/2014/main" id="{0ECF3872-CEA5-5A45-8449-9D5580598A11}"/>
                </a:ext>
              </a:extLst>
            </p:cNvPr>
            <p:cNvCxnSpPr>
              <a:cxnSpLocks/>
            </p:cNvCxnSpPr>
            <p:nvPr/>
          </p:nvCxnSpPr>
          <p:spPr>
            <a:xfrm flipV="1">
              <a:off x="1507567" y="2385392"/>
              <a:ext cx="0" cy="732816"/>
            </a:xfrm>
            <a:prstGeom prst="straightConnector1">
              <a:avLst/>
            </a:prstGeom>
            <a:ln w="57150">
              <a:solidFill>
                <a:srgbClr val="F4681A"/>
              </a:solidFill>
              <a:tailEnd type="triangle"/>
            </a:ln>
          </p:spPr>
          <p:style>
            <a:lnRef idx="1">
              <a:schemeClr val="accent1"/>
            </a:lnRef>
            <a:fillRef idx="0">
              <a:schemeClr val="accent1"/>
            </a:fillRef>
            <a:effectRef idx="0">
              <a:schemeClr val="accent1"/>
            </a:effectRef>
            <a:fontRef idx="minor">
              <a:schemeClr val="tx1"/>
            </a:fontRef>
          </p:style>
        </p:cxnSp>
      </p:grpSp>
      <p:sp>
        <p:nvSpPr>
          <p:cNvPr id="8" name="Content Placeholder 1">
            <a:extLst>
              <a:ext uri="{FF2B5EF4-FFF2-40B4-BE49-F238E27FC236}">
                <a16:creationId xmlns:a16="http://schemas.microsoft.com/office/drawing/2014/main" id="{6344D21C-C459-BF44-9733-8EED7D13C7DE}"/>
              </a:ext>
            </a:extLst>
          </p:cNvPr>
          <p:cNvSpPr>
            <a:spLocks noGrp="1"/>
          </p:cNvSpPr>
          <p:nvPr>
            <p:ph idx="1"/>
          </p:nvPr>
        </p:nvSpPr>
        <p:spPr>
          <a:xfrm>
            <a:off x="457200" y="1371600"/>
            <a:ext cx="8229600" cy="460643"/>
          </a:xfrm>
        </p:spPr>
        <p:txBody>
          <a:bodyPr>
            <a:normAutofit fontScale="25000" lnSpcReduction="20000"/>
          </a:bodyPr>
          <a:lstStyle/>
          <a:p>
            <a:r>
              <a:rPr lang="es-419" sz="8400" b="1" dirty="0">
                <a:solidFill>
                  <a:schemeClr val="tx1"/>
                </a:solidFill>
              </a:rPr>
              <a:t>Botón de maximizar: </a:t>
            </a:r>
            <a:r>
              <a:rPr lang="es-419" sz="8800" dirty="0">
                <a:solidFill>
                  <a:schemeClr val="tx1"/>
                </a:solidFill>
              </a:rPr>
              <a:t>Expanda la ventana para que ocupe todo el escritorio. </a:t>
            </a:r>
            <a:endParaRPr lang="es-419" sz="8400"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Tree>
    <p:extLst>
      <p:ext uri="{BB962C8B-B14F-4D97-AF65-F5344CB8AC3E}">
        <p14:creationId xmlns:p14="http://schemas.microsoft.com/office/powerpoint/2010/main" val="2686160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35</a:t>
            </a:fld>
            <a:endParaRPr lang="es-419" dirty="0"/>
          </a:p>
        </p:txBody>
      </p:sp>
      <p:sp>
        <p:nvSpPr>
          <p:cNvPr id="8" name="Content Placeholder 1">
            <a:extLst>
              <a:ext uri="{FF2B5EF4-FFF2-40B4-BE49-F238E27FC236}">
                <a16:creationId xmlns:a16="http://schemas.microsoft.com/office/drawing/2014/main" id="{6344D21C-C459-BF44-9733-8EED7D13C7DE}"/>
              </a:ext>
            </a:extLst>
          </p:cNvPr>
          <p:cNvSpPr>
            <a:spLocks noGrp="1"/>
          </p:cNvSpPr>
          <p:nvPr>
            <p:ph idx="1"/>
          </p:nvPr>
        </p:nvSpPr>
        <p:spPr>
          <a:xfrm>
            <a:off x="457200" y="1371600"/>
            <a:ext cx="8229600" cy="460643"/>
          </a:xfrm>
        </p:spPr>
        <p:txBody>
          <a:bodyPr>
            <a:normAutofit fontScale="25000" lnSpcReduction="20000"/>
          </a:bodyPr>
          <a:lstStyle/>
          <a:p>
            <a:r>
              <a:rPr lang="es-419" sz="8400" b="1" dirty="0">
                <a:solidFill>
                  <a:schemeClr val="tx1"/>
                </a:solidFill>
              </a:rPr>
              <a:t>Maximizar la ventana </a:t>
            </a:r>
            <a:endParaRPr lang="es-419" sz="8400"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pic>
        <p:nvPicPr>
          <p:cNvPr id="5" name="Picture 4">
            <a:extLst>
              <a:ext uri="{FF2B5EF4-FFF2-40B4-BE49-F238E27FC236}">
                <a16:creationId xmlns:a16="http://schemas.microsoft.com/office/drawing/2014/main" id="{B7A98348-A598-414B-81A5-896EF59C7FF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3805" y="2041451"/>
            <a:ext cx="7556389" cy="4722743"/>
          </a:xfrm>
          <a:prstGeom prst="rect">
            <a:avLst/>
          </a:prstGeom>
        </p:spPr>
      </p:pic>
      <p:pic>
        <p:nvPicPr>
          <p:cNvPr id="9" name="Graphic 8" descr="Cursor with solid fill">
            <a:extLst>
              <a:ext uri="{FF2B5EF4-FFF2-40B4-BE49-F238E27FC236}">
                <a16:creationId xmlns:a16="http://schemas.microsoft.com/office/drawing/2014/main" id="{B8AE8A3F-9182-EF41-81C1-1CF9B78AB9AD}"/>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797287" y="1931990"/>
            <a:ext cx="914400" cy="914400"/>
          </a:xfrm>
          <a:prstGeom prst="rect">
            <a:avLst/>
          </a:prstGeom>
        </p:spPr>
      </p:pic>
    </p:spTree>
    <p:extLst>
      <p:ext uri="{BB962C8B-B14F-4D97-AF65-F5344CB8AC3E}">
        <p14:creationId xmlns:p14="http://schemas.microsoft.com/office/powerpoint/2010/main" val="4157715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048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36</a:t>
            </a:fld>
            <a:endParaRPr lang="es-419" dirty="0"/>
          </a:p>
        </p:txBody>
      </p:sp>
      <p:sp>
        <p:nvSpPr>
          <p:cNvPr id="8" name="Content Placeholder 1">
            <a:extLst>
              <a:ext uri="{FF2B5EF4-FFF2-40B4-BE49-F238E27FC236}">
                <a16:creationId xmlns:a16="http://schemas.microsoft.com/office/drawing/2014/main" id="{6344D21C-C459-BF44-9733-8EED7D13C7DE}"/>
              </a:ext>
            </a:extLst>
          </p:cNvPr>
          <p:cNvSpPr>
            <a:spLocks noGrp="1"/>
          </p:cNvSpPr>
          <p:nvPr>
            <p:ph idx="1"/>
          </p:nvPr>
        </p:nvSpPr>
        <p:spPr>
          <a:xfrm>
            <a:off x="448733" y="1371600"/>
            <a:ext cx="8229600" cy="460643"/>
          </a:xfrm>
        </p:spPr>
        <p:txBody>
          <a:bodyPr>
            <a:normAutofit fontScale="25000" lnSpcReduction="20000"/>
          </a:bodyPr>
          <a:lstStyle/>
          <a:p>
            <a:r>
              <a:rPr lang="es-419" sz="8400" b="1" dirty="0">
                <a:solidFill>
                  <a:schemeClr val="tx1"/>
                </a:solidFill>
              </a:rPr>
              <a:t>Restaurar: </a:t>
            </a:r>
            <a:r>
              <a:rPr lang="es-419" sz="8800" dirty="0">
                <a:solidFill>
                  <a:schemeClr val="tx1"/>
                </a:solidFill>
              </a:rPr>
              <a:t>Devuelve la ventana al tamaño que tenía antes de maximizarla. </a:t>
            </a:r>
            <a:endParaRPr lang="es-419" sz="8400"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pic>
        <p:nvPicPr>
          <p:cNvPr id="4" name="Picture 3">
            <a:extLst>
              <a:ext uri="{FF2B5EF4-FFF2-40B4-BE49-F238E27FC236}">
                <a16:creationId xmlns:a16="http://schemas.microsoft.com/office/drawing/2014/main" id="{DF0A475D-48C1-0944-9E7E-5A2A127322C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1391" y="2190408"/>
            <a:ext cx="6877879" cy="4298674"/>
          </a:xfrm>
          <a:prstGeom prst="rect">
            <a:avLst/>
          </a:prstGeom>
        </p:spPr>
      </p:pic>
      <p:sp>
        <p:nvSpPr>
          <p:cNvPr id="10" name="Rectangle 9">
            <a:extLst>
              <a:ext uri="{FF2B5EF4-FFF2-40B4-BE49-F238E27FC236}">
                <a16:creationId xmlns:a16="http://schemas.microsoft.com/office/drawing/2014/main" id="{FD9E202D-FA21-7D41-AF41-B131A1CFEFAE}"/>
              </a:ext>
            </a:extLst>
          </p:cNvPr>
          <p:cNvSpPr/>
          <p:nvPr/>
        </p:nvSpPr>
        <p:spPr>
          <a:xfrm>
            <a:off x="1041112" y="2190408"/>
            <a:ext cx="145774" cy="318668"/>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pic>
        <p:nvPicPr>
          <p:cNvPr id="9" name="Graphic 8" descr="Cursor with solid fill">
            <a:extLst>
              <a:ext uri="{FF2B5EF4-FFF2-40B4-BE49-F238E27FC236}">
                <a16:creationId xmlns:a16="http://schemas.microsoft.com/office/drawing/2014/main" id="{B8AE8A3F-9182-EF41-81C1-1CF9B78AB9AD}"/>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13791" y="2324340"/>
            <a:ext cx="914400" cy="914400"/>
          </a:xfrm>
          <a:prstGeom prst="rect">
            <a:avLst/>
          </a:prstGeom>
        </p:spPr>
      </p:pic>
    </p:spTree>
    <p:extLst>
      <p:ext uri="{BB962C8B-B14F-4D97-AF65-F5344CB8AC3E}">
        <p14:creationId xmlns:p14="http://schemas.microsoft.com/office/powerpoint/2010/main" val="1332363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37</a:t>
            </a:fld>
            <a:endParaRPr lang="es-419" dirty="0"/>
          </a:p>
        </p:txBody>
      </p:sp>
      <p:pic>
        <p:nvPicPr>
          <p:cNvPr id="5" name="Picture 4">
            <a:extLst>
              <a:ext uri="{FF2B5EF4-FFF2-40B4-BE49-F238E27FC236}">
                <a16:creationId xmlns:a16="http://schemas.microsoft.com/office/drawing/2014/main" id="{6B4270D9-8EC1-CD4F-828D-58A9E8B368C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5221" y="2090531"/>
            <a:ext cx="7130066" cy="4456291"/>
          </a:xfrm>
          <a:prstGeom prst="rect">
            <a:avLst/>
          </a:prstGeom>
        </p:spPr>
      </p:pic>
      <p:sp>
        <p:nvSpPr>
          <p:cNvPr id="7" name="Content Placeholder 1">
            <a:extLst>
              <a:ext uri="{FF2B5EF4-FFF2-40B4-BE49-F238E27FC236}">
                <a16:creationId xmlns:a16="http://schemas.microsoft.com/office/drawing/2014/main" id="{69AC4B31-07A8-174F-B361-A22E88D56F40}"/>
              </a:ext>
            </a:extLst>
          </p:cNvPr>
          <p:cNvSpPr>
            <a:spLocks noGrp="1"/>
          </p:cNvSpPr>
          <p:nvPr>
            <p:ph idx="1"/>
          </p:nvPr>
        </p:nvSpPr>
        <p:spPr>
          <a:xfrm>
            <a:off x="457200" y="1371600"/>
            <a:ext cx="8229600" cy="460643"/>
          </a:xfrm>
        </p:spPr>
        <p:txBody>
          <a:bodyPr>
            <a:normAutofit fontScale="25000" lnSpcReduction="20000"/>
          </a:bodyPr>
          <a:lstStyle/>
          <a:p>
            <a:r>
              <a:rPr lang="es-419" sz="8400" b="1" dirty="0">
                <a:solidFill>
                  <a:schemeClr val="tx1"/>
                </a:solidFill>
              </a:rPr>
              <a:t>Ventana restaurada</a:t>
            </a:r>
            <a:endParaRPr lang="es-419" sz="8400"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Tree>
    <p:extLst>
      <p:ext uri="{BB962C8B-B14F-4D97-AF65-F5344CB8AC3E}">
        <p14:creationId xmlns:p14="http://schemas.microsoft.com/office/powerpoint/2010/main" val="3622122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38</a:t>
            </a:fld>
            <a:endParaRPr lang="es-419" dirty="0"/>
          </a:p>
        </p:txBody>
      </p:sp>
      <p:sp>
        <p:nvSpPr>
          <p:cNvPr id="13" name="Content Placeholder 1">
            <a:extLst>
              <a:ext uri="{FF2B5EF4-FFF2-40B4-BE49-F238E27FC236}">
                <a16:creationId xmlns:a16="http://schemas.microsoft.com/office/drawing/2014/main" id="{8B62809F-5B08-294B-8DE1-CC3EC0C6723D}"/>
              </a:ext>
            </a:extLst>
          </p:cNvPr>
          <p:cNvSpPr>
            <a:spLocks noGrp="1"/>
          </p:cNvSpPr>
          <p:nvPr>
            <p:ph idx="1"/>
          </p:nvPr>
        </p:nvSpPr>
        <p:spPr>
          <a:xfrm>
            <a:off x="457200" y="1447800"/>
            <a:ext cx="8229600" cy="460643"/>
          </a:xfrm>
        </p:spPr>
        <p:txBody>
          <a:bodyPr>
            <a:normAutofit fontScale="25000" lnSpcReduction="20000"/>
          </a:bodyPr>
          <a:lstStyle/>
          <a:p>
            <a:r>
              <a:rPr lang="es-419" sz="8400" b="1" dirty="0">
                <a:solidFill>
                  <a:schemeClr val="tx1"/>
                </a:solidFill>
              </a:rPr>
              <a:t>Desplazar: </a:t>
            </a:r>
            <a:r>
              <a:rPr lang="es-419" sz="8800" dirty="0">
                <a:solidFill>
                  <a:schemeClr val="tx1"/>
                </a:solidFill>
              </a:rPr>
              <a:t>Utilice esta herramienta para ver más contenidos del archivo que no están visibles en la pantalla actual.</a:t>
            </a:r>
          </a:p>
          <a:p>
            <a:endParaRPr lang="es-419" sz="8400"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grpSp>
        <p:nvGrpSpPr>
          <p:cNvPr id="17" name="Group 16">
            <a:extLst>
              <a:ext uri="{FF2B5EF4-FFF2-40B4-BE49-F238E27FC236}">
                <a16:creationId xmlns:a16="http://schemas.microsoft.com/office/drawing/2014/main" id="{F8D1B25C-527A-4F4D-8151-B07B970BB81A}"/>
              </a:ext>
            </a:extLst>
          </p:cNvPr>
          <p:cNvGrpSpPr/>
          <p:nvPr/>
        </p:nvGrpSpPr>
        <p:grpSpPr>
          <a:xfrm>
            <a:off x="704270" y="2196010"/>
            <a:ext cx="7589254" cy="4539153"/>
            <a:chOff x="799371" y="1991186"/>
            <a:chExt cx="7545257" cy="4715785"/>
          </a:xfrm>
        </p:grpSpPr>
        <p:pic>
          <p:nvPicPr>
            <p:cNvPr id="9" name="Picture 8">
              <a:extLst>
                <a:ext uri="{FF2B5EF4-FFF2-40B4-BE49-F238E27FC236}">
                  <a16:creationId xmlns:a16="http://schemas.microsoft.com/office/drawing/2014/main" id="{F316109F-112A-F94B-A873-629115FF157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371" y="1991186"/>
              <a:ext cx="7545257" cy="4715785"/>
            </a:xfrm>
            <a:prstGeom prst="rect">
              <a:avLst/>
            </a:prstGeom>
          </p:spPr>
        </p:pic>
        <p:sp>
          <p:nvSpPr>
            <p:cNvPr id="10" name="Rectangle 9">
              <a:extLst>
                <a:ext uri="{FF2B5EF4-FFF2-40B4-BE49-F238E27FC236}">
                  <a16:creationId xmlns:a16="http://schemas.microsoft.com/office/drawing/2014/main" id="{D190E040-2CA5-DA40-A773-F84E73AB5CB1}"/>
                </a:ext>
              </a:extLst>
            </p:cNvPr>
            <p:cNvSpPr/>
            <p:nvPr/>
          </p:nvSpPr>
          <p:spPr>
            <a:xfrm>
              <a:off x="5923721" y="2478157"/>
              <a:ext cx="238539" cy="2968486"/>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cxnSp>
          <p:nvCxnSpPr>
            <p:cNvPr id="16" name="Straight Arrow Connector 15">
              <a:extLst>
                <a:ext uri="{FF2B5EF4-FFF2-40B4-BE49-F238E27FC236}">
                  <a16:creationId xmlns:a16="http://schemas.microsoft.com/office/drawing/2014/main" id="{FC6BE729-4B08-BC4B-99AB-AB7599E3F568}"/>
                </a:ext>
              </a:extLst>
            </p:cNvPr>
            <p:cNvCxnSpPr/>
            <p:nvPr/>
          </p:nvCxnSpPr>
          <p:spPr>
            <a:xfrm>
              <a:off x="5739652" y="2621700"/>
              <a:ext cx="0" cy="2610761"/>
            </a:xfrm>
            <a:prstGeom prst="straightConnector1">
              <a:avLst/>
            </a:prstGeom>
            <a:ln w="76200">
              <a:solidFill>
                <a:srgbClr val="F4681A"/>
              </a:solidFill>
              <a:headEnd type="triangle"/>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88265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39</a:t>
            </a:fld>
            <a:endParaRPr lang="es-419" dirty="0"/>
          </a:p>
        </p:txBody>
      </p:sp>
      <p:sp>
        <p:nvSpPr>
          <p:cNvPr id="13" name="Content Placeholder 1">
            <a:extLst>
              <a:ext uri="{FF2B5EF4-FFF2-40B4-BE49-F238E27FC236}">
                <a16:creationId xmlns:a16="http://schemas.microsoft.com/office/drawing/2014/main" id="{8B62809F-5B08-294B-8DE1-CC3EC0C6723D}"/>
              </a:ext>
            </a:extLst>
          </p:cNvPr>
          <p:cNvSpPr>
            <a:spLocks noGrp="1"/>
          </p:cNvSpPr>
          <p:nvPr>
            <p:ph idx="1"/>
          </p:nvPr>
        </p:nvSpPr>
        <p:spPr>
          <a:xfrm>
            <a:off x="409454" y="1368157"/>
            <a:ext cx="8229600" cy="460643"/>
          </a:xfrm>
        </p:spPr>
        <p:txBody>
          <a:bodyPr>
            <a:normAutofit fontScale="25000" lnSpcReduction="20000"/>
          </a:bodyPr>
          <a:lstStyle/>
          <a:p>
            <a:r>
              <a:rPr lang="es-419" sz="8400" b="1" dirty="0">
                <a:solidFill>
                  <a:schemeClr val="tx1"/>
                </a:solidFill>
              </a:rPr>
              <a:t>Desplazamiento</a:t>
            </a:r>
            <a:endParaRPr lang="es-419" sz="8400"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pic>
        <p:nvPicPr>
          <p:cNvPr id="4" name="Picture 3">
            <a:extLst>
              <a:ext uri="{FF2B5EF4-FFF2-40B4-BE49-F238E27FC236}">
                <a16:creationId xmlns:a16="http://schemas.microsoft.com/office/drawing/2014/main" id="{8DCBEA0C-2FA0-3A48-B4B3-72BEBEEB489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5130" y="1991186"/>
            <a:ext cx="7458249" cy="4661405"/>
          </a:xfrm>
          <a:prstGeom prst="rect">
            <a:avLst/>
          </a:prstGeom>
        </p:spPr>
      </p:pic>
      <p:cxnSp>
        <p:nvCxnSpPr>
          <p:cNvPr id="7" name="Straight Arrow Connector 6">
            <a:extLst>
              <a:ext uri="{FF2B5EF4-FFF2-40B4-BE49-F238E27FC236}">
                <a16:creationId xmlns:a16="http://schemas.microsoft.com/office/drawing/2014/main" id="{6A53D5F8-4210-4146-8D62-FF13D44A75F1}"/>
              </a:ext>
            </a:extLst>
          </p:cNvPr>
          <p:cNvCxnSpPr/>
          <p:nvPr/>
        </p:nvCxnSpPr>
        <p:spPr>
          <a:xfrm>
            <a:off x="6400800" y="2676938"/>
            <a:ext cx="0" cy="2358887"/>
          </a:xfrm>
          <a:prstGeom prst="straightConnector1">
            <a:avLst/>
          </a:prstGeom>
          <a:ln w="76200">
            <a:solidFill>
              <a:srgbClr val="F4681A"/>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FEBEA96B-3528-A343-95D4-31E6AFDBCA19}"/>
              </a:ext>
            </a:extLst>
          </p:cNvPr>
          <p:cNvSpPr/>
          <p:nvPr/>
        </p:nvSpPr>
        <p:spPr>
          <a:xfrm>
            <a:off x="5844209" y="2504661"/>
            <a:ext cx="251791" cy="2849217"/>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extLst>
      <p:ext uri="{BB962C8B-B14F-4D97-AF65-F5344CB8AC3E}">
        <p14:creationId xmlns:p14="http://schemas.microsoft.com/office/powerpoint/2010/main" val="1335593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pPr marL="635000" lvl="1" indent="-325438"/>
            <a:r>
              <a:rPr lang="es-419" sz="2400" b="1" dirty="0">
                <a:solidFill>
                  <a:schemeClr val="tx1"/>
                </a:solidFill>
              </a:rPr>
              <a:t>Sistema operativo: </a:t>
            </a:r>
            <a:r>
              <a:rPr lang="es-419" sz="2400" dirty="0">
                <a:solidFill>
                  <a:schemeClr val="tx1"/>
                </a:solidFill>
              </a:rPr>
              <a:t>el software que maneja las funciones de la computadora para asegurar que todo funcione en conjunto.</a:t>
            </a:r>
          </a:p>
          <a:p>
            <a:pPr lvl="1"/>
            <a:endParaRPr lang="es-419" dirty="0">
              <a:solidFill>
                <a:schemeClr val="tx1"/>
              </a:solidFill>
            </a:endParaRPr>
          </a:p>
          <a:p>
            <a:pPr lvl="1"/>
            <a:endParaRPr lang="es-419" dirty="0">
              <a:solidFill>
                <a:schemeClr val="tx1"/>
              </a:solidFill>
            </a:endParaRPr>
          </a:p>
          <a:p>
            <a:pPr lvl="1"/>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Definición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4</a:t>
            </a:fld>
            <a:endParaRPr lang="es-419" dirty="0"/>
          </a:p>
        </p:txBody>
      </p:sp>
      <p:grpSp>
        <p:nvGrpSpPr>
          <p:cNvPr id="5" name="Group 4">
            <a:extLst>
              <a:ext uri="{FF2B5EF4-FFF2-40B4-BE49-F238E27FC236}">
                <a16:creationId xmlns:a16="http://schemas.microsoft.com/office/drawing/2014/main" id="{3DE6FC08-496C-1643-9BA3-4DF3C4232ACE}"/>
              </a:ext>
            </a:extLst>
          </p:cNvPr>
          <p:cNvGrpSpPr/>
          <p:nvPr/>
        </p:nvGrpSpPr>
        <p:grpSpPr>
          <a:xfrm>
            <a:off x="1562139" y="2868256"/>
            <a:ext cx="6160298" cy="3850187"/>
            <a:chOff x="1562139" y="2868256"/>
            <a:chExt cx="6160298" cy="3850187"/>
          </a:xfrm>
        </p:grpSpPr>
        <p:pic>
          <p:nvPicPr>
            <p:cNvPr id="8" name="Picture 7">
              <a:extLst>
                <a:ext uri="{FF2B5EF4-FFF2-40B4-BE49-F238E27FC236}">
                  <a16:creationId xmlns:a16="http://schemas.microsoft.com/office/drawing/2014/main" id="{71AC237E-8655-8A4C-9451-F87EF6657BE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62139" y="2868256"/>
              <a:ext cx="6160298" cy="3850187"/>
            </a:xfrm>
            <a:prstGeom prst="rect">
              <a:avLst/>
            </a:prstGeom>
          </p:spPr>
        </p:pic>
        <p:pic>
          <p:nvPicPr>
            <p:cNvPr id="7" name="Picture 6">
              <a:extLst>
                <a:ext uri="{FF2B5EF4-FFF2-40B4-BE49-F238E27FC236}">
                  <a16:creationId xmlns:a16="http://schemas.microsoft.com/office/drawing/2014/main" id="{91062BE7-1EBC-934F-9BAE-2975429332B2}"/>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839239" y="3192730"/>
              <a:ext cx="5742622" cy="2811830"/>
            </a:xfrm>
            <a:prstGeom prst="rect">
              <a:avLst/>
            </a:prstGeom>
          </p:spPr>
        </p:pic>
      </p:grpSp>
    </p:spTree>
    <p:extLst>
      <p:ext uri="{BB962C8B-B14F-4D97-AF65-F5344CB8AC3E}">
        <p14:creationId xmlns:p14="http://schemas.microsoft.com/office/powerpoint/2010/main" val="3193361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40</a:t>
            </a:fld>
            <a:endParaRPr lang="es-419" dirty="0"/>
          </a:p>
        </p:txBody>
      </p:sp>
      <p:sp>
        <p:nvSpPr>
          <p:cNvPr id="13" name="Content Placeholder 1">
            <a:extLst>
              <a:ext uri="{FF2B5EF4-FFF2-40B4-BE49-F238E27FC236}">
                <a16:creationId xmlns:a16="http://schemas.microsoft.com/office/drawing/2014/main" id="{8B62809F-5B08-294B-8DE1-CC3EC0C6723D}"/>
              </a:ext>
            </a:extLst>
          </p:cNvPr>
          <p:cNvSpPr>
            <a:spLocks noGrp="1"/>
          </p:cNvSpPr>
          <p:nvPr>
            <p:ph idx="1"/>
          </p:nvPr>
        </p:nvSpPr>
        <p:spPr>
          <a:xfrm>
            <a:off x="457200" y="1371600"/>
            <a:ext cx="8229600" cy="460643"/>
          </a:xfrm>
        </p:spPr>
        <p:txBody>
          <a:bodyPr>
            <a:normAutofit fontScale="25000" lnSpcReduction="20000"/>
          </a:bodyPr>
          <a:lstStyle/>
          <a:p>
            <a:r>
              <a:rPr lang="es-419" sz="8400" b="1" dirty="0">
                <a:solidFill>
                  <a:schemeClr val="tx1"/>
                </a:solidFill>
              </a:rPr>
              <a:t>Minimizar: </a:t>
            </a:r>
            <a:r>
              <a:rPr lang="es-419" sz="8400" dirty="0">
                <a:solidFill>
                  <a:schemeClr val="tx1"/>
                </a:solidFill>
              </a:rPr>
              <a:t>Contraiga la ventana en el Dock en la parte inferior de la pantalla para poder visualizar y usar el escritorio.</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grpSp>
        <p:nvGrpSpPr>
          <p:cNvPr id="11" name="Group 10">
            <a:extLst>
              <a:ext uri="{FF2B5EF4-FFF2-40B4-BE49-F238E27FC236}">
                <a16:creationId xmlns:a16="http://schemas.microsoft.com/office/drawing/2014/main" id="{6808BEC7-B684-A541-A16F-6B9B9E57ED7C}"/>
              </a:ext>
            </a:extLst>
          </p:cNvPr>
          <p:cNvGrpSpPr/>
          <p:nvPr/>
        </p:nvGrpSpPr>
        <p:grpSpPr>
          <a:xfrm>
            <a:off x="716487" y="2146946"/>
            <a:ext cx="7458249" cy="4661405"/>
            <a:chOff x="716487" y="2146946"/>
            <a:chExt cx="7458249" cy="4661405"/>
          </a:xfrm>
        </p:grpSpPr>
        <p:pic>
          <p:nvPicPr>
            <p:cNvPr id="4" name="Picture 3">
              <a:extLst>
                <a:ext uri="{FF2B5EF4-FFF2-40B4-BE49-F238E27FC236}">
                  <a16:creationId xmlns:a16="http://schemas.microsoft.com/office/drawing/2014/main" id="{8DCBEA0C-2FA0-3A48-B4B3-72BEBEEB489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6487" y="2146946"/>
              <a:ext cx="7458249" cy="4661405"/>
            </a:xfrm>
            <a:prstGeom prst="rect">
              <a:avLst/>
            </a:prstGeom>
          </p:spPr>
        </p:pic>
        <p:sp>
          <p:nvSpPr>
            <p:cNvPr id="8" name="Rectangle 7">
              <a:extLst>
                <a:ext uri="{FF2B5EF4-FFF2-40B4-BE49-F238E27FC236}">
                  <a16:creationId xmlns:a16="http://schemas.microsoft.com/office/drawing/2014/main" id="{FEBEA96B-3528-A343-95D4-31E6AFDBCA19}"/>
                </a:ext>
              </a:extLst>
            </p:cNvPr>
            <p:cNvSpPr/>
            <p:nvPr/>
          </p:nvSpPr>
          <p:spPr>
            <a:xfrm>
              <a:off x="1199322" y="2226458"/>
              <a:ext cx="119269" cy="278296"/>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cxnSp>
          <p:nvCxnSpPr>
            <p:cNvPr id="10" name="Straight Arrow Connector 9">
              <a:extLst>
                <a:ext uri="{FF2B5EF4-FFF2-40B4-BE49-F238E27FC236}">
                  <a16:creationId xmlns:a16="http://schemas.microsoft.com/office/drawing/2014/main" id="{FC56AA2E-C362-4A47-98D2-29AB6275D9F4}"/>
                </a:ext>
              </a:extLst>
            </p:cNvPr>
            <p:cNvCxnSpPr/>
            <p:nvPr/>
          </p:nvCxnSpPr>
          <p:spPr>
            <a:xfrm flipV="1">
              <a:off x="1258956" y="2604052"/>
              <a:ext cx="0" cy="1030357"/>
            </a:xfrm>
            <a:prstGeom prst="straightConnector1">
              <a:avLst/>
            </a:prstGeom>
            <a:ln w="38100">
              <a:solidFill>
                <a:srgbClr val="F4681A"/>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64325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41</a:t>
            </a:fld>
            <a:endParaRPr lang="es-419" dirty="0"/>
          </a:p>
        </p:txBody>
      </p:sp>
      <p:sp>
        <p:nvSpPr>
          <p:cNvPr id="13" name="Content Placeholder 1">
            <a:extLst>
              <a:ext uri="{FF2B5EF4-FFF2-40B4-BE49-F238E27FC236}">
                <a16:creationId xmlns:a16="http://schemas.microsoft.com/office/drawing/2014/main" id="{8B62809F-5B08-294B-8DE1-CC3EC0C6723D}"/>
              </a:ext>
            </a:extLst>
          </p:cNvPr>
          <p:cNvSpPr>
            <a:spLocks noGrp="1"/>
          </p:cNvSpPr>
          <p:nvPr>
            <p:ph idx="1"/>
          </p:nvPr>
        </p:nvSpPr>
        <p:spPr>
          <a:xfrm>
            <a:off x="457200" y="1368157"/>
            <a:ext cx="8229600" cy="460643"/>
          </a:xfrm>
        </p:spPr>
        <p:txBody>
          <a:bodyPr>
            <a:normAutofit fontScale="25000" lnSpcReduction="20000"/>
          </a:bodyPr>
          <a:lstStyle/>
          <a:p>
            <a:r>
              <a:rPr lang="es-419" sz="8400" b="1" dirty="0">
                <a:solidFill>
                  <a:schemeClr val="tx1"/>
                </a:solidFill>
              </a:rPr>
              <a:t>Minimizar</a:t>
            </a:r>
            <a:endParaRPr lang="es-419" sz="8400"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grpSp>
        <p:nvGrpSpPr>
          <p:cNvPr id="9" name="Group 8">
            <a:extLst>
              <a:ext uri="{FF2B5EF4-FFF2-40B4-BE49-F238E27FC236}">
                <a16:creationId xmlns:a16="http://schemas.microsoft.com/office/drawing/2014/main" id="{0FF57518-92C3-E045-8E1A-82132D96BF02}"/>
              </a:ext>
            </a:extLst>
          </p:cNvPr>
          <p:cNvGrpSpPr/>
          <p:nvPr/>
        </p:nvGrpSpPr>
        <p:grpSpPr>
          <a:xfrm>
            <a:off x="820238" y="1936427"/>
            <a:ext cx="7190702" cy="4494189"/>
            <a:chOff x="820238" y="1936427"/>
            <a:chExt cx="7190702" cy="4494189"/>
          </a:xfrm>
        </p:grpSpPr>
        <p:pic>
          <p:nvPicPr>
            <p:cNvPr id="5" name="Picture 4">
              <a:extLst>
                <a:ext uri="{FF2B5EF4-FFF2-40B4-BE49-F238E27FC236}">
                  <a16:creationId xmlns:a16="http://schemas.microsoft.com/office/drawing/2014/main" id="{A50C8601-A466-5946-BE56-BD117381A7B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0238" y="1936427"/>
              <a:ext cx="7190702" cy="4494189"/>
            </a:xfrm>
            <a:prstGeom prst="rect">
              <a:avLst/>
            </a:prstGeom>
          </p:spPr>
        </p:pic>
        <p:sp>
          <p:nvSpPr>
            <p:cNvPr id="8" name="Rectangle 7">
              <a:extLst>
                <a:ext uri="{FF2B5EF4-FFF2-40B4-BE49-F238E27FC236}">
                  <a16:creationId xmlns:a16="http://schemas.microsoft.com/office/drawing/2014/main" id="{FEBEA96B-3528-A343-95D4-31E6AFDBCA19}"/>
                </a:ext>
              </a:extLst>
            </p:cNvPr>
            <p:cNvSpPr/>
            <p:nvPr/>
          </p:nvSpPr>
          <p:spPr>
            <a:xfrm>
              <a:off x="7268815" y="6097608"/>
              <a:ext cx="311427" cy="333008"/>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cxnSp>
          <p:nvCxnSpPr>
            <p:cNvPr id="10" name="Straight Arrow Connector 9">
              <a:extLst>
                <a:ext uri="{FF2B5EF4-FFF2-40B4-BE49-F238E27FC236}">
                  <a16:creationId xmlns:a16="http://schemas.microsoft.com/office/drawing/2014/main" id="{FC56AA2E-C362-4A47-98D2-29AB6275D9F4}"/>
                </a:ext>
              </a:extLst>
            </p:cNvPr>
            <p:cNvCxnSpPr>
              <a:cxnSpLocks/>
            </p:cNvCxnSpPr>
            <p:nvPr/>
          </p:nvCxnSpPr>
          <p:spPr>
            <a:xfrm>
              <a:off x="7417901" y="5297557"/>
              <a:ext cx="0" cy="612912"/>
            </a:xfrm>
            <a:prstGeom prst="straightConnector1">
              <a:avLst/>
            </a:prstGeom>
            <a:ln w="38100">
              <a:solidFill>
                <a:srgbClr val="F4681A"/>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71579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71600"/>
            <a:ext cx="8229600" cy="4324350"/>
          </a:xfrm>
        </p:spPr>
        <p:txBody>
          <a:bodyPr/>
          <a:lstStyle/>
          <a:p>
            <a:r>
              <a:rPr lang="es-419" b="1" dirty="0">
                <a:solidFill>
                  <a:schemeClr val="tx1"/>
                </a:solidFill>
              </a:rPr>
              <a:t>Trabajar con más de una ventana</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42</a:t>
            </a:fld>
            <a:endParaRPr lang="es-419" dirty="0"/>
          </a:p>
        </p:txBody>
      </p:sp>
      <p:grpSp>
        <p:nvGrpSpPr>
          <p:cNvPr id="11" name="Group 10">
            <a:extLst>
              <a:ext uri="{FF2B5EF4-FFF2-40B4-BE49-F238E27FC236}">
                <a16:creationId xmlns:a16="http://schemas.microsoft.com/office/drawing/2014/main" id="{CAAFEA0C-5312-E949-BB7F-363BD519A3FB}"/>
              </a:ext>
            </a:extLst>
          </p:cNvPr>
          <p:cNvGrpSpPr/>
          <p:nvPr/>
        </p:nvGrpSpPr>
        <p:grpSpPr>
          <a:xfrm>
            <a:off x="820238" y="2042443"/>
            <a:ext cx="7190702" cy="4494189"/>
            <a:chOff x="820238" y="2042443"/>
            <a:chExt cx="7190702" cy="4494189"/>
          </a:xfrm>
        </p:grpSpPr>
        <p:pic>
          <p:nvPicPr>
            <p:cNvPr id="7" name="Picture 6">
              <a:extLst>
                <a:ext uri="{FF2B5EF4-FFF2-40B4-BE49-F238E27FC236}">
                  <a16:creationId xmlns:a16="http://schemas.microsoft.com/office/drawing/2014/main" id="{79077CB5-8E4E-494A-AF5F-954C50BB1F8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0238" y="2042443"/>
              <a:ext cx="7190702" cy="4494189"/>
            </a:xfrm>
            <a:prstGeom prst="rect">
              <a:avLst/>
            </a:prstGeom>
          </p:spPr>
        </p:pic>
        <p:sp>
          <p:nvSpPr>
            <p:cNvPr id="9" name="Rectangle 8">
              <a:extLst>
                <a:ext uri="{FF2B5EF4-FFF2-40B4-BE49-F238E27FC236}">
                  <a16:creationId xmlns:a16="http://schemas.microsoft.com/office/drawing/2014/main" id="{34044A3E-36C7-7E49-988F-CE68E7E635A2}"/>
                </a:ext>
              </a:extLst>
            </p:cNvPr>
            <p:cNvSpPr/>
            <p:nvPr/>
          </p:nvSpPr>
          <p:spPr>
            <a:xfrm>
              <a:off x="7335076" y="2731556"/>
              <a:ext cx="675864" cy="697444"/>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cxnSp>
          <p:nvCxnSpPr>
            <p:cNvPr id="10" name="Straight Arrow Connector 9">
              <a:extLst>
                <a:ext uri="{FF2B5EF4-FFF2-40B4-BE49-F238E27FC236}">
                  <a16:creationId xmlns:a16="http://schemas.microsoft.com/office/drawing/2014/main" id="{7B5CADD6-7385-654F-BFEE-BDC3EAAC3359}"/>
                </a:ext>
              </a:extLst>
            </p:cNvPr>
            <p:cNvCxnSpPr>
              <a:cxnSpLocks/>
            </p:cNvCxnSpPr>
            <p:nvPr/>
          </p:nvCxnSpPr>
          <p:spPr>
            <a:xfrm>
              <a:off x="6321287" y="3071190"/>
              <a:ext cx="937588" cy="0"/>
            </a:xfrm>
            <a:prstGeom prst="straightConnector1">
              <a:avLst/>
            </a:prstGeom>
            <a:ln w="38100">
              <a:solidFill>
                <a:srgbClr val="F4681A"/>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32080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43</a:t>
            </a:fld>
            <a:endParaRPr lang="es-419" dirty="0"/>
          </a:p>
        </p:txBody>
      </p:sp>
      <p:sp>
        <p:nvSpPr>
          <p:cNvPr id="11" name="Content Placeholder 1">
            <a:extLst>
              <a:ext uri="{FF2B5EF4-FFF2-40B4-BE49-F238E27FC236}">
                <a16:creationId xmlns:a16="http://schemas.microsoft.com/office/drawing/2014/main" id="{D976393C-3D26-A64A-B8E4-F9A41BB7A264}"/>
              </a:ext>
            </a:extLst>
          </p:cNvPr>
          <p:cNvSpPr>
            <a:spLocks noGrp="1"/>
          </p:cNvSpPr>
          <p:nvPr>
            <p:ph idx="1"/>
          </p:nvPr>
        </p:nvSpPr>
        <p:spPr>
          <a:xfrm>
            <a:off x="457200" y="1161288"/>
            <a:ext cx="8229600" cy="4325112"/>
          </a:xfrm>
        </p:spPr>
        <p:txBody>
          <a:bodyPr/>
          <a:lstStyle/>
          <a:p>
            <a:r>
              <a:rPr lang="es-419" b="1" dirty="0">
                <a:solidFill>
                  <a:schemeClr val="tx1"/>
                </a:solidFill>
              </a:rPr>
              <a:t>Trabajar con más de una ventana</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grpSp>
        <p:nvGrpSpPr>
          <p:cNvPr id="7" name="Group 6">
            <a:extLst>
              <a:ext uri="{FF2B5EF4-FFF2-40B4-BE49-F238E27FC236}">
                <a16:creationId xmlns:a16="http://schemas.microsoft.com/office/drawing/2014/main" id="{762685DC-C3F3-7E43-AE81-ECB2742E11DD}"/>
              </a:ext>
            </a:extLst>
          </p:cNvPr>
          <p:cNvGrpSpPr/>
          <p:nvPr/>
        </p:nvGrpSpPr>
        <p:grpSpPr>
          <a:xfrm>
            <a:off x="457200" y="1600200"/>
            <a:ext cx="8229599" cy="5143499"/>
            <a:chOff x="457200" y="1466022"/>
            <a:chExt cx="8229599" cy="5143499"/>
          </a:xfrm>
        </p:grpSpPr>
        <p:pic>
          <p:nvPicPr>
            <p:cNvPr id="4" name="Picture 3">
              <a:extLst>
                <a:ext uri="{FF2B5EF4-FFF2-40B4-BE49-F238E27FC236}">
                  <a16:creationId xmlns:a16="http://schemas.microsoft.com/office/drawing/2014/main" id="{C0E0857D-27DD-0A4A-B8D9-575C14884B6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 y="1466022"/>
              <a:ext cx="8229599" cy="5143499"/>
            </a:xfrm>
            <a:prstGeom prst="rect">
              <a:avLst/>
            </a:prstGeom>
          </p:spPr>
        </p:pic>
        <p:sp>
          <p:nvSpPr>
            <p:cNvPr id="5" name="Rectangle 4">
              <a:extLst>
                <a:ext uri="{FF2B5EF4-FFF2-40B4-BE49-F238E27FC236}">
                  <a16:creationId xmlns:a16="http://schemas.microsoft.com/office/drawing/2014/main" id="{DB17F86C-DCFB-374C-B45C-F945741F92EF}"/>
                </a:ext>
              </a:extLst>
            </p:cNvPr>
            <p:cNvSpPr/>
            <p:nvPr/>
          </p:nvSpPr>
          <p:spPr>
            <a:xfrm>
              <a:off x="715617" y="1600200"/>
              <a:ext cx="4240696" cy="4562061"/>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grpSp>
    </p:spTree>
    <p:extLst>
      <p:ext uri="{BB962C8B-B14F-4D97-AF65-F5344CB8AC3E}">
        <p14:creationId xmlns:p14="http://schemas.microsoft.com/office/powerpoint/2010/main" val="2280017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71600"/>
            <a:ext cx="8229600" cy="4324350"/>
          </a:xfrm>
        </p:spPr>
        <p:txBody>
          <a:bodyPr/>
          <a:lstStyle/>
          <a:p>
            <a:r>
              <a:rPr lang="es-419" b="1" dirty="0">
                <a:solidFill>
                  <a:schemeClr val="tx1"/>
                </a:solidFill>
              </a:rPr>
              <a:t>Trabajar con más de una ventana</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44</a:t>
            </a:fld>
            <a:endParaRPr lang="es-419" dirty="0"/>
          </a:p>
        </p:txBody>
      </p:sp>
      <p:grpSp>
        <p:nvGrpSpPr>
          <p:cNvPr id="10" name="Group 9">
            <a:extLst>
              <a:ext uri="{FF2B5EF4-FFF2-40B4-BE49-F238E27FC236}">
                <a16:creationId xmlns:a16="http://schemas.microsoft.com/office/drawing/2014/main" id="{8D905BFC-BCCF-4B42-BF4B-8266B2A0A4C8}"/>
              </a:ext>
            </a:extLst>
          </p:cNvPr>
          <p:cNvGrpSpPr/>
          <p:nvPr/>
        </p:nvGrpSpPr>
        <p:grpSpPr>
          <a:xfrm>
            <a:off x="922483" y="2119918"/>
            <a:ext cx="7132983" cy="4458114"/>
            <a:chOff x="922483" y="2119918"/>
            <a:chExt cx="7132983" cy="4458114"/>
          </a:xfrm>
        </p:grpSpPr>
        <p:pic>
          <p:nvPicPr>
            <p:cNvPr id="8" name="Picture 7">
              <a:extLst>
                <a:ext uri="{FF2B5EF4-FFF2-40B4-BE49-F238E27FC236}">
                  <a16:creationId xmlns:a16="http://schemas.microsoft.com/office/drawing/2014/main" id="{018D9C50-16CE-2E43-85A1-393BF1739A2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22483" y="2119918"/>
              <a:ext cx="7132983" cy="4458114"/>
            </a:xfrm>
            <a:prstGeom prst="rect">
              <a:avLst/>
            </a:prstGeom>
          </p:spPr>
        </p:pic>
        <p:sp>
          <p:nvSpPr>
            <p:cNvPr id="11" name="Rectangle 10">
              <a:extLst>
                <a:ext uri="{FF2B5EF4-FFF2-40B4-BE49-F238E27FC236}">
                  <a16:creationId xmlns:a16="http://schemas.microsoft.com/office/drawing/2014/main" id="{E1DB5201-4BC8-AF4D-A141-30A784A4CACD}"/>
                </a:ext>
              </a:extLst>
            </p:cNvPr>
            <p:cNvSpPr/>
            <p:nvPr/>
          </p:nvSpPr>
          <p:spPr>
            <a:xfrm>
              <a:off x="1252327" y="2252870"/>
              <a:ext cx="4644889" cy="3154017"/>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grpSp>
    </p:spTree>
    <p:extLst>
      <p:ext uri="{BB962C8B-B14F-4D97-AF65-F5344CB8AC3E}">
        <p14:creationId xmlns:p14="http://schemas.microsoft.com/office/powerpoint/2010/main" val="3921703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71600"/>
            <a:ext cx="8229600" cy="4324350"/>
          </a:xfrm>
        </p:spPr>
        <p:txBody>
          <a:bodyPr/>
          <a:lstStyle/>
          <a:p>
            <a:r>
              <a:rPr lang="es-419" b="1" dirty="0">
                <a:solidFill>
                  <a:schemeClr val="tx1"/>
                </a:solidFill>
              </a:rPr>
              <a:t>Trabajar con más de una ventana</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45</a:t>
            </a:fld>
            <a:endParaRPr lang="es-419" dirty="0"/>
          </a:p>
        </p:txBody>
      </p:sp>
      <p:pic>
        <p:nvPicPr>
          <p:cNvPr id="8" name="Picture 7">
            <a:extLst>
              <a:ext uri="{FF2B5EF4-FFF2-40B4-BE49-F238E27FC236}">
                <a16:creationId xmlns:a16="http://schemas.microsoft.com/office/drawing/2014/main" id="{018D9C50-16CE-2E43-85A1-393BF1739A2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22483" y="2119918"/>
            <a:ext cx="7132983" cy="4458114"/>
          </a:xfrm>
          <a:prstGeom prst="rect">
            <a:avLst/>
          </a:prstGeom>
        </p:spPr>
      </p:pic>
      <p:pic>
        <p:nvPicPr>
          <p:cNvPr id="5" name="Graphic 4" descr="Cursor with solid fill">
            <a:extLst>
              <a:ext uri="{FF2B5EF4-FFF2-40B4-BE49-F238E27FC236}">
                <a16:creationId xmlns:a16="http://schemas.microsoft.com/office/drawing/2014/main" id="{3AD383D0-AC0A-1B4F-9EC1-BE43E7E7DA9C}"/>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187487" y="2302268"/>
            <a:ext cx="602974" cy="602974"/>
          </a:xfrm>
          <a:prstGeom prst="rect">
            <a:avLst/>
          </a:prstGeom>
        </p:spPr>
      </p:pic>
    </p:spTree>
    <p:extLst>
      <p:ext uri="{BB962C8B-B14F-4D97-AF65-F5344CB8AC3E}">
        <p14:creationId xmlns:p14="http://schemas.microsoft.com/office/powerpoint/2010/main" val="19161362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295400"/>
            <a:ext cx="8229600" cy="4324350"/>
          </a:xfrm>
        </p:spPr>
        <p:txBody>
          <a:bodyPr/>
          <a:lstStyle/>
          <a:p>
            <a:r>
              <a:rPr lang="es-419" b="1" dirty="0">
                <a:solidFill>
                  <a:schemeClr val="tx1"/>
                </a:solidFill>
              </a:rPr>
              <a:t>Trabajar con más de una ventana</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46</a:t>
            </a:fld>
            <a:endParaRPr lang="es-419" dirty="0"/>
          </a:p>
        </p:txBody>
      </p:sp>
      <p:pic>
        <p:nvPicPr>
          <p:cNvPr id="5" name="Graphic 4" descr="Cursor with solid fill">
            <a:extLst>
              <a:ext uri="{FF2B5EF4-FFF2-40B4-BE49-F238E27FC236}">
                <a16:creationId xmlns:a16="http://schemas.microsoft.com/office/drawing/2014/main" id="{3AD383D0-AC0A-1B4F-9EC1-BE43E7E7DA9C}"/>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187487" y="2302268"/>
            <a:ext cx="602974" cy="602974"/>
          </a:xfrm>
          <a:prstGeom prst="rect">
            <a:avLst/>
          </a:prstGeom>
        </p:spPr>
      </p:pic>
      <p:grpSp>
        <p:nvGrpSpPr>
          <p:cNvPr id="10" name="Group 9">
            <a:extLst>
              <a:ext uri="{FF2B5EF4-FFF2-40B4-BE49-F238E27FC236}">
                <a16:creationId xmlns:a16="http://schemas.microsoft.com/office/drawing/2014/main" id="{61DEE806-A8CB-314D-A02E-F399A57F4DDC}"/>
              </a:ext>
            </a:extLst>
          </p:cNvPr>
          <p:cNvGrpSpPr/>
          <p:nvPr/>
        </p:nvGrpSpPr>
        <p:grpSpPr>
          <a:xfrm>
            <a:off x="914400" y="2001078"/>
            <a:ext cx="7364502" cy="4602814"/>
            <a:chOff x="914400" y="2001078"/>
            <a:chExt cx="7364502" cy="4602814"/>
          </a:xfrm>
        </p:grpSpPr>
        <p:pic>
          <p:nvPicPr>
            <p:cNvPr id="7" name="Picture 6">
              <a:extLst>
                <a:ext uri="{FF2B5EF4-FFF2-40B4-BE49-F238E27FC236}">
                  <a16:creationId xmlns:a16="http://schemas.microsoft.com/office/drawing/2014/main" id="{DC51296D-07C1-E448-861E-16EA9AAC03E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14400" y="2001078"/>
              <a:ext cx="7364502" cy="4602814"/>
            </a:xfrm>
            <a:prstGeom prst="rect">
              <a:avLst/>
            </a:prstGeom>
          </p:spPr>
        </p:pic>
        <p:pic>
          <p:nvPicPr>
            <p:cNvPr id="9" name="Graphic 8" descr="Cursor with solid fill">
              <a:extLst>
                <a:ext uri="{FF2B5EF4-FFF2-40B4-BE49-F238E27FC236}">
                  <a16:creationId xmlns:a16="http://schemas.microsoft.com/office/drawing/2014/main" id="{819EC6FB-9320-4346-9505-F265374EA4DA}"/>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92756" y="2149868"/>
              <a:ext cx="602974" cy="602974"/>
            </a:xfrm>
            <a:prstGeom prst="rect">
              <a:avLst/>
            </a:prstGeom>
          </p:spPr>
        </p:pic>
      </p:grpSp>
    </p:spTree>
    <p:extLst>
      <p:ext uri="{BB962C8B-B14F-4D97-AF65-F5344CB8AC3E}">
        <p14:creationId xmlns:p14="http://schemas.microsoft.com/office/powerpoint/2010/main" val="3863617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r>
              <a:rPr lang="es-419" sz="4800" dirty="0"/>
              <a:t>Actividad 2</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47</a:t>
            </a:fld>
            <a:endParaRPr lang="es-419" dirty="0"/>
          </a:p>
        </p:txBody>
      </p:sp>
    </p:spTree>
    <p:extLst>
      <p:ext uri="{BB962C8B-B14F-4D97-AF65-F5344CB8AC3E}">
        <p14:creationId xmlns:p14="http://schemas.microsoft.com/office/powerpoint/2010/main" val="177199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49892"/>
            <a:ext cx="8229600" cy="5215904"/>
          </a:xfrm>
        </p:spPr>
        <p:txBody>
          <a:bodyPr>
            <a:noAutofit/>
          </a:bodyPr>
          <a:lstStyle/>
          <a:p>
            <a:pPr marL="82296" indent="0">
              <a:buNone/>
            </a:pPr>
            <a:r>
              <a:rPr lang="es-419" sz="1500" dirty="0">
                <a:solidFill>
                  <a:schemeClr val="tx1"/>
                </a:solidFill>
              </a:rPr>
              <a:t>Utilice el escritorio de la computadora para responder las siguientes preguntas. </a:t>
            </a:r>
          </a:p>
          <a:p>
            <a:pPr marL="82296" indent="0">
              <a:buNone/>
            </a:pPr>
            <a:r>
              <a:rPr lang="es-419" sz="1500" dirty="0">
                <a:solidFill>
                  <a:schemeClr val="tx1"/>
                </a:solidFill>
              </a:rPr>
              <a:t>Si no tiene una computadora propia, siga al instructor para completar las siguientes tareas. </a:t>
            </a:r>
          </a:p>
          <a:p>
            <a:pPr marL="82296" indent="0">
              <a:buNone/>
            </a:pPr>
            <a:r>
              <a:rPr lang="es-419" sz="1500" dirty="0">
                <a:solidFill>
                  <a:schemeClr val="tx1"/>
                </a:solidFill>
              </a:rPr>
              <a:t> </a:t>
            </a:r>
          </a:p>
          <a:p>
            <a:pPr marL="82296" lvl="0" indent="0">
              <a:buNone/>
            </a:pPr>
            <a:r>
              <a:rPr lang="es-419" sz="1500" dirty="0">
                <a:solidFill>
                  <a:schemeClr val="tx1"/>
                </a:solidFill>
              </a:rPr>
              <a:t>1. Abra el explorador web y manténgalo abierto.</a:t>
            </a:r>
            <a:br>
              <a:rPr lang="en-US" sz="1500" dirty="0">
                <a:solidFill>
                  <a:schemeClr val="tx1"/>
                </a:solidFill>
              </a:rPr>
            </a:br>
            <a:endParaRPr lang="es-419" sz="1500" dirty="0">
              <a:solidFill>
                <a:schemeClr val="tx1"/>
              </a:solidFill>
            </a:endParaRPr>
          </a:p>
          <a:p>
            <a:pPr marL="82296" lvl="0" indent="0">
              <a:buNone/>
            </a:pPr>
            <a:r>
              <a:rPr lang="es-419" sz="1500" dirty="0">
                <a:solidFill>
                  <a:schemeClr val="tx1"/>
                </a:solidFill>
              </a:rPr>
              <a:t>2. Haga que la ventana del explorador sea más ancha.  Mueva la ventana del explorador al lado derecho de la pantalla.</a:t>
            </a:r>
            <a:br>
              <a:rPr lang="en-US" sz="1500" dirty="0">
                <a:solidFill>
                  <a:schemeClr val="tx1"/>
                </a:solidFill>
              </a:rPr>
            </a:br>
            <a:endParaRPr lang="es-419" sz="1500" dirty="0">
              <a:solidFill>
                <a:schemeClr val="tx1"/>
              </a:solidFill>
            </a:endParaRPr>
          </a:p>
          <a:p>
            <a:pPr marL="82296" lvl="0" indent="0">
              <a:buNone/>
            </a:pPr>
            <a:r>
              <a:rPr lang="es-419" sz="1500" dirty="0">
                <a:solidFill>
                  <a:schemeClr val="tx1"/>
                </a:solidFill>
              </a:rPr>
              <a:t>3. ¿En qué botón debe hacer clic para expandir o maximizar la ventana para que ocupe todo el escritorio?</a:t>
            </a:r>
            <a:br>
              <a:rPr lang="en-US" sz="1500" dirty="0">
                <a:solidFill>
                  <a:schemeClr val="tx1"/>
                </a:solidFill>
              </a:rPr>
            </a:br>
            <a:endParaRPr lang="es-419" sz="1500" dirty="0">
              <a:solidFill>
                <a:schemeClr val="tx1"/>
              </a:solidFill>
            </a:endParaRPr>
          </a:p>
          <a:p>
            <a:pPr marL="82296" lvl="0" indent="0">
              <a:buNone/>
            </a:pPr>
            <a:r>
              <a:rPr lang="es-419" sz="1500" dirty="0">
                <a:solidFill>
                  <a:schemeClr val="tx1"/>
                </a:solidFill>
              </a:rPr>
              <a:t>4. ¿En qué botón debe hacer clic para que la ventana vuelva a ser más pequeña? </a:t>
            </a:r>
          </a:p>
          <a:p>
            <a:pPr marL="82296" lvl="0" indent="0">
              <a:buNone/>
            </a:pPr>
            <a:br>
              <a:rPr lang="en-US" sz="1500" dirty="0">
                <a:solidFill>
                  <a:schemeClr val="tx1"/>
                </a:solidFill>
              </a:rPr>
            </a:br>
            <a:r>
              <a:rPr lang="es-419" sz="1500" dirty="0">
                <a:solidFill>
                  <a:schemeClr val="tx1"/>
                </a:solidFill>
              </a:rPr>
              <a:t>5. Use la función de búsqueda para ver si la computadora tiene una calculadora. ¿Hay una calculadora? </a:t>
            </a:r>
            <a:br>
              <a:rPr lang="en-US" sz="1500" dirty="0">
                <a:solidFill>
                  <a:schemeClr val="tx1"/>
                </a:solidFill>
              </a:rPr>
            </a:br>
            <a:endParaRPr lang="es-419" sz="1500" dirty="0">
              <a:solidFill>
                <a:schemeClr val="tx1"/>
              </a:solidFill>
            </a:endParaRPr>
          </a:p>
          <a:p>
            <a:pPr marL="82296" lvl="0" indent="0">
              <a:buNone/>
            </a:pPr>
            <a:r>
              <a:rPr lang="es-419" sz="1500" dirty="0">
                <a:solidFill>
                  <a:schemeClr val="tx1"/>
                </a:solidFill>
              </a:rPr>
              <a:t>6. En la barra de direcciones del explorador web, vaya </a:t>
            </a:r>
            <a:r>
              <a:rPr lang="es-419" sz="1500">
                <a:solidFill>
                  <a:schemeClr val="tx1"/>
                </a:solidFill>
              </a:rPr>
              <a:t>a https://www.digitallearn.org y</a:t>
            </a:r>
            <a:r>
              <a:rPr lang="es-419" sz="1500" dirty="0">
                <a:solidFill>
                  <a:schemeClr val="tx1"/>
                </a:solidFill>
              </a:rPr>
              <a:t>, luego, desplácese hacia la parte inferior de la página web. </a:t>
            </a:r>
            <a:br>
              <a:rPr lang="en-US" sz="1500" dirty="0">
                <a:solidFill>
                  <a:schemeClr val="tx1"/>
                </a:solidFill>
              </a:rPr>
            </a:br>
            <a:endParaRPr lang="es-419" sz="1500" dirty="0">
              <a:solidFill>
                <a:schemeClr val="tx1"/>
              </a:solidFill>
            </a:endParaRPr>
          </a:p>
          <a:p>
            <a:pPr marL="82296" lvl="0" indent="0">
              <a:buNone/>
            </a:pPr>
            <a:r>
              <a:rPr lang="es-419" sz="1500" dirty="0">
                <a:solidFill>
                  <a:schemeClr val="tx1"/>
                </a:solidFill>
              </a:rPr>
              <a:t>7. Nombre uno de los enlaces que aparecen bajo la sección Aprende más en la parte inferior de la página web. </a:t>
            </a:r>
            <a:br>
              <a:rPr lang="en-US" sz="1500" dirty="0">
                <a:solidFill>
                  <a:schemeClr val="tx1"/>
                </a:solidFill>
              </a:rPr>
            </a:br>
            <a:endParaRPr lang="es-419" sz="1500"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ACTIVIDAD 2: Trabajar con archivos </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48</a:t>
            </a:fld>
            <a:endParaRPr lang="es-419" dirty="0"/>
          </a:p>
        </p:txBody>
      </p:sp>
    </p:spTree>
    <p:extLst>
      <p:ext uri="{BB962C8B-B14F-4D97-AF65-F5344CB8AC3E}">
        <p14:creationId xmlns:p14="http://schemas.microsoft.com/office/powerpoint/2010/main" val="706080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71600"/>
            <a:ext cx="8229600" cy="4324350"/>
          </a:xfrm>
        </p:spPr>
        <p:txBody>
          <a:bodyPr/>
          <a:lstStyle/>
          <a:p>
            <a:r>
              <a:rPr lang="es-419" b="1" dirty="0">
                <a:solidFill>
                  <a:schemeClr val="tx1"/>
                </a:solidFill>
              </a:rPr>
              <a:t>Barra de menú</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Guardar y cerrar archivos</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49</a:t>
            </a:fld>
            <a:endParaRPr lang="es-419" dirty="0"/>
          </a:p>
        </p:txBody>
      </p:sp>
      <p:grpSp>
        <p:nvGrpSpPr>
          <p:cNvPr id="5" name="Group 4">
            <a:extLst>
              <a:ext uri="{FF2B5EF4-FFF2-40B4-BE49-F238E27FC236}">
                <a16:creationId xmlns:a16="http://schemas.microsoft.com/office/drawing/2014/main" id="{4FEDF63B-269B-E94F-8467-90099B5139D1}"/>
              </a:ext>
            </a:extLst>
          </p:cNvPr>
          <p:cNvGrpSpPr/>
          <p:nvPr/>
        </p:nvGrpSpPr>
        <p:grpSpPr>
          <a:xfrm>
            <a:off x="872788" y="2160104"/>
            <a:ext cx="7301948" cy="4563718"/>
            <a:chOff x="872788" y="2160104"/>
            <a:chExt cx="7301948" cy="4563718"/>
          </a:xfrm>
        </p:grpSpPr>
        <p:pic>
          <p:nvPicPr>
            <p:cNvPr id="10" name="Picture 9">
              <a:extLst>
                <a:ext uri="{FF2B5EF4-FFF2-40B4-BE49-F238E27FC236}">
                  <a16:creationId xmlns:a16="http://schemas.microsoft.com/office/drawing/2014/main" id="{7FA9D5FD-226C-6640-A65D-F519A087F24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2788" y="2160104"/>
              <a:ext cx="7301948" cy="4563718"/>
            </a:xfrm>
            <a:prstGeom prst="rect">
              <a:avLst/>
            </a:prstGeom>
          </p:spPr>
        </p:pic>
        <p:sp>
          <p:nvSpPr>
            <p:cNvPr id="4" name="Rectangle 3">
              <a:extLst>
                <a:ext uri="{FF2B5EF4-FFF2-40B4-BE49-F238E27FC236}">
                  <a16:creationId xmlns:a16="http://schemas.microsoft.com/office/drawing/2014/main" id="{7370B581-2706-DF42-8D61-538CF047BD79}"/>
                </a:ext>
              </a:extLst>
            </p:cNvPr>
            <p:cNvSpPr/>
            <p:nvPr/>
          </p:nvSpPr>
          <p:spPr>
            <a:xfrm>
              <a:off x="1088534" y="2160104"/>
              <a:ext cx="3772578" cy="172279"/>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grpSp>
    </p:spTree>
    <p:extLst>
      <p:ext uri="{BB962C8B-B14F-4D97-AF65-F5344CB8AC3E}">
        <p14:creationId xmlns:p14="http://schemas.microsoft.com/office/powerpoint/2010/main" val="707328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pPr marL="635000" lvl="1" indent="-325438"/>
            <a:r>
              <a:rPr lang="es-419" sz="2400" b="1" dirty="0">
                <a:solidFill>
                  <a:schemeClr val="tx1"/>
                </a:solidFill>
              </a:rPr>
              <a:t>Sistema operativo</a:t>
            </a:r>
            <a:endParaRPr lang="es-419" dirty="0">
              <a:solidFill>
                <a:schemeClr val="tx1"/>
              </a:solidFill>
            </a:endParaRPr>
          </a:p>
          <a:p>
            <a:pPr lvl="1"/>
            <a:endParaRPr lang="es-419" dirty="0">
              <a:solidFill>
                <a:schemeClr val="tx1"/>
              </a:solidFill>
            </a:endParaRPr>
          </a:p>
          <a:p>
            <a:pPr lvl="1"/>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Definición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5</a:t>
            </a:fld>
            <a:endParaRPr lang="es-419" dirty="0"/>
          </a:p>
        </p:txBody>
      </p:sp>
      <p:pic>
        <p:nvPicPr>
          <p:cNvPr id="8" name="Picture 7">
            <a:extLst>
              <a:ext uri="{FF2B5EF4-FFF2-40B4-BE49-F238E27FC236}">
                <a16:creationId xmlns:a16="http://schemas.microsoft.com/office/drawing/2014/main" id="{E91ABA8A-3702-E746-BEAF-91C7034F34C9}"/>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61371" y="2057400"/>
            <a:ext cx="7503459" cy="4500436"/>
          </a:xfrm>
          <a:prstGeom prst="rect">
            <a:avLst/>
          </a:prstGeom>
        </p:spPr>
      </p:pic>
    </p:spTree>
    <p:extLst>
      <p:ext uri="{BB962C8B-B14F-4D97-AF65-F5344CB8AC3E}">
        <p14:creationId xmlns:p14="http://schemas.microsoft.com/office/powerpoint/2010/main" val="38988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71600"/>
            <a:ext cx="8229600" cy="4324350"/>
          </a:xfrm>
        </p:spPr>
        <p:txBody>
          <a:bodyPr/>
          <a:lstStyle/>
          <a:p>
            <a:r>
              <a:rPr lang="es-419" b="1" dirty="0">
                <a:solidFill>
                  <a:schemeClr val="tx1"/>
                </a:solidFill>
              </a:rPr>
              <a:t>Barra de menú</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Guardar y cerrar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50</a:t>
            </a:fld>
            <a:endParaRPr lang="es-419" dirty="0"/>
          </a:p>
        </p:txBody>
      </p:sp>
      <p:grpSp>
        <p:nvGrpSpPr>
          <p:cNvPr id="5" name="Group 4">
            <a:extLst>
              <a:ext uri="{FF2B5EF4-FFF2-40B4-BE49-F238E27FC236}">
                <a16:creationId xmlns:a16="http://schemas.microsoft.com/office/drawing/2014/main" id="{CCB622D5-091D-F54D-9DF9-675520A84836}"/>
              </a:ext>
            </a:extLst>
          </p:cNvPr>
          <p:cNvGrpSpPr/>
          <p:nvPr/>
        </p:nvGrpSpPr>
        <p:grpSpPr>
          <a:xfrm>
            <a:off x="872788" y="2160104"/>
            <a:ext cx="7301948" cy="4563718"/>
            <a:chOff x="872788" y="2160104"/>
            <a:chExt cx="7301948" cy="4563718"/>
          </a:xfrm>
        </p:grpSpPr>
        <p:pic>
          <p:nvPicPr>
            <p:cNvPr id="10" name="Picture 9">
              <a:extLst>
                <a:ext uri="{FF2B5EF4-FFF2-40B4-BE49-F238E27FC236}">
                  <a16:creationId xmlns:a16="http://schemas.microsoft.com/office/drawing/2014/main" id="{7FA9D5FD-226C-6640-A65D-F519A087F24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2788" y="2160104"/>
              <a:ext cx="7301948" cy="4563718"/>
            </a:xfrm>
            <a:prstGeom prst="rect">
              <a:avLst/>
            </a:prstGeom>
          </p:spPr>
        </p:pic>
        <p:sp>
          <p:nvSpPr>
            <p:cNvPr id="4" name="Rectangle 3">
              <a:extLst>
                <a:ext uri="{FF2B5EF4-FFF2-40B4-BE49-F238E27FC236}">
                  <a16:creationId xmlns:a16="http://schemas.microsoft.com/office/drawing/2014/main" id="{7370B581-2706-DF42-8D61-538CF047BD79}"/>
                </a:ext>
              </a:extLst>
            </p:cNvPr>
            <p:cNvSpPr/>
            <p:nvPr/>
          </p:nvSpPr>
          <p:spPr>
            <a:xfrm>
              <a:off x="7484165" y="2329070"/>
              <a:ext cx="690570" cy="523460"/>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grpSp>
    </p:spTree>
    <p:extLst>
      <p:ext uri="{BB962C8B-B14F-4D97-AF65-F5344CB8AC3E}">
        <p14:creationId xmlns:p14="http://schemas.microsoft.com/office/powerpoint/2010/main" val="530262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90650"/>
            <a:ext cx="8229600" cy="4324350"/>
          </a:xfrm>
        </p:spPr>
        <p:txBody>
          <a:bodyPr/>
          <a:lstStyle/>
          <a:p>
            <a:r>
              <a:rPr lang="es-419" b="1" dirty="0">
                <a:solidFill>
                  <a:schemeClr val="tx1"/>
                </a:solidFill>
              </a:rPr>
              <a:t>Barra de menú</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51</a:t>
            </a:fld>
            <a:endParaRPr lang="es-419" dirty="0"/>
          </a:p>
        </p:txBody>
      </p:sp>
      <p:pic>
        <p:nvPicPr>
          <p:cNvPr id="8" name="Picture 7">
            <a:extLst>
              <a:ext uri="{FF2B5EF4-FFF2-40B4-BE49-F238E27FC236}">
                <a16:creationId xmlns:a16="http://schemas.microsoft.com/office/drawing/2014/main" id="{B4EADB71-5665-2D46-8231-67ACD79604E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 y="2057400"/>
            <a:ext cx="7301948" cy="4563718"/>
          </a:xfrm>
          <a:prstGeom prst="rect">
            <a:avLst/>
          </a:prstGeom>
        </p:spPr>
      </p:pic>
      <p:pic>
        <p:nvPicPr>
          <p:cNvPr id="5" name="Picture 4">
            <a:extLst>
              <a:ext uri="{FF2B5EF4-FFF2-40B4-BE49-F238E27FC236}">
                <a16:creationId xmlns:a16="http://schemas.microsoft.com/office/drawing/2014/main" id="{7EF341A8-68ED-E947-B043-C055D2703DD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02088" y="2648777"/>
            <a:ext cx="2886059" cy="2068665"/>
          </a:xfrm>
          <a:prstGeom prst="rect">
            <a:avLst/>
          </a:prstGeom>
        </p:spPr>
      </p:pic>
      <p:sp>
        <p:nvSpPr>
          <p:cNvPr id="12" name="Rectangle 11">
            <a:extLst>
              <a:ext uri="{FF2B5EF4-FFF2-40B4-BE49-F238E27FC236}">
                <a16:creationId xmlns:a16="http://schemas.microsoft.com/office/drawing/2014/main" id="{EA4EB1E9-1E46-254B-9BD1-A361774602F1}"/>
              </a:ext>
            </a:extLst>
          </p:cNvPr>
          <p:cNvSpPr/>
          <p:nvPr/>
        </p:nvSpPr>
        <p:spPr>
          <a:xfrm>
            <a:off x="6858000" y="2743200"/>
            <a:ext cx="516834" cy="520147"/>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338226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71600"/>
            <a:ext cx="8229600" cy="4324350"/>
          </a:xfrm>
        </p:spPr>
        <p:txBody>
          <a:bodyPr/>
          <a:lstStyle/>
          <a:p>
            <a:r>
              <a:rPr lang="es-419" b="1" dirty="0">
                <a:solidFill>
                  <a:schemeClr val="tx1"/>
                </a:solidFill>
              </a:rPr>
              <a:t>Barra de menú</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52</a:t>
            </a:fld>
            <a:endParaRPr lang="es-419" dirty="0"/>
          </a:p>
        </p:txBody>
      </p:sp>
      <p:grpSp>
        <p:nvGrpSpPr>
          <p:cNvPr id="8" name="Group 7">
            <a:extLst>
              <a:ext uri="{FF2B5EF4-FFF2-40B4-BE49-F238E27FC236}">
                <a16:creationId xmlns:a16="http://schemas.microsoft.com/office/drawing/2014/main" id="{DE3FC0C8-B5D3-264B-9B58-105822817DB1}"/>
              </a:ext>
            </a:extLst>
          </p:cNvPr>
          <p:cNvGrpSpPr/>
          <p:nvPr/>
        </p:nvGrpSpPr>
        <p:grpSpPr>
          <a:xfrm>
            <a:off x="880285" y="2083621"/>
            <a:ext cx="7294451" cy="4559032"/>
            <a:chOff x="880285" y="2083621"/>
            <a:chExt cx="7294451" cy="4559032"/>
          </a:xfrm>
        </p:grpSpPr>
        <p:pic>
          <p:nvPicPr>
            <p:cNvPr id="5" name="Picture 4">
              <a:extLst>
                <a:ext uri="{FF2B5EF4-FFF2-40B4-BE49-F238E27FC236}">
                  <a16:creationId xmlns:a16="http://schemas.microsoft.com/office/drawing/2014/main" id="{7C49EAFE-24E7-8F47-8288-1A5DF51F757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80285" y="2083621"/>
              <a:ext cx="7294451" cy="4559032"/>
            </a:xfrm>
            <a:prstGeom prst="rect">
              <a:avLst/>
            </a:prstGeom>
          </p:spPr>
        </p:pic>
        <p:sp>
          <p:nvSpPr>
            <p:cNvPr id="12" name="Rectangle 11">
              <a:extLst>
                <a:ext uri="{FF2B5EF4-FFF2-40B4-BE49-F238E27FC236}">
                  <a16:creationId xmlns:a16="http://schemas.microsoft.com/office/drawing/2014/main" id="{9B1BEBA1-C29E-8F49-B4D5-3409EA64A2F5}"/>
                </a:ext>
              </a:extLst>
            </p:cNvPr>
            <p:cNvSpPr/>
            <p:nvPr/>
          </p:nvSpPr>
          <p:spPr>
            <a:xfrm>
              <a:off x="1128291" y="2083621"/>
              <a:ext cx="3772578" cy="172279"/>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grpSp>
    </p:spTree>
    <p:extLst>
      <p:ext uri="{BB962C8B-B14F-4D97-AF65-F5344CB8AC3E}">
        <p14:creationId xmlns:p14="http://schemas.microsoft.com/office/powerpoint/2010/main" val="3870709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71600"/>
            <a:ext cx="8229600" cy="4324350"/>
          </a:xfrm>
        </p:spPr>
        <p:txBody>
          <a:bodyPr/>
          <a:lstStyle/>
          <a:p>
            <a:r>
              <a:rPr lang="es-419" b="1" dirty="0">
                <a:solidFill>
                  <a:schemeClr val="tx1"/>
                </a:solidFill>
              </a:rPr>
              <a:t>Guardar un archivo</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53</a:t>
            </a:fld>
            <a:endParaRPr lang="es-419" dirty="0"/>
          </a:p>
        </p:txBody>
      </p:sp>
      <p:grpSp>
        <p:nvGrpSpPr>
          <p:cNvPr id="9" name="Group 8">
            <a:extLst>
              <a:ext uri="{FF2B5EF4-FFF2-40B4-BE49-F238E27FC236}">
                <a16:creationId xmlns:a16="http://schemas.microsoft.com/office/drawing/2014/main" id="{56CE6EF3-46C4-0643-964A-476114741350}"/>
              </a:ext>
            </a:extLst>
          </p:cNvPr>
          <p:cNvGrpSpPr/>
          <p:nvPr/>
        </p:nvGrpSpPr>
        <p:grpSpPr>
          <a:xfrm>
            <a:off x="880285" y="2083621"/>
            <a:ext cx="7294451" cy="4559032"/>
            <a:chOff x="880285" y="2083621"/>
            <a:chExt cx="7294451" cy="4559032"/>
          </a:xfrm>
        </p:grpSpPr>
        <p:pic>
          <p:nvPicPr>
            <p:cNvPr id="5" name="Picture 4">
              <a:extLst>
                <a:ext uri="{FF2B5EF4-FFF2-40B4-BE49-F238E27FC236}">
                  <a16:creationId xmlns:a16="http://schemas.microsoft.com/office/drawing/2014/main" id="{7C49EAFE-24E7-8F47-8288-1A5DF51F757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80285" y="2083621"/>
              <a:ext cx="7294451" cy="4559032"/>
            </a:xfrm>
            <a:prstGeom prst="rect">
              <a:avLst/>
            </a:prstGeom>
          </p:spPr>
        </p:pic>
        <p:sp>
          <p:nvSpPr>
            <p:cNvPr id="12" name="Rectangle 11">
              <a:extLst>
                <a:ext uri="{FF2B5EF4-FFF2-40B4-BE49-F238E27FC236}">
                  <a16:creationId xmlns:a16="http://schemas.microsoft.com/office/drawing/2014/main" id="{9B1BEBA1-C29E-8F49-B4D5-3409EA64A2F5}"/>
                </a:ext>
              </a:extLst>
            </p:cNvPr>
            <p:cNvSpPr/>
            <p:nvPr/>
          </p:nvSpPr>
          <p:spPr>
            <a:xfrm>
              <a:off x="1401417" y="2083622"/>
              <a:ext cx="298174" cy="152682"/>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cxnSp>
          <p:nvCxnSpPr>
            <p:cNvPr id="7" name="Straight Arrow Connector 6">
              <a:extLst>
                <a:ext uri="{FF2B5EF4-FFF2-40B4-BE49-F238E27FC236}">
                  <a16:creationId xmlns:a16="http://schemas.microsoft.com/office/drawing/2014/main" id="{B83DDA89-5EB9-0942-AB6E-70CF458EF884}"/>
                </a:ext>
              </a:extLst>
            </p:cNvPr>
            <p:cNvCxnSpPr>
              <a:cxnSpLocks/>
            </p:cNvCxnSpPr>
            <p:nvPr/>
          </p:nvCxnSpPr>
          <p:spPr>
            <a:xfrm flipV="1">
              <a:off x="1510748" y="2236304"/>
              <a:ext cx="0" cy="785191"/>
            </a:xfrm>
            <a:prstGeom prst="straightConnector1">
              <a:avLst/>
            </a:prstGeom>
            <a:ln w="57150">
              <a:solidFill>
                <a:srgbClr val="F4681A"/>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52156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71600"/>
            <a:ext cx="8229600" cy="4324350"/>
          </a:xfrm>
        </p:spPr>
        <p:txBody>
          <a:bodyPr/>
          <a:lstStyle/>
          <a:p>
            <a:r>
              <a:rPr lang="es-419" b="1" dirty="0">
                <a:solidFill>
                  <a:schemeClr val="tx1"/>
                </a:solidFill>
              </a:rPr>
              <a:t>Guardar un archivo</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54</a:t>
            </a:fld>
            <a:endParaRPr lang="es-419" dirty="0"/>
          </a:p>
        </p:txBody>
      </p:sp>
      <p:pic>
        <p:nvPicPr>
          <p:cNvPr id="8" name="Picture 7">
            <a:extLst>
              <a:ext uri="{FF2B5EF4-FFF2-40B4-BE49-F238E27FC236}">
                <a16:creationId xmlns:a16="http://schemas.microsoft.com/office/drawing/2014/main" id="{3C421793-0425-7A4F-A04F-1E4A6743D86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7505" y="2083622"/>
            <a:ext cx="6865078" cy="4290674"/>
          </a:xfrm>
          <a:prstGeom prst="rect">
            <a:avLst/>
          </a:prstGeom>
        </p:spPr>
      </p:pic>
      <p:sp>
        <p:nvSpPr>
          <p:cNvPr id="12" name="Rectangle 11">
            <a:extLst>
              <a:ext uri="{FF2B5EF4-FFF2-40B4-BE49-F238E27FC236}">
                <a16:creationId xmlns:a16="http://schemas.microsoft.com/office/drawing/2014/main" id="{9B1BEBA1-C29E-8F49-B4D5-3409EA64A2F5}"/>
              </a:ext>
            </a:extLst>
          </p:cNvPr>
          <p:cNvSpPr/>
          <p:nvPr/>
        </p:nvSpPr>
        <p:spPr>
          <a:xfrm>
            <a:off x="1401417" y="2202890"/>
            <a:ext cx="1093305" cy="2229961"/>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spTree>
    <p:extLst>
      <p:ext uri="{BB962C8B-B14F-4D97-AF65-F5344CB8AC3E}">
        <p14:creationId xmlns:p14="http://schemas.microsoft.com/office/powerpoint/2010/main" val="3690742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71600"/>
            <a:ext cx="8229600" cy="4324350"/>
          </a:xfrm>
        </p:spPr>
        <p:txBody>
          <a:bodyPr/>
          <a:lstStyle/>
          <a:p>
            <a:r>
              <a:rPr lang="es-419" b="1" dirty="0">
                <a:solidFill>
                  <a:schemeClr val="tx1"/>
                </a:solidFill>
              </a:rPr>
              <a:t>Guardar un archivo</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55</a:t>
            </a:fld>
            <a:endParaRPr lang="es-419" dirty="0"/>
          </a:p>
        </p:txBody>
      </p:sp>
      <p:grpSp>
        <p:nvGrpSpPr>
          <p:cNvPr id="4" name="Group 3">
            <a:extLst>
              <a:ext uri="{FF2B5EF4-FFF2-40B4-BE49-F238E27FC236}">
                <a16:creationId xmlns:a16="http://schemas.microsoft.com/office/drawing/2014/main" id="{7A2DD3C1-BB93-E648-A573-CA5B342EC988}"/>
              </a:ext>
            </a:extLst>
          </p:cNvPr>
          <p:cNvGrpSpPr/>
          <p:nvPr/>
        </p:nvGrpSpPr>
        <p:grpSpPr>
          <a:xfrm>
            <a:off x="877505" y="2083622"/>
            <a:ext cx="6865078" cy="4290674"/>
            <a:chOff x="877505" y="2083622"/>
            <a:chExt cx="6865078" cy="4290674"/>
          </a:xfrm>
        </p:grpSpPr>
        <p:pic>
          <p:nvPicPr>
            <p:cNvPr id="8" name="Picture 7">
              <a:extLst>
                <a:ext uri="{FF2B5EF4-FFF2-40B4-BE49-F238E27FC236}">
                  <a16:creationId xmlns:a16="http://schemas.microsoft.com/office/drawing/2014/main" id="{3C421793-0425-7A4F-A04F-1E4A6743D86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7505" y="2083622"/>
              <a:ext cx="6865078" cy="4290674"/>
            </a:xfrm>
            <a:prstGeom prst="rect">
              <a:avLst/>
            </a:prstGeom>
          </p:spPr>
        </p:pic>
        <p:sp>
          <p:nvSpPr>
            <p:cNvPr id="12" name="Rectangle 11">
              <a:extLst>
                <a:ext uri="{FF2B5EF4-FFF2-40B4-BE49-F238E27FC236}">
                  <a16:creationId xmlns:a16="http://schemas.microsoft.com/office/drawing/2014/main" id="{9B1BEBA1-C29E-8F49-B4D5-3409EA64A2F5}"/>
                </a:ext>
              </a:extLst>
            </p:cNvPr>
            <p:cNvSpPr/>
            <p:nvPr/>
          </p:nvSpPr>
          <p:spPr>
            <a:xfrm>
              <a:off x="1401417" y="2683565"/>
              <a:ext cx="1093305" cy="139148"/>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cxnSp>
          <p:nvCxnSpPr>
            <p:cNvPr id="7" name="Straight Arrow Connector 6">
              <a:extLst>
                <a:ext uri="{FF2B5EF4-FFF2-40B4-BE49-F238E27FC236}">
                  <a16:creationId xmlns:a16="http://schemas.microsoft.com/office/drawing/2014/main" id="{E3037B7E-D2CA-0045-83F3-0E19E0ACD2A1}"/>
                </a:ext>
              </a:extLst>
            </p:cNvPr>
            <p:cNvCxnSpPr>
              <a:cxnSpLocks/>
            </p:cNvCxnSpPr>
            <p:nvPr/>
          </p:nvCxnSpPr>
          <p:spPr>
            <a:xfrm flipH="1">
              <a:off x="2504661" y="2753139"/>
              <a:ext cx="1013790" cy="0"/>
            </a:xfrm>
            <a:prstGeom prst="straightConnector1">
              <a:avLst/>
            </a:prstGeom>
            <a:ln w="57150">
              <a:solidFill>
                <a:srgbClr val="F4681A"/>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55349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71600"/>
            <a:ext cx="8229600" cy="4324350"/>
          </a:xfrm>
        </p:spPr>
        <p:txBody>
          <a:bodyPr/>
          <a:lstStyle/>
          <a:p>
            <a:r>
              <a:rPr lang="es-419" b="1" dirty="0">
                <a:solidFill>
                  <a:schemeClr val="tx1"/>
                </a:solidFill>
              </a:rPr>
              <a:t>Guardar un archivo</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56</a:t>
            </a:fld>
            <a:endParaRPr lang="es-419" dirty="0"/>
          </a:p>
        </p:txBody>
      </p:sp>
      <p:pic>
        <p:nvPicPr>
          <p:cNvPr id="5" name="Picture 4">
            <a:extLst>
              <a:ext uri="{FF2B5EF4-FFF2-40B4-BE49-F238E27FC236}">
                <a16:creationId xmlns:a16="http://schemas.microsoft.com/office/drawing/2014/main" id="{9080C488-6779-F140-9CA8-F01C8BC77A5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2397" y="1981200"/>
            <a:ext cx="7062827" cy="4414267"/>
          </a:xfrm>
          <a:prstGeom prst="rect">
            <a:avLst/>
          </a:prstGeom>
        </p:spPr>
      </p:pic>
    </p:spTree>
    <p:extLst>
      <p:ext uri="{BB962C8B-B14F-4D97-AF65-F5344CB8AC3E}">
        <p14:creationId xmlns:p14="http://schemas.microsoft.com/office/powerpoint/2010/main" val="2083052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71600"/>
            <a:ext cx="8229600" cy="4324350"/>
          </a:xfrm>
        </p:spPr>
        <p:txBody>
          <a:bodyPr/>
          <a:lstStyle/>
          <a:p>
            <a:r>
              <a:rPr lang="es-419" b="1" dirty="0">
                <a:solidFill>
                  <a:schemeClr val="tx1"/>
                </a:solidFill>
              </a:rPr>
              <a:t>Guardar un archivo</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57</a:t>
            </a:fld>
            <a:endParaRPr lang="es-419" dirty="0"/>
          </a:p>
        </p:txBody>
      </p:sp>
      <p:grpSp>
        <p:nvGrpSpPr>
          <p:cNvPr id="4" name="Group 3">
            <a:extLst>
              <a:ext uri="{FF2B5EF4-FFF2-40B4-BE49-F238E27FC236}">
                <a16:creationId xmlns:a16="http://schemas.microsoft.com/office/drawing/2014/main" id="{CA1502E4-0517-4741-8847-6149157DFDF7}"/>
              </a:ext>
            </a:extLst>
          </p:cNvPr>
          <p:cNvGrpSpPr/>
          <p:nvPr/>
        </p:nvGrpSpPr>
        <p:grpSpPr>
          <a:xfrm>
            <a:off x="1038970" y="1981200"/>
            <a:ext cx="7066059" cy="4416287"/>
            <a:chOff x="1038970" y="2079000"/>
            <a:chExt cx="7066059" cy="4416287"/>
          </a:xfrm>
        </p:grpSpPr>
        <p:pic>
          <p:nvPicPr>
            <p:cNvPr id="7" name="Picture 6">
              <a:extLst>
                <a:ext uri="{FF2B5EF4-FFF2-40B4-BE49-F238E27FC236}">
                  <a16:creationId xmlns:a16="http://schemas.microsoft.com/office/drawing/2014/main" id="{F3C5AA98-8A6F-3941-AB55-424D5EEBAA4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8970" y="2079000"/>
              <a:ext cx="7066059" cy="4416287"/>
            </a:xfrm>
            <a:prstGeom prst="rect">
              <a:avLst/>
            </a:prstGeom>
          </p:spPr>
        </p:pic>
        <p:sp>
          <p:nvSpPr>
            <p:cNvPr id="8" name="Rectangle 7">
              <a:extLst>
                <a:ext uri="{FF2B5EF4-FFF2-40B4-BE49-F238E27FC236}">
                  <a16:creationId xmlns:a16="http://schemas.microsoft.com/office/drawing/2014/main" id="{13EB9183-9B31-0148-90B8-D1569A9D0E9D}"/>
                </a:ext>
              </a:extLst>
            </p:cNvPr>
            <p:cNvSpPr/>
            <p:nvPr/>
          </p:nvSpPr>
          <p:spPr>
            <a:xfrm>
              <a:off x="4144617" y="2918791"/>
              <a:ext cx="1302026" cy="188844"/>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grpSp>
    </p:spTree>
    <p:extLst>
      <p:ext uri="{BB962C8B-B14F-4D97-AF65-F5344CB8AC3E}">
        <p14:creationId xmlns:p14="http://schemas.microsoft.com/office/powerpoint/2010/main" val="3608013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71600"/>
            <a:ext cx="8229600" cy="4324350"/>
          </a:xfrm>
        </p:spPr>
        <p:txBody>
          <a:bodyPr/>
          <a:lstStyle/>
          <a:p>
            <a:r>
              <a:rPr lang="es-419" b="1" dirty="0">
                <a:solidFill>
                  <a:schemeClr val="tx1"/>
                </a:solidFill>
              </a:rPr>
              <a:t>Guardar un archivo</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58</a:t>
            </a:fld>
            <a:endParaRPr lang="es-419" dirty="0"/>
          </a:p>
        </p:txBody>
      </p:sp>
      <p:grpSp>
        <p:nvGrpSpPr>
          <p:cNvPr id="4" name="Group 3">
            <a:extLst>
              <a:ext uri="{FF2B5EF4-FFF2-40B4-BE49-F238E27FC236}">
                <a16:creationId xmlns:a16="http://schemas.microsoft.com/office/drawing/2014/main" id="{C128AD3F-7BE6-AB4F-B809-74620B348041}"/>
              </a:ext>
            </a:extLst>
          </p:cNvPr>
          <p:cNvGrpSpPr/>
          <p:nvPr/>
        </p:nvGrpSpPr>
        <p:grpSpPr>
          <a:xfrm>
            <a:off x="1038970" y="1999488"/>
            <a:ext cx="7066059" cy="4416287"/>
            <a:chOff x="1038970" y="1999488"/>
            <a:chExt cx="7066059" cy="4416287"/>
          </a:xfrm>
        </p:grpSpPr>
        <p:pic>
          <p:nvPicPr>
            <p:cNvPr id="7" name="Picture 6">
              <a:extLst>
                <a:ext uri="{FF2B5EF4-FFF2-40B4-BE49-F238E27FC236}">
                  <a16:creationId xmlns:a16="http://schemas.microsoft.com/office/drawing/2014/main" id="{F3C5AA98-8A6F-3941-AB55-424D5EEBAA4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8970" y="1999488"/>
              <a:ext cx="7066059" cy="4416287"/>
            </a:xfrm>
            <a:prstGeom prst="rect">
              <a:avLst/>
            </a:prstGeom>
          </p:spPr>
        </p:pic>
        <p:sp>
          <p:nvSpPr>
            <p:cNvPr id="8" name="Rectangle 7">
              <a:extLst>
                <a:ext uri="{FF2B5EF4-FFF2-40B4-BE49-F238E27FC236}">
                  <a16:creationId xmlns:a16="http://schemas.microsoft.com/office/drawing/2014/main" id="{13EB9183-9B31-0148-90B8-D1569A9D0E9D}"/>
                </a:ext>
              </a:extLst>
            </p:cNvPr>
            <p:cNvSpPr/>
            <p:nvPr/>
          </p:nvSpPr>
          <p:spPr>
            <a:xfrm>
              <a:off x="4253948" y="3081130"/>
              <a:ext cx="1302026" cy="188844"/>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9" name="Rectangle 8">
              <a:extLst>
                <a:ext uri="{FF2B5EF4-FFF2-40B4-BE49-F238E27FC236}">
                  <a16:creationId xmlns:a16="http://schemas.microsoft.com/office/drawing/2014/main" id="{B8636B63-5A8F-3244-BB78-B9ED85E7AD23}"/>
                </a:ext>
              </a:extLst>
            </p:cNvPr>
            <p:cNvSpPr/>
            <p:nvPr/>
          </p:nvSpPr>
          <p:spPr>
            <a:xfrm>
              <a:off x="2826026" y="3707957"/>
              <a:ext cx="662609" cy="645381"/>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grpSp>
    </p:spTree>
    <p:extLst>
      <p:ext uri="{BB962C8B-B14F-4D97-AF65-F5344CB8AC3E}">
        <p14:creationId xmlns:p14="http://schemas.microsoft.com/office/powerpoint/2010/main" val="2429133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71600"/>
            <a:ext cx="8229600" cy="4324350"/>
          </a:xfrm>
        </p:spPr>
        <p:txBody>
          <a:bodyPr/>
          <a:lstStyle/>
          <a:p>
            <a:r>
              <a:rPr lang="es-419" b="1" dirty="0">
                <a:solidFill>
                  <a:schemeClr val="tx1"/>
                </a:solidFill>
              </a:rPr>
              <a:t>Guardar un archivo</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59</a:t>
            </a:fld>
            <a:endParaRPr lang="es-419" dirty="0"/>
          </a:p>
        </p:txBody>
      </p:sp>
      <p:grpSp>
        <p:nvGrpSpPr>
          <p:cNvPr id="4" name="Group 3">
            <a:extLst>
              <a:ext uri="{FF2B5EF4-FFF2-40B4-BE49-F238E27FC236}">
                <a16:creationId xmlns:a16="http://schemas.microsoft.com/office/drawing/2014/main" id="{383E94C3-A96E-1E4D-B7FA-96504518E001}"/>
              </a:ext>
            </a:extLst>
          </p:cNvPr>
          <p:cNvGrpSpPr/>
          <p:nvPr/>
        </p:nvGrpSpPr>
        <p:grpSpPr>
          <a:xfrm>
            <a:off x="1038970" y="1999488"/>
            <a:ext cx="7066059" cy="4416287"/>
            <a:chOff x="1038970" y="1999488"/>
            <a:chExt cx="7066059" cy="4416287"/>
          </a:xfrm>
        </p:grpSpPr>
        <p:pic>
          <p:nvPicPr>
            <p:cNvPr id="7" name="Picture 6">
              <a:extLst>
                <a:ext uri="{FF2B5EF4-FFF2-40B4-BE49-F238E27FC236}">
                  <a16:creationId xmlns:a16="http://schemas.microsoft.com/office/drawing/2014/main" id="{F3C5AA98-8A6F-3941-AB55-424D5EEBAA4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8970" y="1999488"/>
              <a:ext cx="7066059" cy="4416287"/>
            </a:xfrm>
            <a:prstGeom prst="rect">
              <a:avLst/>
            </a:prstGeom>
          </p:spPr>
        </p:pic>
        <p:sp>
          <p:nvSpPr>
            <p:cNvPr id="8" name="Rectangle 7">
              <a:extLst>
                <a:ext uri="{FF2B5EF4-FFF2-40B4-BE49-F238E27FC236}">
                  <a16:creationId xmlns:a16="http://schemas.microsoft.com/office/drawing/2014/main" id="{13EB9183-9B31-0148-90B8-D1569A9D0E9D}"/>
                </a:ext>
              </a:extLst>
            </p:cNvPr>
            <p:cNvSpPr/>
            <p:nvPr/>
          </p:nvSpPr>
          <p:spPr>
            <a:xfrm>
              <a:off x="5854148" y="4750903"/>
              <a:ext cx="536712" cy="198783"/>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grpSp>
    </p:spTree>
    <p:extLst>
      <p:ext uri="{BB962C8B-B14F-4D97-AF65-F5344CB8AC3E}">
        <p14:creationId xmlns:p14="http://schemas.microsoft.com/office/powerpoint/2010/main" val="3021257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43050"/>
            <a:ext cx="8229600" cy="4324350"/>
          </a:xfrm>
        </p:spPr>
        <p:txBody>
          <a:bodyPr/>
          <a:lstStyle/>
          <a:p>
            <a:pPr marL="635000" lvl="1" indent="-325438"/>
            <a:r>
              <a:rPr lang="es-419" sz="2400" b="1" dirty="0">
                <a:solidFill>
                  <a:schemeClr val="tx1"/>
                </a:solidFill>
              </a:rPr>
              <a:t>Sistema operativo</a:t>
            </a:r>
            <a:endParaRPr lang="es-419" dirty="0">
              <a:solidFill>
                <a:schemeClr val="tx1"/>
              </a:solidFill>
            </a:endParaRPr>
          </a:p>
          <a:p>
            <a:pPr lvl="1"/>
            <a:endParaRPr lang="es-419" dirty="0">
              <a:solidFill>
                <a:schemeClr val="tx1"/>
              </a:solidFill>
            </a:endParaRPr>
          </a:p>
          <a:p>
            <a:pPr lvl="1"/>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Definición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6</a:t>
            </a:fld>
            <a:endParaRPr lang="es-419" dirty="0"/>
          </a:p>
        </p:txBody>
      </p:sp>
      <p:grpSp>
        <p:nvGrpSpPr>
          <p:cNvPr id="20" name="Group 19">
            <a:extLst>
              <a:ext uri="{FF2B5EF4-FFF2-40B4-BE49-F238E27FC236}">
                <a16:creationId xmlns:a16="http://schemas.microsoft.com/office/drawing/2014/main" id="{2922D5EA-9323-4A4E-826F-79340CB6C80E}"/>
              </a:ext>
            </a:extLst>
          </p:cNvPr>
          <p:cNvGrpSpPr/>
          <p:nvPr/>
        </p:nvGrpSpPr>
        <p:grpSpPr>
          <a:xfrm>
            <a:off x="1260765" y="2202678"/>
            <a:ext cx="6555972" cy="4111527"/>
            <a:chOff x="1260765" y="2202678"/>
            <a:chExt cx="6555972" cy="4111527"/>
          </a:xfrm>
        </p:grpSpPr>
        <p:pic>
          <p:nvPicPr>
            <p:cNvPr id="11" name="Picture 10" descr="MacOS desktop.">
              <a:extLst>
                <a:ext uri="{FF2B5EF4-FFF2-40B4-BE49-F238E27FC236}">
                  <a16:creationId xmlns:a16="http://schemas.microsoft.com/office/drawing/2014/main" id="{53432FE6-F029-F241-A58B-7132FCBB82B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60766" y="2216723"/>
              <a:ext cx="6555971" cy="4097482"/>
            </a:xfrm>
            <a:prstGeom prst="rect">
              <a:avLst/>
            </a:prstGeom>
          </p:spPr>
        </p:pic>
        <p:sp>
          <p:nvSpPr>
            <p:cNvPr id="12" name="Rectangle 11">
              <a:extLst>
                <a:ext uri="{FF2B5EF4-FFF2-40B4-BE49-F238E27FC236}">
                  <a16:creationId xmlns:a16="http://schemas.microsoft.com/office/drawing/2014/main" id="{154961D7-63C8-8C4D-9FF2-ABB924493F09}"/>
                </a:ext>
              </a:extLst>
            </p:cNvPr>
            <p:cNvSpPr/>
            <p:nvPr/>
          </p:nvSpPr>
          <p:spPr>
            <a:xfrm>
              <a:off x="1260765" y="2202678"/>
              <a:ext cx="290943" cy="196202"/>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grpSp>
      <p:pic>
        <p:nvPicPr>
          <p:cNvPr id="15" name="Picture 14" descr="Apple Icon.">
            <a:extLst>
              <a:ext uri="{FF2B5EF4-FFF2-40B4-BE49-F238E27FC236}">
                <a16:creationId xmlns:a16="http://schemas.microsoft.com/office/drawing/2014/main" id="{FCF0B84E-F0A2-B14C-9194-4733A2C0AA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89814" y="3460939"/>
            <a:ext cx="1104900" cy="1193800"/>
          </a:xfrm>
          <a:prstGeom prst="rect">
            <a:avLst/>
          </a:prstGeom>
        </p:spPr>
      </p:pic>
      <p:cxnSp>
        <p:nvCxnSpPr>
          <p:cNvPr id="10" name="Straight Connector 9">
            <a:extLst>
              <a:ext uri="{FF2B5EF4-FFF2-40B4-BE49-F238E27FC236}">
                <a16:creationId xmlns:a16="http://schemas.microsoft.com/office/drawing/2014/main" id="{EBD1BD67-F7B9-5042-AD2E-B82B6D192BAC}"/>
              </a:ext>
            </a:extLst>
          </p:cNvPr>
          <p:cNvCxnSpPr>
            <a:cxnSpLocks/>
          </p:cNvCxnSpPr>
          <p:nvPr/>
        </p:nvCxnSpPr>
        <p:spPr>
          <a:xfrm>
            <a:off x="1549570" y="2371964"/>
            <a:ext cx="2340244" cy="1057035"/>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64380EFA-1C95-E44F-BAA9-F50FD00B23D7}"/>
              </a:ext>
            </a:extLst>
          </p:cNvPr>
          <p:cNvSpPr/>
          <p:nvPr/>
        </p:nvSpPr>
        <p:spPr>
          <a:xfrm>
            <a:off x="3889814" y="3429000"/>
            <a:ext cx="1104900" cy="1225740"/>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extLst>
      <p:ext uri="{BB962C8B-B14F-4D97-AF65-F5344CB8AC3E}">
        <p14:creationId xmlns:p14="http://schemas.microsoft.com/office/powerpoint/2010/main" val="184608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71600"/>
            <a:ext cx="8229600" cy="4324350"/>
          </a:xfrm>
        </p:spPr>
        <p:txBody>
          <a:bodyPr/>
          <a:lstStyle/>
          <a:p>
            <a:r>
              <a:rPr lang="es-419" b="1" dirty="0">
                <a:solidFill>
                  <a:schemeClr val="tx1"/>
                </a:solidFill>
              </a:rPr>
              <a:t>Mover un archivo</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60</a:t>
            </a:fld>
            <a:endParaRPr lang="es-419" dirty="0"/>
          </a:p>
        </p:txBody>
      </p:sp>
      <p:grpSp>
        <p:nvGrpSpPr>
          <p:cNvPr id="4" name="Group 3">
            <a:extLst>
              <a:ext uri="{FF2B5EF4-FFF2-40B4-BE49-F238E27FC236}">
                <a16:creationId xmlns:a16="http://schemas.microsoft.com/office/drawing/2014/main" id="{D356B980-C681-3B49-863E-FAFBAE4C5B7B}"/>
              </a:ext>
            </a:extLst>
          </p:cNvPr>
          <p:cNvGrpSpPr/>
          <p:nvPr/>
        </p:nvGrpSpPr>
        <p:grpSpPr>
          <a:xfrm>
            <a:off x="877505" y="2083622"/>
            <a:ext cx="6865078" cy="4290674"/>
            <a:chOff x="877505" y="2083622"/>
            <a:chExt cx="6865078" cy="4290674"/>
          </a:xfrm>
        </p:grpSpPr>
        <p:pic>
          <p:nvPicPr>
            <p:cNvPr id="8" name="Picture 7">
              <a:extLst>
                <a:ext uri="{FF2B5EF4-FFF2-40B4-BE49-F238E27FC236}">
                  <a16:creationId xmlns:a16="http://schemas.microsoft.com/office/drawing/2014/main" id="{3C421793-0425-7A4F-A04F-1E4A6743D86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7505" y="2083622"/>
              <a:ext cx="6865078" cy="4290674"/>
            </a:xfrm>
            <a:prstGeom prst="rect">
              <a:avLst/>
            </a:prstGeom>
          </p:spPr>
        </p:pic>
        <p:sp>
          <p:nvSpPr>
            <p:cNvPr id="12" name="Rectangle 11">
              <a:extLst>
                <a:ext uri="{FF2B5EF4-FFF2-40B4-BE49-F238E27FC236}">
                  <a16:creationId xmlns:a16="http://schemas.microsoft.com/office/drawing/2014/main" id="{9B1BEBA1-C29E-8F49-B4D5-3409EA64A2F5}"/>
                </a:ext>
              </a:extLst>
            </p:cNvPr>
            <p:cNvSpPr/>
            <p:nvPr/>
          </p:nvSpPr>
          <p:spPr>
            <a:xfrm>
              <a:off x="1401417" y="3017254"/>
              <a:ext cx="1093305" cy="139148"/>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cxnSp>
          <p:nvCxnSpPr>
            <p:cNvPr id="7" name="Straight Arrow Connector 6">
              <a:extLst>
                <a:ext uri="{FF2B5EF4-FFF2-40B4-BE49-F238E27FC236}">
                  <a16:creationId xmlns:a16="http://schemas.microsoft.com/office/drawing/2014/main" id="{E3037B7E-D2CA-0045-83F3-0E19E0ACD2A1}"/>
                </a:ext>
              </a:extLst>
            </p:cNvPr>
            <p:cNvCxnSpPr>
              <a:cxnSpLocks/>
            </p:cNvCxnSpPr>
            <p:nvPr/>
          </p:nvCxnSpPr>
          <p:spPr>
            <a:xfrm flipH="1">
              <a:off x="2494722" y="3086828"/>
              <a:ext cx="1013790" cy="0"/>
            </a:xfrm>
            <a:prstGeom prst="straightConnector1">
              <a:avLst/>
            </a:prstGeom>
            <a:ln w="57150">
              <a:solidFill>
                <a:srgbClr val="F4681A"/>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25326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71600"/>
            <a:ext cx="8229600" cy="4324350"/>
          </a:xfrm>
        </p:spPr>
        <p:txBody>
          <a:bodyPr/>
          <a:lstStyle/>
          <a:p>
            <a:r>
              <a:rPr lang="es-419" b="1" dirty="0">
                <a:solidFill>
                  <a:schemeClr val="tx1"/>
                </a:solidFill>
              </a:rPr>
              <a:t>Mover un archivo</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61</a:t>
            </a:fld>
            <a:endParaRPr lang="es-419" dirty="0"/>
          </a:p>
        </p:txBody>
      </p:sp>
      <p:grpSp>
        <p:nvGrpSpPr>
          <p:cNvPr id="11" name="Group 10">
            <a:extLst>
              <a:ext uri="{FF2B5EF4-FFF2-40B4-BE49-F238E27FC236}">
                <a16:creationId xmlns:a16="http://schemas.microsoft.com/office/drawing/2014/main" id="{B81C2B13-7DB8-9D45-9744-A79A437AADD1}"/>
              </a:ext>
            </a:extLst>
          </p:cNvPr>
          <p:cNvGrpSpPr/>
          <p:nvPr/>
        </p:nvGrpSpPr>
        <p:grpSpPr>
          <a:xfrm>
            <a:off x="1272209" y="2066096"/>
            <a:ext cx="6470374" cy="4043984"/>
            <a:chOff x="1272209" y="2066096"/>
            <a:chExt cx="6470374" cy="4043984"/>
          </a:xfrm>
        </p:grpSpPr>
        <p:pic>
          <p:nvPicPr>
            <p:cNvPr id="5" name="Picture 4">
              <a:extLst>
                <a:ext uri="{FF2B5EF4-FFF2-40B4-BE49-F238E27FC236}">
                  <a16:creationId xmlns:a16="http://schemas.microsoft.com/office/drawing/2014/main" id="{B51F48FF-66C7-E440-91AA-876BA65F1B0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72209" y="2066096"/>
              <a:ext cx="6470374" cy="4043984"/>
            </a:xfrm>
            <a:prstGeom prst="rect">
              <a:avLst/>
            </a:prstGeom>
          </p:spPr>
        </p:pic>
        <p:sp>
          <p:nvSpPr>
            <p:cNvPr id="12" name="Rectangle 11">
              <a:extLst>
                <a:ext uri="{FF2B5EF4-FFF2-40B4-BE49-F238E27FC236}">
                  <a16:creationId xmlns:a16="http://schemas.microsoft.com/office/drawing/2014/main" id="{9B1BEBA1-C29E-8F49-B4D5-3409EA64A2F5}"/>
                </a:ext>
              </a:extLst>
            </p:cNvPr>
            <p:cNvSpPr/>
            <p:nvPr/>
          </p:nvSpPr>
          <p:spPr>
            <a:xfrm>
              <a:off x="4144617" y="3085073"/>
              <a:ext cx="1093305" cy="139148"/>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cxnSp>
          <p:nvCxnSpPr>
            <p:cNvPr id="7" name="Straight Arrow Connector 6">
              <a:extLst>
                <a:ext uri="{FF2B5EF4-FFF2-40B4-BE49-F238E27FC236}">
                  <a16:creationId xmlns:a16="http://schemas.microsoft.com/office/drawing/2014/main" id="{E3037B7E-D2CA-0045-83F3-0E19E0ACD2A1}"/>
                </a:ext>
              </a:extLst>
            </p:cNvPr>
            <p:cNvCxnSpPr>
              <a:cxnSpLocks/>
            </p:cNvCxnSpPr>
            <p:nvPr/>
          </p:nvCxnSpPr>
          <p:spPr>
            <a:xfrm flipV="1">
              <a:off x="4890052" y="3230217"/>
              <a:ext cx="0" cy="974035"/>
            </a:xfrm>
            <a:prstGeom prst="straightConnector1">
              <a:avLst/>
            </a:prstGeom>
            <a:ln w="57150">
              <a:solidFill>
                <a:srgbClr val="F4681A"/>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63434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90650"/>
            <a:ext cx="8229600" cy="4324350"/>
          </a:xfrm>
        </p:spPr>
        <p:txBody>
          <a:bodyPr/>
          <a:lstStyle/>
          <a:p>
            <a:r>
              <a:rPr lang="es-419" b="1" dirty="0">
                <a:solidFill>
                  <a:schemeClr val="tx1"/>
                </a:solidFill>
              </a:rPr>
              <a:t>Mover un archivo</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62</a:t>
            </a:fld>
            <a:endParaRPr lang="es-419" dirty="0"/>
          </a:p>
        </p:txBody>
      </p:sp>
      <p:grpSp>
        <p:nvGrpSpPr>
          <p:cNvPr id="9" name="Group 8">
            <a:extLst>
              <a:ext uri="{FF2B5EF4-FFF2-40B4-BE49-F238E27FC236}">
                <a16:creationId xmlns:a16="http://schemas.microsoft.com/office/drawing/2014/main" id="{B46935D0-E770-6543-A0B3-9EB53C857427}"/>
              </a:ext>
            </a:extLst>
          </p:cNvPr>
          <p:cNvGrpSpPr/>
          <p:nvPr/>
        </p:nvGrpSpPr>
        <p:grpSpPr>
          <a:xfrm>
            <a:off x="1759226" y="2030067"/>
            <a:ext cx="6957391" cy="4348369"/>
            <a:chOff x="1759226" y="2030067"/>
            <a:chExt cx="6957391" cy="4348369"/>
          </a:xfrm>
        </p:grpSpPr>
        <p:pic>
          <p:nvPicPr>
            <p:cNvPr id="8" name="Picture 7">
              <a:extLst>
                <a:ext uri="{FF2B5EF4-FFF2-40B4-BE49-F238E27FC236}">
                  <a16:creationId xmlns:a16="http://schemas.microsoft.com/office/drawing/2014/main" id="{FCAA7180-614A-A64E-9C9C-77B7443A699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59226" y="2030067"/>
              <a:ext cx="6957391" cy="4348369"/>
            </a:xfrm>
            <a:prstGeom prst="rect">
              <a:avLst/>
            </a:prstGeom>
          </p:spPr>
        </p:pic>
        <p:sp>
          <p:nvSpPr>
            <p:cNvPr id="10" name="Rectangle 9">
              <a:extLst>
                <a:ext uri="{FF2B5EF4-FFF2-40B4-BE49-F238E27FC236}">
                  <a16:creationId xmlns:a16="http://schemas.microsoft.com/office/drawing/2014/main" id="{FC34817A-F0BA-F84C-B2D8-681FFCFA1263}"/>
                </a:ext>
              </a:extLst>
            </p:cNvPr>
            <p:cNvSpPr/>
            <p:nvPr/>
          </p:nvSpPr>
          <p:spPr>
            <a:xfrm>
              <a:off x="5032513" y="3015498"/>
              <a:ext cx="1010478" cy="974035"/>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grpSp>
    </p:spTree>
    <p:extLst>
      <p:ext uri="{BB962C8B-B14F-4D97-AF65-F5344CB8AC3E}">
        <p14:creationId xmlns:p14="http://schemas.microsoft.com/office/powerpoint/2010/main" val="3866886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89888"/>
            <a:ext cx="8150087" cy="4325112"/>
          </a:xfrm>
        </p:spPr>
        <p:txBody>
          <a:bodyPr/>
          <a:lstStyle/>
          <a:p>
            <a:r>
              <a:rPr lang="es-419" b="1" dirty="0">
                <a:solidFill>
                  <a:schemeClr val="tx1"/>
                </a:solidFill>
              </a:rPr>
              <a:t>Mover un archivo</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63</a:t>
            </a:fld>
            <a:endParaRPr lang="es-419" dirty="0"/>
          </a:p>
        </p:txBody>
      </p:sp>
      <p:grpSp>
        <p:nvGrpSpPr>
          <p:cNvPr id="9" name="Group 8">
            <a:extLst>
              <a:ext uri="{FF2B5EF4-FFF2-40B4-BE49-F238E27FC236}">
                <a16:creationId xmlns:a16="http://schemas.microsoft.com/office/drawing/2014/main" id="{6E13F337-0B20-EB42-BB91-254E7E426A0A}"/>
              </a:ext>
            </a:extLst>
          </p:cNvPr>
          <p:cNvGrpSpPr/>
          <p:nvPr/>
        </p:nvGrpSpPr>
        <p:grpSpPr>
          <a:xfrm>
            <a:off x="1530626" y="2067770"/>
            <a:ext cx="5605670" cy="3950804"/>
            <a:chOff x="1530626" y="2067770"/>
            <a:chExt cx="5605670" cy="3950804"/>
          </a:xfrm>
        </p:grpSpPr>
        <p:pic>
          <p:nvPicPr>
            <p:cNvPr id="5" name="Picture 4">
              <a:extLst>
                <a:ext uri="{FF2B5EF4-FFF2-40B4-BE49-F238E27FC236}">
                  <a16:creationId xmlns:a16="http://schemas.microsoft.com/office/drawing/2014/main" id="{D59BDF56-BAA5-CF45-83A8-F400FD28F8B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30626" y="2067770"/>
              <a:ext cx="5605670" cy="3950804"/>
            </a:xfrm>
            <a:prstGeom prst="rect">
              <a:avLst/>
            </a:prstGeom>
          </p:spPr>
        </p:pic>
        <p:sp>
          <p:nvSpPr>
            <p:cNvPr id="12" name="Rectangle 11">
              <a:extLst>
                <a:ext uri="{FF2B5EF4-FFF2-40B4-BE49-F238E27FC236}">
                  <a16:creationId xmlns:a16="http://schemas.microsoft.com/office/drawing/2014/main" id="{9B1BEBA1-C29E-8F49-B4D5-3409EA64A2F5}"/>
                </a:ext>
              </a:extLst>
            </p:cNvPr>
            <p:cNvSpPr/>
            <p:nvPr/>
          </p:nvSpPr>
          <p:spPr>
            <a:xfrm>
              <a:off x="4452730" y="3091069"/>
              <a:ext cx="1093305" cy="139148"/>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grpSp>
    </p:spTree>
    <p:extLst>
      <p:ext uri="{BB962C8B-B14F-4D97-AF65-F5344CB8AC3E}">
        <p14:creationId xmlns:p14="http://schemas.microsoft.com/office/powerpoint/2010/main" val="2683368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90650"/>
            <a:ext cx="8229600" cy="4324350"/>
          </a:xfrm>
        </p:spPr>
        <p:txBody>
          <a:bodyPr/>
          <a:lstStyle/>
          <a:p>
            <a:r>
              <a:rPr lang="es-419" b="1" dirty="0">
                <a:solidFill>
                  <a:schemeClr val="tx1"/>
                </a:solidFill>
              </a:rPr>
              <a:t>Mover un archivo</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64</a:t>
            </a:fld>
            <a:endParaRPr lang="es-419" dirty="0"/>
          </a:p>
        </p:txBody>
      </p:sp>
      <p:grpSp>
        <p:nvGrpSpPr>
          <p:cNvPr id="4" name="Group 3">
            <a:extLst>
              <a:ext uri="{FF2B5EF4-FFF2-40B4-BE49-F238E27FC236}">
                <a16:creationId xmlns:a16="http://schemas.microsoft.com/office/drawing/2014/main" id="{44656873-5BB1-D647-A9EF-30CA28695F39}"/>
              </a:ext>
            </a:extLst>
          </p:cNvPr>
          <p:cNvGrpSpPr/>
          <p:nvPr/>
        </p:nvGrpSpPr>
        <p:grpSpPr>
          <a:xfrm>
            <a:off x="1530626" y="2067770"/>
            <a:ext cx="6321286" cy="3950804"/>
            <a:chOff x="1530626" y="2067770"/>
            <a:chExt cx="6321286" cy="3950804"/>
          </a:xfrm>
        </p:grpSpPr>
        <p:pic>
          <p:nvPicPr>
            <p:cNvPr id="5" name="Picture 4">
              <a:extLst>
                <a:ext uri="{FF2B5EF4-FFF2-40B4-BE49-F238E27FC236}">
                  <a16:creationId xmlns:a16="http://schemas.microsoft.com/office/drawing/2014/main" id="{D59BDF56-BAA5-CF45-83A8-F400FD28F8B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30626" y="2067770"/>
              <a:ext cx="6321286" cy="3950804"/>
            </a:xfrm>
            <a:prstGeom prst="rect">
              <a:avLst/>
            </a:prstGeom>
          </p:spPr>
        </p:pic>
        <p:sp>
          <p:nvSpPr>
            <p:cNvPr id="12" name="Rectangle 11">
              <a:extLst>
                <a:ext uri="{FF2B5EF4-FFF2-40B4-BE49-F238E27FC236}">
                  <a16:creationId xmlns:a16="http://schemas.microsoft.com/office/drawing/2014/main" id="{9B1BEBA1-C29E-8F49-B4D5-3409EA64A2F5}"/>
                </a:ext>
              </a:extLst>
            </p:cNvPr>
            <p:cNvSpPr/>
            <p:nvPr/>
          </p:nvSpPr>
          <p:spPr>
            <a:xfrm>
              <a:off x="5804452" y="4562061"/>
              <a:ext cx="556592" cy="129209"/>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grpSp>
    </p:spTree>
    <p:extLst>
      <p:ext uri="{BB962C8B-B14F-4D97-AF65-F5344CB8AC3E}">
        <p14:creationId xmlns:p14="http://schemas.microsoft.com/office/powerpoint/2010/main" val="3249123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90650"/>
            <a:ext cx="8229600" cy="4324350"/>
          </a:xfrm>
        </p:spPr>
        <p:txBody>
          <a:bodyPr/>
          <a:lstStyle/>
          <a:p>
            <a:r>
              <a:rPr lang="es-419" b="1" dirty="0">
                <a:solidFill>
                  <a:schemeClr val="tx1"/>
                </a:solidFill>
              </a:rPr>
              <a:t>Mover un archivo</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65</a:t>
            </a:fld>
            <a:endParaRPr lang="es-419" dirty="0"/>
          </a:p>
        </p:txBody>
      </p:sp>
      <p:grpSp>
        <p:nvGrpSpPr>
          <p:cNvPr id="8" name="Group 7">
            <a:extLst>
              <a:ext uri="{FF2B5EF4-FFF2-40B4-BE49-F238E27FC236}">
                <a16:creationId xmlns:a16="http://schemas.microsoft.com/office/drawing/2014/main" id="{D95C6728-0291-B44C-84DC-27090412165B}"/>
              </a:ext>
            </a:extLst>
          </p:cNvPr>
          <p:cNvGrpSpPr/>
          <p:nvPr/>
        </p:nvGrpSpPr>
        <p:grpSpPr>
          <a:xfrm>
            <a:off x="1302026" y="2075621"/>
            <a:ext cx="6798366" cy="4248979"/>
            <a:chOff x="1302026" y="2075621"/>
            <a:chExt cx="6798366" cy="4248979"/>
          </a:xfrm>
        </p:grpSpPr>
        <p:pic>
          <p:nvPicPr>
            <p:cNvPr id="7" name="Picture 6">
              <a:extLst>
                <a:ext uri="{FF2B5EF4-FFF2-40B4-BE49-F238E27FC236}">
                  <a16:creationId xmlns:a16="http://schemas.microsoft.com/office/drawing/2014/main" id="{7BBD6E42-E35F-8D4B-84D7-95131A46B5E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02026" y="2075621"/>
              <a:ext cx="6798366" cy="4248979"/>
            </a:xfrm>
            <a:prstGeom prst="rect">
              <a:avLst/>
            </a:prstGeom>
          </p:spPr>
        </p:pic>
        <p:sp>
          <p:nvSpPr>
            <p:cNvPr id="9" name="Rectangle 8">
              <a:extLst>
                <a:ext uri="{FF2B5EF4-FFF2-40B4-BE49-F238E27FC236}">
                  <a16:creationId xmlns:a16="http://schemas.microsoft.com/office/drawing/2014/main" id="{DF29545F-2F5D-F242-93C1-52DBBA359DC1}"/>
                </a:ext>
              </a:extLst>
            </p:cNvPr>
            <p:cNvSpPr/>
            <p:nvPr/>
          </p:nvSpPr>
          <p:spPr>
            <a:xfrm>
              <a:off x="7543800" y="3299791"/>
              <a:ext cx="556592" cy="566531"/>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grpSp>
    </p:spTree>
    <p:extLst>
      <p:ext uri="{BB962C8B-B14F-4D97-AF65-F5344CB8AC3E}">
        <p14:creationId xmlns:p14="http://schemas.microsoft.com/office/powerpoint/2010/main" val="2335176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90650"/>
            <a:ext cx="8229600" cy="4324350"/>
          </a:xfrm>
        </p:spPr>
        <p:txBody>
          <a:bodyPr/>
          <a:lstStyle/>
          <a:p>
            <a:r>
              <a:rPr lang="es-419" b="1" dirty="0">
                <a:solidFill>
                  <a:schemeClr val="tx1"/>
                </a:solidFill>
              </a:rPr>
              <a:t>Cerrar un archivo</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66</a:t>
            </a:fld>
            <a:endParaRPr lang="es-419" dirty="0"/>
          </a:p>
        </p:txBody>
      </p:sp>
      <p:grpSp>
        <p:nvGrpSpPr>
          <p:cNvPr id="8" name="Group 7">
            <a:extLst>
              <a:ext uri="{FF2B5EF4-FFF2-40B4-BE49-F238E27FC236}">
                <a16:creationId xmlns:a16="http://schemas.microsoft.com/office/drawing/2014/main" id="{D95C6728-0291-B44C-84DC-27090412165B}"/>
              </a:ext>
            </a:extLst>
          </p:cNvPr>
          <p:cNvGrpSpPr/>
          <p:nvPr/>
        </p:nvGrpSpPr>
        <p:grpSpPr>
          <a:xfrm>
            <a:off x="1302026" y="2075621"/>
            <a:ext cx="6798366" cy="4248979"/>
            <a:chOff x="1302026" y="2075621"/>
            <a:chExt cx="6798366" cy="4248979"/>
          </a:xfrm>
        </p:grpSpPr>
        <p:pic>
          <p:nvPicPr>
            <p:cNvPr id="7" name="Picture 6">
              <a:extLst>
                <a:ext uri="{FF2B5EF4-FFF2-40B4-BE49-F238E27FC236}">
                  <a16:creationId xmlns:a16="http://schemas.microsoft.com/office/drawing/2014/main" id="{7BBD6E42-E35F-8D4B-84D7-95131A46B5E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02026" y="2075621"/>
              <a:ext cx="6798366" cy="4248979"/>
            </a:xfrm>
            <a:prstGeom prst="rect">
              <a:avLst/>
            </a:prstGeom>
          </p:spPr>
        </p:pic>
        <p:sp>
          <p:nvSpPr>
            <p:cNvPr id="9" name="Rectangle 8">
              <a:extLst>
                <a:ext uri="{FF2B5EF4-FFF2-40B4-BE49-F238E27FC236}">
                  <a16:creationId xmlns:a16="http://schemas.microsoft.com/office/drawing/2014/main" id="{DF29545F-2F5D-F242-93C1-52DBBA359DC1}"/>
                </a:ext>
              </a:extLst>
            </p:cNvPr>
            <p:cNvSpPr/>
            <p:nvPr/>
          </p:nvSpPr>
          <p:spPr>
            <a:xfrm>
              <a:off x="2405270" y="2186608"/>
              <a:ext cx="99391" cy="228601"/>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p>
          </p:txBody>
        </p:sp>
      </p:grpSp>
      <p:cxnSp>
        <p:nvCxnSpPr>
          <p:cNvPr id="10" name="Straight Arrow Connector 9">
            <a:extLst>
              <a:ext uri="{FF2B5EF4-FFF2-40B4-BE49-F238E27FC236}">
                <a16:creationId xmlns:a16="http://schemas.microsoft.com/office/drawing/2014/main" id="{FC2E3EFD-FE85-EB4B-BEDE-33AB49A3448F}"/>
              </a:ext>
            </a:extLst>
          </p:cNvPr>
          <p:cNvCxnSpPr>
            <a:cxnSpLocks/>
          </p:cNvCxnSpPr>
          <p:nvPr/>
        </p:nvCxnSpPr>
        <p:spPr>
          <a:xfrm flipV="1">
            <a:off x="2454965" y="2534478"/>
            <a:ext cx="0" cy="974035"/>
          </a:xfrm>
          <a:prstGeom prst="straightConnector1">
            <a:avLst/>
          </a:prstGeom>
          <a:ln w="57150">
            <a:solidFill>
              <a:srgbClr val="F4681A"/>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4739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295400"/>
            <a:ext cx="8229600" cy="4324350"/>
          </a:xfrm>
        </p:spPr>
        <p:txBody>
          <a:bodyPr/>
          <a:lstStyle/>
          <a:p>
            <a:r>
              <a:rPr lang="es-419" b="1" dirty="0">
                <a:solidFill>
                  <a:schemeClr val="tx1"/>
                </a:solidFill>
              </a:rPr>
              <a:t>Cerrar un archivo</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67</a:t>
            </a:fld>
            <a:endParaRPr lang="es-419" dirty="0"/>
          </a:p>
        </p:txBody>
      </p:sp>
      <p:pic>
        <p:nvPicPr>
          <p:cNvPr id="5" name="Picture 4">
            <a:extLst>
              <a:ext uri="{FF2B5EF4-FFF2-40B4-BE49-F238E27FC236}">
                <a16:creationId xmlns:a16="http://schemas.microsoft.com/office/drawing/2014/main" id="{9AFF9E05-2513-6F45-8062-9C29C01ED1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4400" y="1905000"/>
            <a:ext cx="7267493" cy="4542183"/>
          </a:xfrm>
          <a:prstGeom prst="rect">
            <a:avLst/>
          </a:prstGeom>
        </p:spPr>
      </p:pic>
    </p:spTree>
    <p:extLst>
      <p:ext uri="{BB962C8B-B14F-4D97-AF65-F5344CB8AC3E}">
        <p14:creationId xmlns:p14="http://schemas.microsoft.com/office/powerpoint/2010/main" val="261843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295400"/>
            <a:ext cx="8229600" cy="4324350"/>
          </a:xfrm>
        </p:spPr>
        <p:txBody>
          <a:bodyPr/>
          <a:lstStyle/>
          <a:p>
            <a:r>
              <a:rPr lang="es-419" b="1" dirty="0">
                <a:solidFill>
                  <a:schemeClr val="tx1"/>
                </a:solidFill>
              </a:rPr>
              <a:t>Cerrar un archivo</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Archivos y carpetas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68</a:t>
            </a:fld>
            <a:endParaRPr lang="es-419" dirty="0"/>
          </a:p>
        </p:txBody>
      </p:sp>
      <p:pic>
        <p:nvPicPr>
          <p:cNvPr id="7" name="Picture 6">
            <a:extLst>
              <a:ext uri="{FF2B5EF4-FFF2-40B4-BE49-F238E27FC236}">
                <a16:creationId xmlns:a16="http://schemas.microsoft.com/office/drawing/2014/main" id="{F9DE2510-69BB-2F4E-9596-63D693798C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6519" y="1981200"/>
            <a:ext cx="7457672" cy="4661045"/>
          </a:xfrm>
          <a:prstGeom prst="rect">
            <a:avLst/>
          </a:prstGeom>
        </p:spPr>
      </p:pic>
    </p:spTree>
    <p:extLst>
      <p:ext uri="{BB962C8B-B14F-4D97-AF65-F5344CB8AC3E}">
        <p14:creationId xmlns:p14="http://schemas.microsoft.com/office/powerpoint/2010/main" val="780596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r>
              <a:rPr lang="es-419" sz="4800" dirty="0"/>
              <a:t>Actividad 3</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69</a:t>
            </a:fld>
            <a:endParaRPr lang="es-419" dirty="0"/>
          </a:p>
        </p:txBody>
      </p:sp>
    </p:spTree>
    <p:extLst>
      <p:ext uri="{BB962C8B-B14F-4D97-AF65-F5344CB8AC3E}">
        <p14:creationId xmlns:p14="http://schemas.microsoft.com/office/powerpoint/2010/main" val="770968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66850"/>
            <a:ext cx="8229600" cy="4324350"/>
          </a:xfrm>
        </p:spPr>
        <p:txBody>
          <a:bodyPr/>
          <a:lstStyle/>
          <a:p>
            <a:pPr marL="635000" lvl="1" indent="-325438"/>
            <a:r>
              <a:rPr lang="es-419" sz="2400" b="1" dirty="0">
                <a:solidFill>
                  <a:schemeClr val="tx1"/>
                </a:solidFill>
              </a:rPr>
              <a:t>Sistema operativo</a:t>
            </a:r>
            <a:endParaRPr lang="es-419" dirty="0">
              <a:solidFill>
                <a:schemeClr val="tx1"/>
              </a:solidFill>
            </a:endParaRPr>
          </a:p>
          <a:p>
            <a:pPr lvl="1"/>
            <a:endParaRPr lang="es-419" dirty="0">
              <a:solidFill>
                <a:schemeClr val="tx1"/>
              </a:solidFill>
            </a:endParaRPr>
          </a:p>
          <a:p>
            <a:pPr lvl="1"/>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Definición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7</a:t>
            </a:fld>
            <a:endParaRPr lang="es-419" dirty="0"/>
          </a:p>
        </p:txBody>
      </p:sp>
      <p:grpSp>
        <p:nvGrpSpPr>
          <p:cNvPr id="8" name="Group 7" descr="Mac OS desktop.">
            <a:extLst>
              <a:ext uri="{FF2B5EF4-FFF2-40B4-BE49-F238E27FC236}">
                <a16:creationId xmlns:a16="http://schemas.microsoft.com/office/drawing/2014/main" id="{22591B3F-8632-314D-9C17-CFE0117C7EF8}"/>
              </a:ext>
            </a:extLst>
          </p:cNvPr>
          <p:cNvGrpSpPr/>
          <p:nvPr/>
        </p:nvGrpSpPr>
        <p:grpSpPr>
          <a:xfrm>
            <a:off x="1267691" y="2209204"/>
            <a:ext cx="6608618" cy="4130386"/>
            <a:chOff x="1267691" y="2209204"/>
            <a:chExt cx="6608618" cy="4130386"/>
          </a:xfrm>
        </p:grpSpPr>
        <p:pic>
          <p:nvPicPr>
            <p:cNvPr id="6" name="Picture 5" descr="Mac OS desktop with the Apple menu open and the About this Mac menu item highlighted in the menu.">
              <a:extLst>
                <a:ext uri="{FF2B5EF4-FFF2-40B4-BE49-F238E27FC236}">
                  <a16:creationId xmlns:a16="http://schemas.microsoft.com/office/drawing/2014/main" id="{D97326E6-7968-6748-B1E0-A03217D8EF7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67691" y="2209204"/>
              <a:ext cx="6608618" cy="4130386"/>
            </a:xfrm>
            <a:prstGeom prst="rect">
              <a:avLst/>
            </a:prstGeom>
          </p:spPr>
        </p:pic>
        <p:cxnSp>
          <p:nvCxnSpPr>
            <p:cNvPr id="7" name="Straight Arrow Connector 6">
              <a:extLst>
                <a:ext uri="{FF2B5EF4-FFF2-40B4-BE49-F238E27FC236}">
                  <a16:creationId xmlns:a16="http://schemas.microsoft.com/office/drawing/2014/main" id="{8B2A2369-B680-1B44-9D4C-295149847BD8}"/>
                </a:ext>
              </a:extLst>
            </p:cNvPr>
            <p:cNvCxnSpPr/>
            <p:nvPr/>
          </p:nvCxnSpPr>
          <p:spPr>
            <a:xfrm flipH="1">
              <a:off x="2473150" y="2382979"/>
              <a:ext cx="775854" cy="0"/>
            </a:xfrm>
            <a:prstGeom prst="straightConnector1">
              <a:avLst/>
            </a:prstGeom>
            <a:ln w="762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711CBCE7-4AEF-E644-888C-694CE29DB23E}"/>
                </a:ext>
              </a:extLst>
            </p:cNvPr>
            <p:cNvSpPr/>
            <p:nvPr/>
          </p:nvSpPr>
          <p:spPr>
            <a:xfrm>
              <a:off x="1267691" y="2288596"/>
              <a:ext cx="1235666" cy="188765"/>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grpSp>
    </p:spTree>
    <p:extLst>
      <p:ext uri="{BB962C8B-B14F-4D97-AF65-F5344CB8AC3E}">
        <p14:creationId xmlns:p14="http://schemas.microsoft.com/office/powerpoint/2010/main" val="1757683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60500"/>
            <a:ext cx="8229600" cy="5113338"/>
          </a:xfrm>
        </p:spPr>
        <p:txBody>
          <a:bodyPr>
            <a:normAutofit fontScale="47500" lnSpcReduction="20000"/>
          </a:bodyPr>
          <a:lstStyle/>
          <a:p>
            <a:pPr marL="82296" indent="0">
              <a:buNone/>
            </a:pPr>
            <a:r>
              <a:rPr lang="es-419" sz="5100" dirty="0">
                <a:solidFill>
                  <a:schemeClr val="tx1"/>
                </a:solidFill>
              </a:rPr>
              <a:t>Utilice el escritorio de la computadora para responder las siguientes preguntas. </a:t>
            </a:r>
          </a:p>
          <a:p>
            <a:pPr marL="82296" indent="0">
              <a:buNone/>
            </a:pPr>
            <a:r>
              <a:rPr lang="es-419" sz="5100" dirty="0">
                <a:solidFill>
                  <a:schemeClr val="tx1"/>
                </a:solidFill>
              </a:rPr>
              <a:t> </a:t>
            </a:r>
          </a:p>
          <a:p>
            <a:pPr marL="82296" indent="0">
              <a:buNone/>
            </a:pPr>
            <a:r>
              <a:rPr lang="es-419" sz="5100" dirty="0">
                <a:solidFill>
                  <a:schemeClr val="tx1"/>
                </a:solidFill>
              </a:rPr>
              <a:t>Si no tiene una computadora propia, siga al instructor para completar las siguientes tareas. </a:t>
            </a:r>
          </a:p>
          <a:p>
            <a:pPr marL="82296" indent="0">
              <a:buNone/>
            </a:pPr>
            <a:r>
              <a:rPr lang="es-419" sz="5100" b="1" dirty="0">
                <a:solidFill>
                  <a:schemeClr val="tx1"/>
                </a:solidFill>
              </a:rPr>
              <a:t> </a:t>
            </a:r>
            <a:endParaRPr lang="es-419" sz="5100" dirty="0">
              <a:solidFill>
                <a:schemeClr val="tx1"/>
              </a:solidFill>
            </a:endParaRPr>
          </a:p>
          <a:p>
            <a:pPr marL="82296" lvl="0" indent="0">
              <a:buNone/>
            </a:pPr>
            <a:r>
              <a:rPr lang="es-419" sz="5100" dirty="0">
                <a:solidFill>
                  <a:schemeClr val="tx1"/>
                </a:solidFill>
              </a:rPr>
              <a:t>1. Abra Pages.</a:t>
            </a:r>
            <a:br>
              <a:rPr lang="en-US" sz="5100" dirty="0">
                <a:solidFill>
                  <a:schemeClr val="tx1"/>
                </a:solidFill>
              </a:rPr>
            </a:br>
            <a:endParaRPr lang="es-419" sz="5100" dirty="0">
              <a:solidFill>
                <a:schemeClr val="tx1"/>
              </a:solidFill>
            </a:endParaRPr>
          </a:p>
          <a:p>
            <a:pPr marL="82296" lvl="0" indent="0">
              <a:buNone/>
            </a:pPr>
            <a:r>
              <a:rPr lang="es-419" sz="5100" dirty="0">
                <a:solidFill>
                  <a:schemeClr val="tx1"/>
                </a:solidFill>
              </a:rPr>
              <a:t>2. Escriba "Hola mundo" en el documento.</a:t>
            </a:r>
            <a:br>
              <a:rPr lang="en-US" sz="5100" dirty="0">
                <a:solidFill>
                  <a:schemeClr val="tx1"/>
                </a:solidFill>
              </a:rPr>
            </a:br>
            <a:endParaRPr lang="es-419" sz="5100" dirty="0">
              <a:solidFill>
                <a:schemeClr val="tx1"/>
              </a:solidFill>
            </a:endParaRPr>
          </a:p>
          <a:p>
            <a:pPr marL="82296" lvl="0" indent="0">
              <a:buNone/>
            </a:pPr>
            <a:r>
              <a:rPr lang="es-419" sz="5100" dirty="0">
                <a:solidFill>
                  <a:schemeClr val="tx1"/>
                </a:solidFill>
              </a:rPr>
              <a:t>3. Guarde el documento en el escritorio. En el cuadro "File name" (Nombre del archivo), escriba "Hola" y haga clic en "Save" (Guardar). </a:t>
            </a:r>
            <a:br>
              <a:rPr lang="en-US" sz="5100" dirty="0">
                <a:solidFill>
                  <a:schemeClr val="tx1"/>
                </a:solidFill>
              </a:rPr>
            </a:br>
            <a:endParaRPr lang="es-419" sz="5100" dirty="0">
              <a:solidFill>
                <a:schemeClr val="tx1"/>
              </a:solidFill>
            </a:endParaRPr>
          </a:p>
          <a:p>
            <a:pPr marL="82296" lvl="0" indent="0">
              <a:buNone/>
            </a:pPr>
            <a:r>
              <a:rPr lang="es-419" sz="5100" dirty="0">
                <a:solidFill>
                  <a:schemeClr val="tx1"/>
                </a:solidFill>
              </a:rPr>
              <a:t>4. Cierre el archivo.</a:t>
            </a:r>
          </a:p>
          <a:p>
            <a:pPr marL="82296" indent="0">
              <a:buNone/>
            </a:pP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Actividad 3: Guardar un archivo</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70</a:t>
            </a:fld>
            <a:endParaRPr lang="es-419" dirty="0"/>
          </a:p>
        </p:txBody>
      </p:sp>
    </p:spTree>
    <p:extLst>
      <p:ext uri="{BB962C8B-B14F-4D97-AF65-F5344CB8AC3E}">
        <p14:creationId xmlns:p14="http://schemas.microsoft.com/office/powerpoint/2010/main" val="468988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295400"/>
            <a:ext cx="8229600" cy="4324350"/>
          </a:xfrm>
        </p:spPr>
        <p:txBody>
          <a:bodyPr/>
          <a:lstStyle/>
          <a:p>
            <a:r>
              <a:rPr lang="es-419" b="1" dirty="0">
                <a:solidFill>
                  <a:schemeClr val="tx1"/>
                </a:solidFill>
              </a:rPr>
              <a:t>Papelera</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Eliminar archivos</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71</a:t>
            </a:fld>
            <a:endParaRPr lang="es-419" dirty="0"/>
          </a:p>
        </p:txBody>
      </p:sp>
      <p:pic>
        <p:nvPicPr>
          <p:cNvPr id="11" name="Picture 10">
            <a:extLst>
              <a:ext uri="{FF2B5EF4-FFF2-40B4-BE49-F238E27FC236}">
                <a16:creationId xmlns:a16="http://schemas.microsoft.com/office/drawing/2014/main" id="{F6B7A4F8-AF4A-1B46-8428-0F1551FE609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929755" y="2513083"/>
            <a:ext cx="3251200" cy="3251200"/>
          </a:xfrm>
          <a:prstGeom prst="rect">
            <a:avLst/>
          </a:prstGeom>
        </p:spPr>
      </p:pic>
      <p:grpSp>
        <p:nvGrpSpPr>
          <p:cNvPr id="4" name="Group 3">
            <a:extLst>
              <a:ext uri="{FF2B5EF4-FFF2-40B4-BE49-F238E27FC236}">
                <a16:creationId xmlns:a16="http://schemas.microsoft.com/office/drawing/2014/main" id="{BA12CA31-01FF-ABCA-F0B3-A6909C65545F}"/>
              </a:ext>
            </a:extLst>
          </p:cNvPr>
          <p:cNvGrpSpPr/>
          <p:nvPr/>
        </p:nvGrpSpPr>
        <p:grpSpPr>
          <a:xfrm>
            <a:off x="826519" y="1981200"/>
            <a:ext cx="7457672" cy="4661045"/>
            <a:chOff x="826519" y="1981200"/>
            <a:chExt cx="7457672" cy="4661045"/>
          </a:xfrm>
        </p:grpSpPr>
        <p:pic>
          <p:nvPicPr>
            <p:cNvPr id="13" name="Picture 12">
              <a:extLst>
                <a:ext uri="{FF2B5EF4-FFF2-40B4-BE49-F238E27FC236}">
                  <a16:creationId xmlns:a16="http://schemas.microsoft.com/office/drawing/2014/main" id="{65B49848-1C71-5C47-9F96-18F8F99C350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26519" y="1981200"/>
              <a:ext cx="7457672" cy="4661045"/>
            </a:xfrm>
            <a:prstGeom prst="rect">
              <a:avLst/>
            </a:prstGeom>
          </p:spPr>
        </p:pic>
        <p:sp>
          <p:nvSpPr>
            <p:cNvPr id="12" name="Rectangle 11">
              <a:extLst>
                <a:ext uri="{FF2B5EF4-FFF2-40B4-BE49-F238E27FC236}">
                  <a16:creationId xmlns:a16="http://schemas.microsoft.com/office/drawing/2014/main" id="{25E4BB03-2F3D-604A-A391-EF7A04A459F3}"/>
                </a:ext>
              </a:extLst>
            </p:cNvPr>
            <p:cNvSpPr/>
            <p:nvPr/>
          </p:nvSpPr>
          <p:spPr>
            <a:xfrm>
              <a:off x="7765576" y="6172200"/>
              <a:ext cx="300251" cy="457771"/>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cxnSp>
          <p:nvCxnSpPr>
            <p:cNvPr id="18" name="Straight Arrow Connector 17">
              <a:extLst>
                <a:ext uri="{FF2B5EF4-FFF2-40B4-BE49-F238E27FC236}">
                  <a16:creationId xmlns:a16="http://schemas.microsoft.com/office/drawing/2014/main" id="{0936CDE9-58DA-BE4E-8D0A-43C2ABE36909}"/>
                </a:ext>
              </a:extLst>
            </p:cNvPr>
            <p:cNvCxnSpPr/>
            <p:nvPr/>
          </p:nvCxnSpPr>
          <p:spPr>
            <a:xfrm>
              <a:off x="7902054" y="5410200"/>
              <a:ext cx="0" cy="736980"/>
            </a:xfrm>
            <a:prstGeom prst="straightConnector1">
              <a:avLst/>
            </a:prstGeom>
            <a:ln w="76200">
              <a:solidFill>
                <a:srgbClr val="F4681A"/>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4907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14450"/>
            <a:ext cx="8229600" cy="4324350"/>
          </a:xfrm>
        </p:spPr>
        <p:txBody>
          <a:bodyPr/>
          <a:lstStyle/>
          <a:p>
            <a:r>
              <a:rPr lang="es-419" b="1" dirty="0">
                <a:solidFill>
                  <a:schemeClr val="tx1"/>
                </a:solidFill>
              </a:rPr>
              <a:t>Eliminar un archivo</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Eliminar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72</a:t>
            </a:fld>
            <a:endParaRPr lang="es-419" dirty="0"/>
          </a:p>
        </p:txBody>
      </p:sp>
      <p:pic>
        <p:nvPicPr>
          <p:cNvPr id="13" name="Picture 12">
            <a:extLst>
              <a:ext uri="{FF2B5EF4-FFF2-40B4-BE49-F238E27FC236}">
                <a16:creationId xmlns:a16="http://schemas.microsoft.com/office/drawing/2014/main" id="{65B49848-1C71-5C47-9F96-18F8F99C35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6519" y="2121326"/>
            <a:ext cx="7457672" cy="4661045"/>
          </a:xfrm>
          <a:prstGeom prst="rect">
            <a:avLst/>
          </a:prstGeom>
        </p:spPr>
      </p:pic>
      <p:pic>
        <p:nvPicPr>
          <p:cNvPr id="5" name="Graphic 4" descr="Cursor with solid fill">
            <a:extLst>
              <a:ext uri="{FF2B5EF4-FFF2-40B4-BE49-F238E27FC236}">
                <a16:creationId xmlns:a16="http://schemas.microsoft.com/office/drawing/2014/main" id="{A6DF5B4A-97A9-1F41-8C5F-7E9CDF88ACB4}"/>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7805689" y="3626891"/>
            <a:ext cx="511792" cy="511792"/>
          </a:xfrm>
          <a:prstGeom prst="rect">
            <a:avLst/>
          </a:prstGeom>
        </p:spPr>
      </p:pic>
    </p:spTree>
    <p:extLst>
      <p:ext uri="{BB962C8B-B14F-4D97-AF65-F5344CB8AC3E}">
        <p14:creationId xmlns:p14="http://schemas.microsoft.com/office/powerpoint/2010/main" val="301566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14450"/>
            <a:ext cx="8229600" cy="4324350"/>
          </a:xfrm>
        </p:spPr>
        <p:txBody>
          <a:bodyPr/>
          <a:lstStyle/>
          <a:p>
            <a:r>
              <a:rPr lang="es-419" b="1" dirty="0">
                <a:solidFill>
                  <a:schemeClr val="tx1"/>
                </a:solidFill>
              </a:rPr>
              <a:t>Eliminar un archivo</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Eliminar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73</a:t>
            </a:fld>
            <a:endParaRPr lang="es-419" dirty="0"/>
          </a:p>
        </p:txBody>
      </p:sp>
      <p:pic>
        <p:nvPicPr>
          <p:cNvPr id="13" name="Picture 12">
            <a:extLst>
              <a:ext uri="{FF2B5EF4-FFF2-40B4-BE49-F238E27FC236}">
                <a16:creationId xmlns:a16="http://schemas.microsoft.com/office/drawing/2014/main" id="{65B49848-1C71-5C47-9F96-18F8F99C35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6519" y="2057400"/>
            <a:ext cx="7457672" cy="4661045"/>
          </a:xfrm>
          <a:prstGeom prst="rect">
            <a:avLst/>
          </a:prstGeom>
        </p:spPr>
      </p:pic>
      <p:pic>
        <p:nvPicPr>
          <p:cNvPr id="5" name="Graphic 4" descr="Cursor with solid fill">
            <a:extLst>
              <a:ext uri="{FF2B5EF4-FFF2-40B4-BE49-F238E27FC236}">
                <a16:creationId xmlns:a16="http://schemas.microsoft.com/office/drawing/2014/main" id="{A6DF5B4A-97A9-1F41-8C5F-7E9CDF88ACB4}"/>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7805689" y="6324600"/>
            <a:ext cx="511792" cy="511792"/>
          </a:xfrm>
          <a:prstGeom prst="rect">
            <a:avLst/>
          </a:prstGeom>
        </p:spPr>
      </p:pic>
      <p:cxnSp>
        <p:nvCxnSpPr>
          <p:cNvPr id="7" name="Straight Arrow Connector 6">
            <a:extLst>
              <a:ext uri="{FF2B5EF4-FFF2-40B4-BE49-F238E27FC236}">
                <a16:creationId xmlns:a16="http://schemas.microsoft.com/office/drawing/2014/main" id="{8F2E4F2C-69ED-7E47-A0FE-B5C56CDA2FC1}"/>
              </a:ext>
            </a:extLst>
          </p:cNvPr>
          <p:cNvCxnSpPr/>
          <p:nvPr/>
        </p:nvCxnSpPr>
        <p:spPr>
          <a:xfrm>
            <a:off x="7942997" y="3802380"/>
            <a:ext cx="0" cy="2522220"/>
          </a:xfrm>
          <a:prstGeom prst="straightConnector1">
            <a:avLst/>
          </a:prstGeom>
          <a:ln w="762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5575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14450"/>
            <a:ext cx="8229600" cy="4324350"/>
          </a:xfrm>
        </p:spPr>
        <p:txBody>
          <a:bodyPr/>
          <a:lstStyle/>
          <a:p>
            <a:r>
              <a:rPr lang="es-419" b="1" dirty="0">
                <a:solidFill>
                  <a:schemeClr val="tx1"/>
                </a:solidFill>
              </a:rPr>
              <a:t>Eliminar un archivo</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Eliminar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74</a:t>
            </a:fld>
            <a:endParaRPr lang="es-419" dirty="0"/>
          </a:p>
        </p:txBody>
      </p:sp>
      <p:pic>
        <p:nvPicPr>
          <p:cNvPr id="8" name="Picture 7">
            <a:extLst>
              <a:ext uri="{FF2B5EF4-FFF2-40B4-BE49-F238E27FC236}">
                <a16:creationId xmlns:a16="http://schemas.microsoft.com/office/drawing/2014/main" id="{AC310A72-DA38-B44E-9419-E7021303E0F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5268" y="2019867"/>
            <a:ext cx="7413464" cy="4633415"/>
          </a:xfrm>
          <a:prstGeom prst="rect">
            <a:avLst/>
          </a:prstGeom>
        </p:spPr>
      </p:pic>
      <p:sp>
        <p:nvSpPr>
          <p:cNvPr id="9" name="Rectangle 8">
            <a:extLst>
              <a:ext uri="{FF2B5EF4-FFF2-40B4-BE49-F238E27FC236}">
                <a16:creationId xmlns:a16="http://schemas.microsoft.com/office/drawing/2014/main" id="{2F615EE2-A8BA-7341-97F7-0FE4AF4FD2C6}"/>
              </a:ext>
            </a:extLst>
          </p:cNvPr>
          <p:cNvSpPr/>
          <p:nvPr/>
        </p:nvSpPr>
        <p:spPr>
          <a:xfrm>
            <a:off x="7751928" y="6223379"/>
            <a:ext cx="422808" cy="429903"/>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cxnSp>
        <p:nvCxnSpPr>
          <p:cNvPr id="11" name="Straight Arrow Connector 10">
            <a:extLst>
              <a:ext uri="{FF2B5EF4-FFF2-40B4-BE49-F238E27FC236}">
                <a16:creationId xmlns:a16="http://schemas.microsoft.com/office/drawing/2014/main" id="{74FD44C8-4B97-9D49-B05D-44EC24BC3E51}"/>
              </a:ext>
            </a:extLst>
          </p:cNvPr>
          <p:cNvCxnSpPr>
            <a:cxnSpLocks/>
          </p:cNvCxnSpPr>
          <p:nvPr/>
        </p:nvCxnSpPr>
        <p:spPr>
          <a:xfrm>
            <a:off x="7942997" y="5500048"/>
            <a:ext cx="0" cy="824552"/>
          </a:xfrm>
          <a:prstGeom prst="straightConnector1">
            <a:avLst/>
          </a:prstGeom>
          <a:ln w="76200">
            <a:solidFill>
              <a:srgbClr val="F4681A"/>
            </a:solidFill>
            <a:tailEnd type="triangle"/>
          </a:ln>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id="{864F5B7B-7D13-EA4A-B0A5-8F1A2199720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778533" y="2571069"/>
            <a:ext cx="3251200" cy="3251200"/>
          </a:xfrm>
          <a:prstGeom prst="rect">
            <a:avLst/>
          </a:prstGeom>
        </p:spPr>
      </p:pic>
    </p:spTree>
    <p:extLst>
      <p:ext uri="{BB962C8B-B14F-4D97-AF65-F5344CB8AC3E}">
        <p14:creationId xmlns:p14="http://schemas.microsoft.com/office/powerpoint/2010/main" val="2992939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14450"/>
            <a:ext cx="8229600" cy="4324350"/>
          </a:xfrm>
        </p:spPr>
        <p:txBody>
          <a:bodyPr/>
          <a:lstStyle/>
          <a:p>
            <a:r>
              <a:rPr lang="es-419" b="1" dirty="0">
                <a:solidFill>
                  <a:schemeClr val="tx1"/>
                </a:solidFill>
              </a:rPr>
              <a:t>Eliminar un archivo</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Eliminar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75</a:t>
            </a:fld>
            <a:endParaRPr lang="es-419" dirty="0"/>
          </a:p>
        </p:txBody>
      </p:sp>
      <p:pic>
        <p:nvPicPr>
          <p:cNvPr id="8" name="Picture 7">
            <a:extLst>
              <a:ext uri="{FF2B5EF4-FFF2-40B4-BE49-F238E27FC236}">
                <a16:creationId xmlns:a16="http://schemas.microsoft.com/office/drawing/2014/main" id="{AC310A72-DA38-B44E-9419-E7021303E0F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5268" y="2019867"/>
            <a:ext cx="7413464" cy="4633415"/>
          </a:xfrm>
          <a:prstGeom prst="rect">
            <a:avLst/>
          </a:prstGeom>
        </p:spPr>
      </p:pic>
      <p:sp>
        <p:nvSpPr>
          <p:cNvPr id="10" name="Rectangle 9">
            <a:extLst>
              <a:ext uri="{FF2B5EF4-FFF2-40B4-BE49-F238E27FC236}">
                <a16:creationId xmlns:a16="http://schemas.microsoft.com/office/drawing/2014/main" id="{7F35F627-C723-6540-B087-FFEF08F88CE9}"/>
              </a:ext>
            </a:extLst>
          </p:cNvPr>
          <p:cNvSpPr/>
          <p:nvPr/>
        </p:nvSpPr>
        <p:spPr>
          <a:xfrm>
            <a:off x="7557964" y="2163997"/>
            <a:ext cx="720767" cy="565348"/>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cxnSp>
        <p:nvCxnSpPr>
          <p:cNvPr id="12" name="Straight Arrow Connector 11">
            <a:extLst>
              <a:ext uri="{FF2B5EF4-FFF2-40B4-BE49-F238E27FC236}">
                <a16:creationId xmlns:a16="http://schemas.microsoft.com/office/drawing/2014/main" id="{111F88AB-2DC5-2C47-81C8-81B72E6E870E}"/>
              </a:ext>
            </a:extLst>
          </p:cNvPr>
          <p:cNvCxnSpPr>
            <a:cxnSpLocks/>
          </p:cNvCxnSpPr>
          <p:nvPr/>
        </p:nvCxnSpPr>
        <p:spPr>
          <a:xfrm>
            <a:off x="6248400" y="2403764"/>
            <a:ext cx="1168124" cy="0"/>
          </a:xfrm>
          <a:prstGeom prst="straightConnector1">
            <a:avLst/>
          </a:prstGeom>
          <a:ln w="762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8336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295400"/>
            <a:ext cx="8229600" cy="4324350"/>
          </a:xfrm>
        </p:spPr>
        <p:txBody>
          <a:bodyPr/>
          <a:lstStyle/>
          <a:p>
            <a:r>
              <a:rPr lang="es-419" b="1" dirty="0">
                <a:solidFill>
                  <a:schemeClr val="tx1"/>
                </a:solidFill>
              </a:rPr>
              <a:t>Eliminar un archivo</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Eliminar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76</a:t>
            </a:fld>
            <a:endParaRPr lang="es-419" dirty="0"/>
          </a:p>
        </p:txBody>
      </p:sp>
      <p:pic>
        <p:nvPicPr>
          <p:cNvPr id="8" name="Picture 7">
            <a:extLst>
              <a:ext uri="{FF2B5EF4-FFF2-40B4-BE49-F238E27FC236}">
                <a16:creationId xmlns:a16="http://schemas.microsoft.com/office/drawing/2014/main" id="{AC310A72-DA38-B44E-9419-E7021303E0F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5268" y="2019867"/>
            <a:ext cx="7413464" cy="4633415"/>
          </a:xfrm>
          <a:prstGeom prst="rect">
            <a:avLst/>
          </a:prstGeom>
        </p:spPr>
      </p:pic>
      <p:pic>
        <p:nvPicPr>
          <p:cNvPr id="5" name="Picture 4">
            <a:extLst>
              <a:ext uri="{FF2B5EF4-FFF2-40B4-BE49-F238E27FC236}">
                <a16:creationId xmlns:a16="http://schemas.microsoft.com/office/drawing/2014/main" id="{CDE3631B-45D0-5A44-BEED-43DD8145F7D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14946" y="2484994"/>
            <a:ext cx="4910256" cy="3519566"/>
          </a:xfrm>
          <a:prstGeom prst="rect">
            <a:avLst/>
          </a:prstGeom>
        </p:spPr>
      </p:pic>
      <p:sp>
        <p:nvSpPr>
          <p:cNvPr id="11" name="Rectangle 10">
            <a:extLst>
              <a:ext uri="{FF2B5EF4-FFF2-40B4-BE49-F238E27FC236}">
                <a16:creationId xmlns:a16="http://schemas.microsoft.com/office/drawing/2014/main" id="{7ECB87FC-23B2-0141-B630-D38F079DCB0E}"/>
              </a:ext>
            </a:extLst>
          </p:cNvPr>
          <p:cNvSpPr/>
          <p:nvPr/>
        </p:nvSpPr>
        <p:spPr>
          <a:xfrm>
            <a:off x="4270074" y="2799410"/>
            <a:ext cx="720767" cy="565348"/>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cxnSp>
        <p:nvCxnSpPr>
          <p:cNvPr id="13" name="Straight Arrow Connector 12">
            <a:extLst>
              <a:ext uri="{FF2B5EF4-FFF2-40B4-BE49-F238E27FC236}">
                <a16:creationId xmlns:a16="http://schemas.microsoft.com/office/drawing/2014/main" id="{62C4A254-E274-E74A-8945-CCF1DFDFA0DC}"/>
              </a:ext>
            </a:extLst>
          </p:cNvPr>
          <p:cNvCxnSpPr>
            <a:cxnSpLocks/>
          </p:cNvCxnSpPr>
          <p:nvPr/>
        </p:nvCxnSpPr>
        <p:spPr>
          <a:xfrm>
            <a:off x="4990841" y="3353965"/>
            <a:ext cx="2921015" cy="3001669"/>
          </a:xfrm>
          <a:prstGeom prst="straightConnector1">
            <a:avLst/>
          </a:prstGeom>
          <a:ln w="762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0318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295400"/>
            <a:ext cx="8229600" cy="4324350"/>
          </a:xfrm>
        </p:spPr>
        <p:txBody>
          <a:bodyPr/>
          <a:lstStyle/>
          <a:p>
            <a:r>
              <a:rPr lang="es-419" b="1" dirty="0">
                <a:solidFill>
                  <a:schemeClr val="tx1"/>
                </a:solidFill>
              </a:rPr>
              <a:t>Eliminar un archivo</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Eliminar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77</a:t>
            </a:fld>
            <a:endParaRPr lang="es-419" dirty="0"/>
          </a:p>
        </p:txBody>
      </p:sp>
      <p:pic>
        <p:nvPicPr>
          <p:cNvPr id="8" name="Picture 7">
            <a:extLst>
              <a:ext uri="{FF2B5EF4-FFF2-40B4-BE49-F238E27FC236}">
                <a16:creationId xmlns:a16="http://schemas.microsoft.com/office/drawing/2014/main" id="{AC310A72-DA38-B44E-9419-E7021303E0F7}"/>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5268" y="2019867"/>
            <a:ext cx="7413464" cy="4633415"/>
          </a:xfrm>
          <a:prstGeom prst="rect">
            <a:avLst/>
          </a:prstGeom>
        </p:spPr>
      </p:pic>
      <p:sp>
        <p:nvSpPr>
          <p:cNvPr id="9" name="Rectangle 8">
            <a:extLst>
              <a:ext uri="{FF2B5EF4-FFF2-40B4-BE49-F238E27FC236}">
                <a16:creationId xmlns:a16="http://schemas.microsoft.com/office/drawing/2014/main" id="{2F615EE2-A8BA-7341-97F7-0FE4AF4FD2C6}"/>
              </a:ext>
            </a:extLst>
          </p:cNvPr>
          <p:cNvSpPr/>
          <p:nvPr/>
        </p:nvSpPr>
        <p:spPr>
          <a:xfrm>
            <a:off x="7751928" y="6223379"/>
            <a:ext cx="422808" cy="429903"/>
          </a:xfrm>
          <a:prstGeom prst="rect">
            <a:avLst/>
          </a:prstGeom>
          <a:noFill/>
          <a:ln>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cxnSp>
        <p:nvCxnSpPr>
          <p:cNvPr id="11" name="Straight Arrow Connector 10">
            <a:extLst>
              <a:ext uri="{FF2B5EF4-FFF2-40B4-BE49-F238E27FC236}">
                <a16:creationId xmlns:a16="http://schemas.microsoft.com/office/drawing/2014/main" id="{74FD44C8-4B97-9D49-B05D-44EC24BC3E51}"/>
              </a:ext>
            </a:extLst>
          </p:cNvPr>
          <p:cNvCxnSpPr>
            <a:cxnSpLocks/>
          </p:cNvCxnSpPr>
          <p:nvPr/>
        </p:nvCxnSpPr>
        <p:spPr>
          <a:xfrm>
            <a:off x="7942997" y="5500048"/>
            <a:ext cx="0" cy="824552"/>
          </a:xfrm>
          <a:prstGeom prst="straightConnector1">
            <a:avLst/>
          </a:prstGeom>
          <a:ln w="76200">
            <a:solidFill>
              <a:srgbClr val="F4681A"/>
            </a:solidFill>
            <a:tailEnd type="triangle"/>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9DC656BC-86F3-8F4E-B0B8-18C5482EC2E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79699" y="2845475"/>
            <a:ext cx="2454264" cy="2454264"/>
          </a:xfrm>
          <a:prstGeom prst="rect">
            <a:avLst/>
          </a:prstGeom>
        </p:spPr>
      </p:pic>
      <p:pic>
        <p:nvPicPr>
          <p:cNvPr id="5" name="Picture 4">
            <a:extLst>
              <a:ext uri="{FF2B5EF4-FFF2-40B4-BE49-F238E27FC236}">
                <a16:creationId xmlns:a16="http://schemas.microsoft.com/office/drawing/2014/main" id="{B276B6FB-924C-E045-AA56-20EA7C678C6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539489" y="3000981"/>
            <a:ext cx="3440210" cy="2291138"/>
          </a:xfrm>
          <a:prstGeom prst="rect">
            <a:avLst/>
          </a:prstGeom>
        </p:spPr>
      </p:pic>
    </p:spTree>
    <p:extLst>
      <p:ext uri="{BB962C8B-B14F-4D97-AF65-F5344CB8AC3E}">
        <p14:creationId xmlns:p14="http://schemas.microsoft.com/office/powerpoint/2010/main" val="2239431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295400"/>
            <a:ext cx="8229600" cy="4324350"/>
          </a:xfrm>
        </p:spPr>
        <p:txBody>
          <a:bodyPr/>
          <a:lstStyle/>
          <a:p>
            <a:r>
              <a:rPr lang="es-419" b="1" dirty="0">
                <a:solidFill>
                  <a:schemeClr val="tx1"/>
                </a:solidFill>
              </a:rPr>
              <a:t>Eliminar un archivo</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Eliminar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78</a:t>
            </a:fld>
            <a:endParaRPr lang="es-419" dirty="0"/>
          </a:p>
        </p:txBody>
      </p:sp>
      <p:pic>
        <p:nvPicPr>
          <p:cNvPr id="7" name="Picture 6">
            <a:extLst>
              <a:ext uri="{FF2B5EF4-FFF2-40B4-BE49-F238E27FC236}">
                <a16:creationId xmlns:a16="http://schemas.microsoft.com/office/drawing/2014/main" id="{513A1A1E-2002-B442-9C16-5C4263F97EE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2629" y="1999487"/>
            <a:ext cx="7511142" cy="4694464"/>
          </a:xfrm>
          <a:prstGeom prst="rect">
            <a:avLst/>
          </a:prstGeom>
        </p:spPr>
      </p:pic>
    </p:spTree>
    <p:extLst>
      <p:ext uri="{BB962C8B-B14F-4D97-AF65-F5344CB8AC3E}">
        <p14:creationId xmlns:p14="http://schemas.microsoft.com/office/powerpoint/2010/main" val="569932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295400"/>
            <a:ext cx="8229600" cy="4324350"/>
          </a:xfrm>
        </p:spPr>
        <p:txBody>
          <a:bodyPr/>
          <a:lstStyle/>
          <a:p>
            <a:r>
              <a:rPr lang="es-419" b="1" dirty="0">
                <a:solidFill>
                  <a:schemeClr val="tx1"/>
                </a:solidFill>
              </a:rPr>
              <a:t>Eliminar un archivo</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Eliminar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79</a:t>
            </a:fld>
            <a:endParaRPr lang="es-419" dirty="0"/>
          </a:p>
        </p:txBody>
      </p:sp>
      <p:pic>
        <p:nvPicPr>
          <p:cNvPr id="7" name="Picture 6">
            <a:extLst>
              <a:ext uri="{FF2B5EF4-FFF2-40B4-BE49-F238E27FC236}">
                <a16:creationId xmlns:a16="http://schemas.microsoft.com/office/drawing/2014/main" id="{513A1A1E-2002-B442-9C16-5C4263F97EE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2629" y="1999487"/>
            <a:ext cx="7511142" cy="4694464"/>
          </a:xfrm>
          <a:prstGeom prst="rect">
            <a:avLst/>
          </a:prstGeom>
        </p:spPr>
      </p:pic>
      <p:pic>
        <p:nvPicPr>
          <p:cNvPr id="8" name="Graphic 7" descr="Cursor with solid fill">
            <a:extLst>
              <a:ext uri="{FF2B5EF4-FFF2-40B4-BE49-F238E27FC236}">
                <a16:creationId xmlns:a16="http://schemas.microsoft.com/office/drawing/2014/main" id="{1CAF746E-17D8-D44B-8BD4-00F06196385E}"/>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244574" y="3290588"/>
            <a:ext cx="511792" cy="511792"/>
          </a:xfrm>
          <a:prstGeom prst="rect">
            <a:avLst/>
          </a:prstGeom>
        </p:spPr>
      </p:pic>
    </p:spTree>
    <p:extLst>
      <p:ext uri="{BB962C8B-B14F-4D97-AF65-F5344CB8AC3E}">
        <p14:creationId xmlns:p14="http://schemas.microsoft.com/office/powerpoint/2010/main" val="1263785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pPr marL="635000" lvl="1" indent="-325438"/>
            <a:r>
              <a:rPr lang="es-419" sz="2400" b="1" dirty="0">
                <a:solidFill>
                  <a:schemeClr val="tx1"/>
                </a:solidFill>
              </a:rPr>
              <a:t>Sistema operativo</a:t>
            </a:r>
            <a:endParaRPr lang="es-419" dirty="0">
              <a:solidFill>
                <a:schemeClr val="tx1"/>
              </a:solidFill>
            </a:endParaRPr>
          </a:p>
          <a:p>
            <a:pPr lvl="1"/>
            <a:endParaRPr lang="es-419" dirty="0">
              <a:solidFill>
                <a:schemeClr val="tx1"/>
              </a:solidFill>
            </a:endParaRPr>
          </a:p>
          <a:p>
            <a:pPr lvl="1"/>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Definición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8</a:t>
            </a:fld>
            <a:endParaRPr lang="es-419" dirty="0"/>
          </a:p>
        </p:txBody>
      </p:sp>
      <p:grpSp>
        <p:nvGrpSpPr>
          <p:cNvPr id="5" name="Group 4">
            <a:extLst>
              <a:ext uri="{FF2B5EF4-FFF2-40B4-BE49-F238E27FC236}">
                <a16:creationId xmlns:a16="http://schemas.microsoft.com/office/drawing/2014/main" id="{771E86F6-D857-A041-AF11-AFBC5DE5856F}"/>
              </a:ext>
            </a:extLst>
          </p:cNvPr>
          <p:cNvGrpSpPr/>
          <p:nvPr/>
        </p:nvGrpSpPr>
        <p:grpSpPr>
          <a:xfrm>
            <a:off x="1271847" y="2199409"/>
            <a:ext cx="6600306" cy="4125191"/>
            <a:chOff x="1271847" y="2199409"/>
            <a:chExt cx="6600306" cy="4125191"/>
          </a:xfrm>
        </p:grpSpPr>
        <p:pic>
          <p:nvPicPr>
            <p:cNvPr id="11" name="Picture 10" descr="Mac OS destip with the About this Mac dialog box open. This example shows that the computer is running macOS Big Sur.">
              <a:extLst>
                <a:ext uri="{FF2B5EF4-FFF2-40B4-BE49-F238E27FC236}">
                  <a16:creationId xmlns:a16="http://schemas.microsoft.com/office/drawing/2014/main" id="{C663E9CE-96D7-524A-B217-08593A7B430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71847" y="2199409"/>
              <a:ext cx="6600306" cy="4125191"/>
            </a:xfrm>
            <a:prstGeom prst="rect">
              <a:avLst/>
            </a:prstGeom>
          </p:spPr>
        </p:pic>
        <p:sp>
          <p:nvSpPr>
            <p:cNvPr id="12" name="Rectangle 11">
              <a:extLst>
                <a:ext uri="{FF2B5EF4-FFF2-40B4-BE49-F238E27FC236}">
                  <a16:creationId xmlns:a16="http://schemas.microsoft.com/office/drawing/2014/main" id="{3763E665-2024-8040-84C2-A06594CA19F7}"/>
                </a:ext>
              </a:extLst>
            </p:cNvPr>
            <p:cNvSpPr/>
            <p:nvPr/>
          </p:nvSpPr>
          <p:spPr>
            <a:xfrm>
              <a:off x="3200400" y="2930769"/>
              <a:ext cx="2719754" cy="1530395"/>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grpSp>
    </p:spTree>
    <p:extLst>
      <p:ext uri="{BB962C8B-B14F-4D97-AF65-F5344CB8AC3E}">
        <p14:creationId xmlns:p14="http://schemas.microsoft.com/office/powerpoint/2010/main" val="2863455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295400"/>
            <a:ext cx="8229600" cy="4324350"/>
          </a:xfrm>
        </p:spPr>
        <p:txBody>
          <a:bodyPr/>
          <a:lstStyle/>
          <a:p>
            <a:r>
              <a:rPr lang="es-419" b="1" dirty="0">
                <a:solidFill>
                  <a:schemeClr val="tx1"/>
                </a:solidFill>
              </a:rPr>
              <a:t>Eliminar un archivo</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Eliminar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80</a:t>
            </a:fld>
            <a:endParaRPr lang="es-419" dirty="0"/>
          </a:p>
        </p:txBody>
      </p:sp>
      <p:pic>
        <p:nvPicPr>
          <p:cNvPr id="5" name="Picture 4">
            <a:extLst>
              <a:ext uri="{FF2B5EF4-FFF2-40B4-BE49-F238E27FC236}">
                <a16:creationId xmlns:a16="http://schemas.microsoft.com/office/drawing/2014/main" id="{3C63CA98-C7FD-A04D-A804-BB567913677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8992" y="2137407"/>
            <a:ext cx="7413173" cy="4633233"/>
          </a:xfrm>
          <a:prstGeom prst="rect">
            <a:avLst/>
          </a:prstGeom>
        </p:spPr>
      </p:pic>
      <p:pic>
        <p:nvPicPr>
          <p:cNvPr id="8" name="Graphic 7" descr="Cursor with solid fill">
            <a:extLst>
              <a:ext uri="{FF2B5EF4-FFF2-40B4-BE49-F238E27FC236}">
                <a16:creationId xmlns:a16="http://schemas.microsoft.com/office/drawing/2014/main" id="{1CAF746E-17D8-D44B-8BD4-00F06196385E}"/>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7918840" y="3802380"/>
            <a:ext cx="511792" cy="511792"/>
          </a:xfrm>
          <a:prstGeom prst="rect">
            <a:avLst/>
          </a:prstGeom>
        </p:spPr>
      </p:pic>
    </p:spTree>
    <p:extLst>
      <p:ext uri="{BB962C8B-B14F-4D97-AF65-F5344CB8AC3E}">
        <p14:creationId xmlns:p14="http://schemas.microsoft.com/office/powerpoint/2010/main" val="1713292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295400"/>
            <a:ext cx="8229600" cy="4324350"/>
          </a:xfrm>
        </p:spPr>
        <p:txBody>
          <a:bodyPr/>
          <a:lstStyle/>
          <a:p>
            <a:r>
              <a:rPr lang="es-419" b="1" dirty="0">
                <a:solidFill>
                  <a:schemeClr val="tx1"/>
                </a:solidFill>
              </a:rPr>
              <a:t>Eliminar un archivo</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Eliminar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81</a:t>
            </a:fld>
            <a:endParaRPr lang="es-419" dirty="0"/>
          </a:p>
        </p:txBody>
      </p:sp>
      <p:pic>
        <p:nvPicPr>
          <p:cNvPr id="7" name="Picture 6">
            <a:extLst>
              <a:ext uri="{FF2B5EF4-FFF2-40B4-BE49-F238E27FC236}">
                <a16:creationId xmlns:a16="http://schemas.microsoft.com/office/drawing/2014/main" id="{16952BEA-4871-D44D-9FF8-737E881A3EE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0946" y="2038513"/>
            <a:ext cx="7282107" cy="4551317"/>
          </a:xfrm>
          <a:prstGeom prst="rect">
            <a:avLst/>
          </a:prstGeom>
        </p:spPr>
      </p:pic>
      <p:sp>
        <p:nvSpPr>
          <p:cNvPr id="9" name="Rectangle 8">
            <a:extLst>
              <a:ext uri="{FF2B5EF4-FFF2-40B4-BE49-F238E27FC236}">
                <a16:creationId xmlns:a16="http://schemas.microsoft.com/office/drawing/2014/main" id="{9362C1C4-58AF-2848-9EAB-110226469304}"/>
              </a:ext>
            </a:extLst>
          </p:cNvPr>
          <p:cNvSpPr/>
          <p:nvPr/>
        </p:nvSpPr>
        <p:spPr>
          <a:xfrm>
            <a:off x="6596743" y="2841172"/>
            <a:ext cx="283029" cy="239486"/>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cxnSp>
        <p:nvCxnSpPr>
          <p:cNvPr id="13" name="Straight Arrow Connector 12">
            <a:extLst>
              <a:ext uri="{FF2B5EF4-FFF2-40B4-BE49-F238E27FC236}">
                <a16:creationId xmlns:a16="http://schemas.microsoft.com/office/drawing/2014/main" id="{71992CFC-D52B-C64F-8934-D317A97AB9F6}"/>
              </a:ext>
            </a:extLst>
          </p:cNvPr>
          <p:cNvCxnSpPr>
            <a:cxnSpLocks/>
          </p:cNvCxnSpPr>
          <p:nvPr/>
        </p:nvCxnSpPr>
        <p:spPr>
          <a:xfrm flipV="1">
            <a:off x="6738257" y="3102430"/>
            <a:ext cx="0" cy="740228"/>
          </a:xfrm>
          <a:prstGeom prst="straightConnector1">
            <a:avLst/>
          </a:prstGeom>
          <a:ln w="762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301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295400"/>
            <a:ext cx="8229600" cy="4324350"/>
          </a:xfrm>
        </p:spPr>
        <p:txBody>
          <a:bodyPr/>
          <a:lstStyle/>
          <a:p>
            <a:r>
              <a:rPr lang="es-419" b="1" dirty="0">
                <a:solidFill>
                  <a:schemeClr val="tx1"/>
                </a:solidFill>
              </a:rPr>
              <a:t>Eliminar un archivo</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Eliminar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82</a:t>
            </a:fld>
            <a:endParaRPr lang="es-419" dirty="0"/>
          </a:p>
        </p:txBody>
      </p:sp>
      <p:grpSp>
        <p:nvGrpSpPr>
          <p:cNvPr id="8" name="Group 7">
            <a:extLst>
              <a:ext uri="{FF2B5EF4-FFF2-40B4-BE49-F238E27FC236}">
                <a16:creationId xmlns:a16="http://schemas.microsoft.com/office/drawing/2014/main" id="{832C27B9-9807-AF4E-98F6-315314A996C0}"/>
              </a:ext>
            </a:extLst>
          </p:cNvPr>
          <p:cNvGrpSpPr/>
          <p:nvPr/>
        </p:nvGrpSpPr>
        <p:grpSpPr>
          <a:xfrm>
            <a:off x="807720" y="2066284"/>
            <a:ext cx="7367016" cy="4604385"/>
            <a:chOff x="807720" y="2066284"/>
            <a:chExt cx="7367016" cy="4604385"/>
          </a:xfrm>
        </p:grpSpPr>
        <p:pic>
          <p:nvPicPr>
            <p:cNvPr id="5" name="Picture 4">
              <a:extLst>
                <a:ext uri="{FF2B5EF4-FFF2-40B4-BE49-F238E27FC236}">
                  <a16:creationId xmlns:a16="http://schemas.microsoft.com/office/drawing/2014/main" id="{1356ECCF-7969-724A-813A-E09F385402A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7720" y="2066284"/>
              <a:ext cx="7367016" cy="4604385"/>
            </a:xfrm>
            <a:prstGeom prst="rect">
              <a:avLst/>
            </a:prstGeom>
          </p:spPr>
        </p:pic>
        <p:sp>
          <p:nvSpPr>
            <p:cNvPr id="9" name="Rectangle 8">
              <a:extLst>
                <a:ext uri="{FF2B5EF4-FFF2-40B4-BE49-F238E27FC236}">
                  <a16:creationId xmlns:a16="http://schemas.microsoft.com/office/drawing/2014/main" id="{9362C1C4-58AF-2848-9EAB-110226469304}"/>
                </a:ext>
              </a:extLst>
            </p:cNvPr>
            <p:cNvSpPr/>
            <p:nvPr/>
          </p:nvSpPr>
          <p:spPr>
            <a:xfrm>
              <a:off x="4491228" y="3856809"/>
              <a:ext cx="625058" cy="225334"/>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grpSp>
    </p:spTree>
    <p:extLst>
      <p:ext uri="{BB962C8B-B14F-4D97-AF65-F5344CB8AC3E}">
        <p14:creationId xmlns:p14="http://schemas.microsoft.com/office/powerpoint/2010/main" val="3068001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295400"/>
            <a:ext cx="8229600" cy="4324350"/>
          </a:xfrm>
        </p:spPr>
        <p:txBody>
          <a:bodyPr/>
          <a:lstStyle/>
          <a:p>
            <a:r>
              <a:rPr lang="es-419" b="1" dirty="0">
                <a:solidFill>
                  <a:schemeClr val="tx1"/>
                </a:solidFill>
              </a:rPr>
              <a:t>Eliminar un archivo</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Eliminar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83</a:t>
            </a:fld>
            <a:endParaRPr lang="es-419" dirty="0"/>
          </a:p>
        </p:txBody>
      </p:sp>
      <p:grpSp>
        <p:nvGrpSpPr>
          <p:cNvPr id="5" name="Group 4">
            <a:extLst>
              <a:ext uri="{FF2B5EF4-FFF2-40B4-BE49-F238E27FC236}">
                <a16:creationId xmlns:a16="http://schemas.microsoft.com/office/drawing/2014/main" id="{F3AAD5BE-11F1-7FC2-3CDC-7F3B062C581F}"/>
              </a:ext>
            </a:extLst>
          </p:cNvPr>
          <p:cNvGrpSpPr/>
          <p:nvPr/>
        </p:nvGrpSpPr>
        <p:grpSpPr>
          <a:xfrm>
            <a:off x="826519" y="1981200"/>
            <a:ext cx="7457672" cy="4661045"/>
            <a:chOff x="826519" y="1981200"/>
            <a:chExt cx="7457672" cy="4661045"/>
          </a:xfrm>
        </p:grpSpPr>
        <p:pic>
          <p:nvPicPr>
            <p:cNvPr id="10" name="Picture 9">
              <a:extLst>
                <a:ext uri="{FF2B5EF4-FFF2-40B4-BE49-F238E27FC236}">
                  <a16:creationId xmlns:a16="http://schemas.microsoft.com/office/drawing/2014/main" id="{A480738C-D8F9-6648-9AFB-DF0623CA926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6519" y="1981200"/>
              <a:ext cx="7457672" cy="4661045"/>
            </a:xfrm>
            <a:prstGeom prst="rect">
              <a:avLst/>
            </a:prstGeom>
          </p:spPr>
        </p:pic>
        <p:sp>
          <p:nvSpPr>
            <p:cNvPr id="4" name="Rectangle 3">
              <a:extLst>
                <a:ext uri="{FF2B5EF4-FFF2-40B4-BE49-F238E27FC236}">
                  <a16:creationId xmlns:a16="http://schemas.microsoft.com/office/drawing/2014/main" id="{316B5A2E-BF4A-8D4D-B1F5-1E8A692128B9}"/>
                </a:ext>
              </a:extLst>
            </p:cNvPr>
            <p:cNvSpPr/>
            <p:nvPr/>
          </p:nvSpPr>
          <p:spPr>
            <a:xfrm>
              <a:off x="7739743" y="6248400"/>
              <a:ext cx="348343" cy="337457"/>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cxnSp>
          <p:nvCxnSpPr>
            <p:cNvPr id="11" name="Straight Arrow Connector 10">
              <a:extLst>
                <a:ext uri="{FF2B5EF4-FFF2-40B4-BE49-F238E27FC236}">
                  <a16:creationId xmlns:a16="http://schemas.microsoft.com/office/drawing/2014/main" id="{E47D5CC3-B60E-F64F-8E61-F7967A7D57B7}"/>
                </a:ext>
              </a:extLst>
            </p:cNvPr>
            <p:cNvCxnSpPr/>
            <p:nvPr/>
          </p:nvCxnSpPr>
          <p:spPr>
            <a:xfrm>
              <a:off x="7870372" y="5377543"/>
              <a:ext cx="0" cy="642257"/>
            </a:xfrm>
            <a:prstGeom prst="straightConnector1">
              <a:avLst/>
            </a:prstGeom>
            <a:ln w="76200">
              <a:solidFill>
                <a:srgbClr val="F4681A"/>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18918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r>
              <a:rPr lang="es-419" sz="4800" dirty="0"/>
              <a:t>Actividad 4</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84</a:t>
            </a:fld>
            <a:endParaRPr lang="es-419" dirty="0"/>
          </a:p>
        </p:txBody>
      </p:sp>
    </p:spTree>
    <p:extLst>
      <p:ext uri="{BB962C8B-B14F-4D97-AF65-F5344CB8AC3E}">
        <p14:creationId xmlns:p14="http://schemas.microsoft.com/office/powerpoint/2010/main" val="1408805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Actividad 4: Eliminar archivos</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85</a:t>
            </a:fld>
            <a:endParaRPr lang="es-419" dirty="0"/>
          </a:p>
        </p:txBody>
      </p:sp>
      <p:sp>
        <p:nvSpPr>
          <p:cNvPr id="15" name="Content Placeholder 1">
            <a:extLst>
              <a:ext uri="{FF2B5EF4-FFF2-40B4-BE49-F238E27FC236}">
                <a16:creationId xmlns:a16="http://schemas.microsoft.com/office/drawing/2014/main" id="{6BB202A4-08FB-9E4B-A3CA-D7FABF3CF7A0}"/>
              </a:ext>
            </a:extLst>
          </p:cNvPr>
          <p:cNvSpPr>
            <a:spLocks noGrp="1"/>
          </p:cNvSpPr>
          <p:nvPr>
            <p:ph idx="1"/>
          </p:nvPr>
        </p:nvSpPr>
        <p:spPr>
          <a:xfrm>
            <a:off x="457200" y="1639824"/>
            <a:ext cx="8229600" cy="4325112"/>
          </a:xfrm>
        </p:spPr>
        <p:txBody>
          <a:bodyPr>
            <a:normAutofit fontScale="55000" lnSpcReduction="20000"/>
          </a:bodyPr>
          <a:lstStyle/>
          <a:p>
            <a:pPr marL="82296" indent="0">
              <a:buNone/>
            </a:pPr>
            <a:r>
              <a:rPr lang="es-419" sz="4400" dirty="0">
                <a:solidFill>
                  <a:schemeClr val="tx1"/>
                </a:solidFill>
              </a:rPr>
              <a:t>Utilice el escritorio de la computadora para responder las siguientes preguntas. </a:t>
            </a:r>
          </a:p>
          <a:p>
            <a:pPr marL="82296" indent="0">
              <a:buNone/>
            </a:pPr>
            <a:r>
              <a:rPr lang="es-419" sz="4400" dirty="0">
                <a:solidFill>
                  <a:schemeClr val="tx1"/>
                </a:solidFill>
              </a:rPr>
              <a:t> </a:t>
            </a:r>
          </a:p>
          <a:p>
            <a:pPr marL="82296" indent="0">
              <a:buNone/>
            </a:pPr>
            <a:r>
              <a:rPr lang="es-419" sz="4400" dirty="0">
                <a:solidFill>
                  <a:schemeClr val="tx1"/>
                </a:solidFill>
              </a:rPr>
              <a:t>Si no tiene una computadora propia, siga al instructor para completar las siguientes tareas. </a:t>
            </a:r>
          </a:p>
          <a:p>
            <a:pPr marL="82296" indent="0">
              <a:buNone/>
            </a:pPr>
            <a:r>
              <a:rPr lang="es-419" sz="4400" b="1" dirty="0">
                <a:solidFill>
                  <a:schemeClr val="tx1"/>
                </a:solidFill>
              </a:rPr>
              <a:t> </a:t>
            </a:r>
            <a:endParaRPr lang="es-419" sz="4400" dirty="0">
              <a:solidFill>
                <a:schemeClr val="tx1"/>
              </a:solidFill>
            </a:endParaRPr>
          </a:p>
          <a:p>
            <a:pPr marL="82296" lvl="0" indent="0">
              <a:buNone/>
            </a:pPr>
            <a:r>
              <a:rPr lang="es-419" sz="4400" dirty="0">
                <a:solidFill>
                  <a:schemeClr val="tx1"/>
                </a:solidFill>
              </a:rPr>
              <a:t>1. Mueva el archivo llamado "Hello.docx" que se encuentra en el escritorio a la papelera. </a:t>
            </a:r>
            <a:br>
              <a:rPr lang="en-US" sz="4400" dirty="0">
                <a:solidFill>
                  <a:schemeClr val="tx1"/>
                </a:solidFill>
              </a:rPr>
            </a:br>
            <a:endParaRPr lang="es-419" sz="4400" dirty="0">
              <a:solidFill>
                <a:schemeClr val="tx1"/>
              </a:solidFill>
            </a:endParaRPr>
          </a:p>
          <a:p>
            <a:pPr marL="82296" lvl="0" indent="0">
              <a:buNone/>
            </a:pPr>
            <a:r>
              <a:rPr lang="es-419" sz="4400" dirty="0">
                <a:solidFill>
                  <a:schemeClr val="tx1"/>
                </a:solidFill>
              </a:rPr>
              <a:t>2. Vacíe la papelera.</a:t>
            </a:r>
            <a:br>
              <a:rPr lang="en-US" sz="4400"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Tree>
    <p:extLst>
      <p:ext uri="{BB962C8B-B14F-4D97-AF65-F5344CB8AC3E}">
        <p14:creationId xmlns:p14="http://schemas.microsoft.com/office/powerpoint/2010/main" val="3987004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Consejos para usar una computadora Mac</a:t>
            </a:r>
          </a:p>
        </p:txBody>
      </p:sp>
      <p:sp>
        <p:nvSpPr>
          <p:cNvPr id="7" name="Slide Number Placeholder 6">
            <a:extLst>
              <a:ext uri="{FF2B5EF4-FFF2-40B4-BE49-F238E27FC236}">
                <a16:creationId xmlns:a16="http://schemas.microsoft.com/office/drawing/2014/main" id="{21B70969-E879-0144-88AD-7C3890867213}"/>
              </a:ext>
            </a:extLst>
          </p:cNvPr>
          <p:cNvSpPr>
            <a:spLocks noGrp="1"/>
          </p:cNvSpPr>
          <p:nvPr>
            <p:ph type="sldNum" sz="quarter" idx="12"/>
          </p:nvPr>
        </p:nvSpPr>
        <p:spPr/>
        <p:txBody>
          <a:bodyPr/>
          <a:lstStyle/>
          <a:p>
            <a:fld id="{D852D4E8-E283-404D-80D7-3AF63315721A}" type="slidenum">
              <a:rPr lang="en-US" smtClean="0"/>
              <a:t>86</a:t>
            </a:fld>
            <a:endParaRPr lang="es-419" dirty="0"/>
          </a:p>
        </p:txBody>
      </p:sp>
      <p:grpSp>
        <p:nvGrpSpPr>
          <p:cNvPr id="4" name="Group 3">
            <a:extLst>
              <a:ext uri="{FF2B5EF4-FFF2-40B4-BE49-F238E27FC236}">
                <a16:creationId xmlns:a16="http://schemas.microsoft.com/office/drawing/2014/main" id="{0D3ED8D8-447F-BD48-A669-D647E313E4DE}"/>
              </a:ext>
            </a:extLst>
          </p:cNvPr>
          <p:cNvGrpSpPr/>
          <p:nvPr/>
        </p:nvGrpSpPr>
        <p:grpSpPr>
          <a:xfrm>
            <a:off x="988609" y="2336900"/>
            <a:ext cx="6571918" cy="631930"/>
            <a:chOff x="988609" y="2359202"/>
            <a:chExt cx="6188021" cy="631930"/>
          </a:xfrm>
        </p:grpSpPr>
        <p:pic>
          <p:nvPicPr>
            <p:cNvPr id="11" name="Picture 10">
              <a:extLst>
                <a:ext uri="{FF2B5EF4-FFF2-40B4-BE49-F238E27FC236}">
                  <a16:creationId xmlns:a16="http://schemas.microsoft.com/office/drawing/2014/main" id="{F8EA0A2D-D817-554F-8D5A-130BFE7202B7}"/>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391218"/>
              <a:ext cx="457200" cy="457200"/>
            </a:xfrm>
            <a:prstGeom prst="rect">
              <a:avLst/>
            </a:prstGeom>
          </p:spPr>
        </p:pic>
        <p:sp>
          <p:nvSpPr>
            <p:cNvPr id="13" name="Content Placeholder 1">
              <a:extLst>
                <a:ext uri="{FF2B5EF4-FFF2-40B4-BE49-F238E27FC236}">
                  <a16:creationId xmlns:a16="http://schemas.microsoft.com/office/drawing/2014/main" id="{30D47FCA-8463-5347-ADAA-B8C66E91A2B8}"/>
                </a:ext>
              </a:extLst>
            </p:cNvPr>
            <p:cNvSpPr txBox="1">
              <a:spLocks/>
            </p:cNvSpPr>
            <p:nvPr/>
          </p:nvSpPr>
          <p:spPr>
            <a:xfrm>
              <a:off x="1380493" y="2359202"/>
              <a:ext cx="5796137" cy="631930"/>
            </a:xfrm>
            <a:prstGeom prst="rect">
              <a:avLst/>
            </a:prstGeom>
          </p:spPr>
          <p:txBody>
            <a:bodyPr vert="horz">
              <a:no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s-419" sz="1800" dirty="0">
                  <a:solidFill>
                    <a:schemeClr val="tx1"/>
                  </a:solidFill>
                  <a:latin typeface="+mn-lt"/>
                </a:rPr>
                <a:t>El escritorio y el Dock son herramientas útiles para </a:t>
              </a:r>
              <a:br>
                <a:rPr lang="es-419" sz="1800" dirty="0">
                  <a:solidFill>
                    <a:schemeClr val="tx1"/>
                  </a:solidFill>
                  <a:latin typeface="+mn-lt"/>
                </a:rPr>
              </a:br>
              <a:r>
                <a:rPr lang="es-419" sz="1800" dirty="0">
                  <a:solidFill>
                    <a:schemeClr val="tx1"/>
                  </a:solidFill>
                  <a:latin typeface="+mn-lt"/>
                </a:rPr>
                <a:t>acceder a las aplicaciones y a los documentos comunes.</a:t>
              </a:r>
            </a:p>
          </p:txBody>
        </p:sp>
      </p:grpSp>
      <p:sp>
        <p:nvSpPr>
          <p:cNvPr id="15" name="Content Placeholder 1">
            <a:extLst>
              <a:ext uri="{FF2B5EF4-FFF2-40B4-BE49-F238E27FC236}">
                <a16:creationId xmlns:a16="http://schemas.microsoft.com/office/drawing/2014/main" id="{E03B3C22-703C-3948-92A7-9FD6DAEFBD30}"/>
              </a:ext>
            </a:extLst>
          </p:cNvPr>
          <p:cNvSpPr txBox="1">
            <a:spLocks/>
          </p:cNvSpPr>
          <p:nvPr/>
        </p:nvSpPr>
        <p:spPr>
          <a:xfrm>
            <a:off x="1416351" y="3183693"/>
            <a:ext cx="7795724" cy="47269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lvl="0" indent="0">
              <a:buNone/>
            </a:pPr>
            <a:r>
              <a:rPr lang="es-419" sz="1800" dirty="0">
                <a:solidFill>
                  <a:schemeClr val="tx1"/>
                </a:solidFill>
                <a:latin typeface="Segoe UI" panose="020B0502040204020203" pitchFamily="34" charset="0"/>
                <a:cs typeface="Segoe UI" panose="020B0502040204020203" pitchFamily="34" charset="0"/>
              </a:rPr>
              <a:t>El Launchpad le permite ver todas las aplicaciones en su computadora. </a:t>
            </a:r>
          </a:p>
          <a:p>
            <a:pPr marL="699516" lvl="3" indent="0">
              <a:buFont typeface="Wingdings 2" panose="05020102010507070707" pitchFamily="18" charset="2"/>
              <a:buNone/>
            </a:pPr>
            <a:endParaRPr lang="es-419" sz="2100" dirty="0">
              <a:solidFill>
                <a:schemeClr val="tx1"/>
              </a:solidFill>
            </a:endParaRPr>
          </a:p>
        </p:txBody>
      </p:sp>
      <p:pic>
        <p:nvPicPr>
          <p:cNvPr id="16" name="Picture 15">
            <a:extLst>
              <a:ext uri="{FF2B5EF4-FFF2-40B4-BE49-F238E27FC236}">
                <a16:creationId xmlns:a16="http://schemas.microsoft.com/office/drawing/2014/main" id="{759CC353-F10A-F640-B185-005805939BB7}"/>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007747" y="3125704"/>
            <a:ext cx="457200" cy="457200"/>
          </a:xfrm>
          <a:prstGeom prst="rect">
            <a:avLst/>
          </a:prstGeom>
        </p:spPr>
      </p:pic>
      <p:sp>
        <p:nvSpPr>
          <p:cNvPr id="17" name="Content Placeholder 1">
            <a:extLst>
              <a:ext uri="{FF2B5EF4-FFF2-40B4-BE49-F238E27FC236}">
                <a16:creationId xmlns:a16="http://schemas.microsoft.com/office/drawing/2014/main" id="{3E91CC7A-3212-DA49-BE88-023BE360E664}"/>
              </a:ext>
            </a:extLst>
          </p:cNvPr>
          <p:cNvSpPr txBox="1">
            <a:spLocks/>
          </p:cNvSpPr>
          <p:nvPr/>
        </p:nvSpPr>
        <p:spPr>
          <a:xfrm>
            <a:off x="1519124" y="3807268"/>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0" lvl="0" indent="0">
              <a:buNone/>
            </a:pPr>
            <a:r>
              <a:rPr lang="es-419" sz="1800" dirty="0">
                <a:solidFill>
                  <a:schemeClr val="tx1"/>
                </a:solidFill>
                <a:latin typeface="Segoe UI" panose="020B0502040204020203" pitchFamily="34" charset="0"/>
                <a:cs typeface="Segoe UI" panose="020B0502040204020203" pitchFamily="34" charset="0"/>
              </a:rPr>
              <a:t>Las carpetas le ayudan a organizar los archivos. </a:t>
            </a:r>
          </a:p>
          <a:p>
            <a:pPr marL="699516" lvl="3" indent="0">
              <a:buFont typeface="Wingdings 2" panose="05020102010507070707" pitchFamily="18" charset="2"/>
              <a:buNone/>
            </a:pPr>
            <a:endParaRPr lang="es-419" sz="2100" dirty="0">
              <a:solidFill>
                <a:schemeClr val="tx1"/>
              </a:solidFill>
            </a:endParaRPr>
          </a:p>
        </p:txBody>
      </p:sp>
      <p:pic>
        <p:nvPicPr>
          <p:cNvPr id="18" name="Picture 17">
            <a:extLst>
              <a:ext uri="{FF2B5EF4-FFF2-40B4-BE49-F238E27FC236}">
                <a16:creationId xmlns:a16="http://schemas.microsoft.com/office/drawing/2014/main" id="{1768F23D-BA30-FB4A-9423-B587823BDC0E}"/>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93409" y="3834024"/>
            <a:ext cx="457200" cy="457200"/>
          </a:xfrm>
          <a:prstGeom prst="rect">
            <a:avLst/>
          </a:prstGeom>
        </p:spPr>
      </p:pic>
      <p:sp>
        <p:nvSpPr>
          <p:cNvPr id="19" name="Content Placeholder 1">
            <a:extLst>
              <a:ext uri="{FF2B5EF4-FFF2-40B4-BE49-F238E27FC236}">
                <a16:creationId xmlns:a16="http://schemas.microsoft.com/office/drawing/2014/main" id="{4B6B8B11-B863-8645-9901-EDB738C86C46}"/>
              </a:ext>
            </a:extLst>
          </p:cNvPr>
          <p:cNvSpPr txBox="1">
            <a:spLocks/>
          </p:cNvSpPr>
          <p:nvPr/>
        </p:nvSpPr>
        <p:spPr>
          <a:xfrm>
            <a:off x="1434923" y="4401788"/>
            <a:ext cx="7216508" cy="740647"/>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s-419" sz="1800" dirty="0">
                <a:solidFill>
                  <a:schemeClr val="tx1"/>
                </a:solidFill>
                <a:latin typeface="Segoe UI" panose="020B0502040204020203" pitchFamily="34" charset="0"/>
                <a:cs typeface="Segoe UI" panose="020B0502040204020203" pitchFamily="34" charset="0"/>
              </a:rPr>
              <a:t>El cuadro de búsqueda y Siri le permiten localizar rápidamente las carpetas y los documentos.</a:t>
            </a:r>
          </a:p>
        </p:txBody>
      </p:sp>
      <p:pic>
        <p:nvPicPr>
          <p:cNvPr id="20" name="Picture 19">
            <a:extLst>
              <a:ext uri="{FF2B5EF4-FFF2-40B4-BE49-F238E27FC236}">
                <a16:creationId xmlns:a16="http://schemas.microsoft.com/office/drawing/2014/main" id="{B45026D5-66D4-9E4F-AF54-D962CBB1DB1A}"/>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92611" y="4505909"/>
            <a:ext cx="457200" cy="457200"/>
          </a:xfrm>
          <a:prstGeom prst="rect">
            <a:avLst/>
          </a:prstGeom>
        </p:spPr>
      </p:pic>
      <p:pic>
        <p:nvPicPr>
          <p:cNvPr id="14" name="Picture 13">
            <a:extLst>
              <a:ext uri="{FF2B5EF4-FFF2-40B4-BE49-F238E27FC236}">
                <a16:creationId xmlns:a16="http://schemas.microsoft.com/office/drawing/2014/main" id="{1FD5606A-E56A-214D-88F1-FD5630F4D4C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629400" y="1241210"/>
            <a:ext cx="2022031" cy="1654390"/>
          </a:xfrm>
          <a:prstGeom prst="rect">
            <a:avLst/>
          </a:prstGeom>
        </p:spPr>
      </p:pic>
      <p:pic>
        <p:nvPicPr>
          <p:cNvPr id="22" name="Picture 21">
            <a:extLst>
              <a:ext uri="{FF2B5EF4-FFF2-40B4-BE49-F238E27FC236}">
                <a16:creationId xmlns:a16="http://schemas.microsoft.com/office/drawing/2014/main" id="{1C4DFCAE-2B53-C14A-AFE5-E73CBE0A50E1}"/>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7647" y="5283954"/>
            <a:ext cx="457200" cy="457200"/>
          </a:xfrm>
          <a:prstGeom prst="rect">
            <a:avLst/>
          </a:prstGeom>
        </p:spPr>
      </p:pic>
      <p:sp>
        <p:nvSpPr>
          <p:cNvPr id="23" name="Content Placeholder 1">
            <a:extLst>
              <a:ext uri="{FF2B5EF4-FFF2-40B4-BE49-F238E27FC236}">
                <a16:creationId xmlns:a16="http://schemas.microsoft.com/office/drawing/2014/main" id="{D3890233-AAA9-B842-964D-CE667E97823D}"/>
              </a:ext>
            </a:extLst>
          </p:cNvPr>
          <p:cNvSpPr txBox="1">
            <a:spLocks/>
          </p:cNvSpPr>
          <p:nvPr/>
        </p:nvSpPr>
        <p:spPr>
          <a:xfrm>
            <a:off x="1442768" y="5194309"/>
            <a:ext cx="7208663" cy="631930"/>
          </a:xfrm>
          <a:prstGeom prst="rect">
            <a:avLst/>
          </a:prstGeom>
        </p:spPr>
        <p:txBody>
          <a:bodyPr vert="horz">
            <a:no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lvl="0" indent="0">
              <a:buNone/>
            </a:pPr>
            <a:r>
              <a:rPr lang="es-419" sz="1800" dirty="0">
                <a:solidFill>
                  <a:schemeClr val="tx1"/>
                </a:solidFill>
                <a:latin typeface="Segoe UI" panose="020B0502040204020203" pitchFamily="34" charset="0"/>
                <a:cs typeface="Segoe UI" panose="020B0502040204020203" pitchFamily="34" charset="0"/>
              </a:rPr>
              <a:t>Los documentos se pueden restaurar desde la papelera siempre que nadie la haya vaciado.</a:t>
            </a:r>
          </a:p>
        </p:txBody>
      </p:sp>
    </p:spTree>
    <p:extLst>
      <p:ext uri="{BB962C8B-B14F-4D97-AF65-F5344CB8AC3E}">
        <p14:creationId xmlns:p14="http://schemas.microsoft.com/office/powerpoint/2010/main" val="4043899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r>
              <a:rPr lang="es-419" sz="4800" dirty="0"/>
              <a:t>Actividad 5</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87</a:t>
            </a:fld>
            <a:endParaRPr lang="es-419" dirty="0"/>
          </a:p>
        </p:txBody>
      </p:sp>
      <p:sp>
        <p:nvSpPr>
          <p:cNvPr id="11" name="Title 1">
            <a:extLst>
              <a:ext uri="{FF2B5EF4-FFF2-40B4-BE49-F238E27FC236}">
                <a16:creationId xmlns:a16="http://schemas.microsoft.com/office/drawing/2014/main" id="{5061ED29-D369-E24B-9317-72E41EC433D8}"/>
              </a:ext>
            </a:extLst>
          </p:cNvPr>
          <p:cNvSpPr txBox="1">
            <a:spLocks/>
          </p:cNvSpPr>
          <p:nvPr/>
        </p:nvSpPr>
        <p:spPr>
          <a:xfrm>
            <a:off x="457200" y="3787141"/>
            <a:ext cx="8183880" cy="105156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pPr algn="ctr"/>
            <a:r>
              <a:rPr lang="es-419" sz="2100" dirty="0">
                <a:latin typeface="+mn-lt"/>
                <a:hlinkClick r:id="rId3"/>
              </a:rPr>
              <a:t>Abrir usando un módulo de práctica de Mac</a:t>
            </a:r>
            <a:endParaRPr lang="es-419" sz="2100" dirty="0">
              <a:latin typeface="+mn-lt"/>
            </a:endParaRPr>
          </a:p>
        </p:txBody>
      </p:sp>
    </p:spTree>
    <p:extLst>
      <p:ext uri="{BB962C8B-B14F-4D97-AF65-F5344CB8AC3E}">
        <p14:creationId xmlns:p14="http://schemas.microsoft.com/office/powerpoint/2010/main" val="315952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88</a:t>
            </a:fld>
            <a:endParaRPr lang="es-419" dirty="0"/>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838199" y="757018"/>
            <a:ext cx="7467601" cy="1071782"/>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s-419" sz="2400" dirty="0">
                <a:solidFill>
                  <a:schemeClr val="bg1"/>
                </a:solidFill>
                <a:latin typeface="Segoe UI" panose="020B0502040204020203" pitchFamily="34" charset="0"/>
                <a:cs typeface="Segoe UI" panose="020B0502040204020203" pitchFamily="34" charset="0"/>
              </a:rPr>
              <a:t>Si desea abrir una aplicación en el escritorio, ¿qué debe hacer? </a:t>
            </a:r>
            <a:endParaRPr lang="es-419" dirty="0">
              <a:solidFill>
                <a:schemeClr val="bg1"/>
              </a:solidFill>
              <a:latin typeface="Segoe UI" panose="020B0502040204020203" pitchFamily="34" charset="0"/>
              <a:cs typeface="Segoe UI" panose="020B0502040204020203" pitchFamily="34" charset="0"/>
            </a:endParaRPr>
          </a:p>
          <a:p>
            <a:pPr marL="308610" lvl="1" indent="0" algn="ctr">
              <a:buFont typeface="Georgia"/>
              <a:buNone/>
            </a:pPr>
            <a:r>
              <a:rPr lang="es-419" dirty="0">
                <a:solidFill>
                  <a:schemeClr val="tx1"/>
                </a:solidFill>
              </a:rPr>
              <a:t>		</a:t>
            </a:r>
          </a:p>
          <a:p>
            <a:pPr marL="308610" lvl="1" indent="0" algn="ctr">
              <a:buFont typeface="Georgia"/>
              <a:buNone/>
            </a:pPr>
            <a:r>
              <a:rPr lang="es-419" dirty="0">
                <a:solidFill>
                  <a:schemeClr val="tx1"/>
                </a:solidFill>
              </a:rPr>
              <a:t>	</a:t>
            </a:r>
            <a:endParaRPr lang="es-419" sz="2100" dirty="0">
              <a:solidFill>
                <a:schemeClr val="tx1"/>
              </a:solidFill>
            </a:endParaRP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p:txBody>
      </p:sp>
      <p:pic>
        <p:nvPicPr>
          <p:cNvPr id="6" name="Picture 5" descr="Graphical user interface, text, application, chat or text message&#10;&#10;Description automatically generated">
            <a:extLst>
              <a:ext uri="{FF2B5EF4-FFF2-40B4-BE49-F238E27FC236}">
                <a16:creationId xmlns:a16="http://schemas.microsoft.com/office/drawing/2014/main" id="{8B51F4B2-F075-C334-9916-0B45E41233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9504" y="2425700"/>
            <a:ext cx="5070959" cy="3675282"/>
          </a:xfrm>
          <a:prstGeom prst="rect">
            <a:avLst/>
          </a:prstGeom>
        </p:spPr>
      </p:pic>
    </p:spTree>
    <p:extLst>
      <p:ext uri="{BB962C8B-B14F-4D97-AF65-F5344CB8AC3E}">
        <p14:creationId xmlns:p14="http://schemas.microsoft.com/office/powerpoint/2010/main" val="3407708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89</a:t>
            </a:fld>
            <a:endParaRPr lang="es-419" dirty="0"/>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806824"/>
            <a:ext cx="8048303" cy="880419"/>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s-419" sz="2400" dirty="0">
                <a:solidFill>
                  <a:schemeClr val="bg1"/>
                </a:solidFill>
                <a:latin typeface="Segoe UI" panose="020B0502040204020203" pitchFamily="34" charset="0"/>
                <a:cs typeface="Segoe UI" panose="020B0502040204020203" pitchFamily="34" charset="0"/>
              </a:rPr>
              <a:t>Si desea minimizar la ventana que está actualmente abierta en su pantalla, ¿en qué ícono debería hacer clic? </a:t>
            </a:r>
          </a:p>
          <a:p>
            <a:pPr marL="82296" indent="0" algn="ctr">
              <a:buNone/>
            </a:pPr>
            <a:endParaRPr lang="es-419" dirty="0">
              <a:solidFill>
                <a:schemeClr val="bg1"/>
              </a:solidFill>
            </a:endParaRPr>
          </a:p>
          <a:p>
            <a:pPr marL="82296" indent="0" algn="ctr">
              <a:buNone/>
            </a:pPr>
            <a:r>
              <a:rPr lang="es-419" b="1" dirty="0">
                <a:solidFill>
                  <a:schemeClr val="bg1"/>
                </a:solidFill>
              </a:rPr>
              <a:t> </a:t>
            </a:r>
            <a:endParaRPr lang="es-419" dirty="0">
              <a:solidFill>
                <a:schemeClr val="bg1"/>
              </a:solidFill>
            </a:endParaRPr>
          </a:p>
          <a:p>
            <a:pPr marL="308610" lvl="1" indent="0" algn="ctr">
              <a:buFont typeface="Georgia"/>
              <a:buNone/>
            </a:pPr>
            <a:r>
              <a:rPr lang="es-419" dirty="0">
                <a:solidFill>
                  <a:schemeClr val="tx1"/>
                </a:solidFill>
              </a:rPr>
              <a:t>		</a:t>
            </a:r>
          </a:p>
          <a:p>
            <a:pPr marL="308610" lvl="1" indent="0" algn="ctr">
              <a:buFont typeface="Georgia"/>
              <a:buNone/>
            </a:pPr>
            <a:r>
              <a:rPr lang="es-419" dirty="0">
                <a:solidFill>
                  <a:schemeClr val="tx1"/>
                </a:solidFill>
              </a:rPr>
              <a:t>	</a:t>
            </a:r>
            <a:endParaRPr lang="es-419" sz="2100" dirty="0">
              <a:solidFill>
                <a:schemeClr val="tx1"/>
              </a:solidFill>
            </a:endParaRP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p:txBody>
      </p:sp>
      <p:pic>
        <p:nvPicPr>
          <p:cNvPr id="11" name="Picture 10">
            <a:extLst>
              <a:ext uri="{FF2B5EF4-FFF2-40B4-BE49-F238E27FC236}">
                <a16:creationId xmlns:a16="http://schemas.microsoft.com/office/drawing/2014/main" id="{BB3A8A38-59BD-3649-A3D0-C469AA77E92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80660" y="1825852"/>
            <a:ext cx="7182678" cy="4931391"/>
          </a:xfrm>
          <a:prstGeom prst="rect">
            <a:avLst/>
          </a:prstGeom>
        </p:spPr>
      </p:pic>
    </p:spTree>
    <p:extLst>
      <p:ext uri="{BB962C8B-B14F-4D97-AF65-F5344CB8AC3E}">
        <p14:creationId xmlns:p14="http://schemas.microsoft.com/office/powerpoint/2010/main" val="3305945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Trabajar desde el escritorio</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9</a:t>
            </a:fld>
            <a:endParaRPr lang="es-419" dirty="0"/>
          </a:p>
        </p:txBody>
      </p:sp>
      <p:pic>
        <p:nvPicPr>
          <p:cNvPr id="7" name="Picture 6" descr="Mac OS Desktop">
            <a:extLst>
              <a:ext uri="{FF2B5EF4-FFF2-40B4-BE49-F238E27FC236}">
                <a16:creationId xmlns:a16="http://schemas.microsoft.com/office/drawing/2014/main" id="{3C7328EB-490D-FC43-8A7D-65D98DDBBE5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60766" y="2216723"/>
            <a:ext cx="6555971" cy="4097482"/>
          </a:xfrm>
          <a:prstGeom prst="rect">
            <a:avLst/>
          </a:prstGeom>
        </p:spPr>
      </p:pic>
    </p:spTree>
    <p:extLst>
      <p:ext uri="{BB962C8B-B14F-4D97-AF65-F5344CB8AC3E}">
        <p14:creationId xmlns:p14="http://schemas.microsoft.com/office/powerpoint/2010/main" val="353023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90</a:t>
            </a:fld>
            <a:endParaRPr lang="es-419" dirty="0"/>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838199" y="806824"/>
            <a:ext cx="7543801" cy="880419"/>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s-419" sz="2400" dirty="0">
                <a:solidFill>
                  <a:schemeClr val="bg1"/>
                </a:solidFill>
                <a:latin typeface="+mn-lt"/>
              </a:rPr>
              <a:t>Si desea cerrar la ventana, ¿en qué ícono debería hacer clic? </a:t>
            </a:r>
          </a:p>
          <a:p>
            <a:pPr marL="82296" indent="0" algn="ctr">
              <a:buNone/>
            </a:pPr>
            <a:endParaRPr lang="es-419" dirty="0">
              <a:solidFill>
                <a:schemeClr val="bg1"/>
              </a:solidFill>
            </a:endParaRPr>
          </a:p>
          <a:p>
            <a:pPr marL="82296" indent="0" algn="ctr">
              <a:buNone/>
            </a:pPr>
            <a:r>
              <a:rPr lang="es-419" b="1" dirty="0">
                <a:solidFill>
                  <a:schemeClr val="bg1"/>
                </a:solidFill>
              </a:rPr>
              <a:t> </a:t>
            </a:r>
            <a:endParaRPr lang="es-419" dirty="0">
              <a:solidFill>
                <a:schemeClr val="bg1"/>
              </a:solidFill>
            </a:endParaRPr>
          </a:p>
          <a:p>
            <a:pPr marL="308610" lvl="1" indent="0" algn="ctr">
              <a:buFont typeface="Georgia"/>
              <a:buNone/>
            </a:pPr>
            <a:r>
              <a:rPr lang="es-419" dirty="0">
                <a:solidFill>
                  <a:schemeClr val="tx1"/>
                </a:solidFill>
              </a:rPr>
              <a:t>		</a:t>
            </a:r>
          </a:p>
          <a:p>
            <a:pPr marL="308610" lvl="1" indent="0" algn="ctr">
              <a:buFont typeface="Georgia"/>
              <a:buNone/>
            </a:pPr>
            <a:r>
              <a:rPr lang="es-419" dirty="0">
                <a:solidFill>
                  <a:schemeClr val="tx1"/>
                </a:solidFill>
              </a:rPr>
              <a:t>	</a:t>
            </a:r>
            <a:endParaRPr lang="es-419" sz="2100" dirty="0">
              <a:solidFill>
                <a:schemeClr val="tx1"/>
              </a:solidFill>
            </a:endParaRP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p:txBody>
      </p:sp>
      <p:pic>
        <p:nvPicPr>
          <p:cNvPr id="6" name="Picture 5">
            <a:extLst>
              <a:ext uri="{FF2B5EF4-FFF2-40B4-BE49-F238E27FC236}">
                <a16:creationId xmlns:a16="http://schemas.microsoft.com/office/drawing/2014/main" id="{F8EB582A-A1AB-5D48-9DE5-FF6106F4C41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80660" y="1825852"/>
            <a:ext cx="7182678" cy="4931391"/>
          </a:xfrm>
          <a:prstGeom prst="rect">
            <a:avLst/>
          </a:prstGeom>
        </p:spPr>
      </p:pic>
    </p:spTree>
    <p:extLst>
      <p:ext uri="{BB962C8B-B14F-4D97-AF65-F5344CB8AC3E}">
        <p14:creationId xmlns:p14="http://schemas.microsoft.com/office/powerpoint/2010/main" val="2590382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91</a:t>
            </a:fld>
            <a:endParaRPr lang="es-419" dirty="0"/>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762000" y="806824"/>
            <a:ext cx="7471607" cy="880419"/>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s-419" sz="2400" dirty="0">
                <a:solidFill>
                  <a:schemeClr val="bg1"/>
                </a:solidFill>
                <a:latin typeface="Segoe UI" panose="020B0502040204020203" pitchFamily="34" charset="0"/>
                <a:cs typeface="Segoe UI" panose="020B0502040204020203" pitchFamily="34" charset="0"/>
              </a:rPr>
              <a:t>Si desea guardar un documento, ¿dónde debería hacer clic? </a:t>
            </a:r>
          </a:p>
          <a:p>
            <a:pPr marL="82296" indent="0" algn="ctr">
              <a:buNone/>
            </a:pPr>
            <a:endParaRPr lang="es-419" dirty="0">
              <a:solidFill>
                <a:schemeClr val="bg1"/>
              </a:solidFill>
            </a:endParaRPr>
          </a:p>
          <a:p>
            <a:pPr marL="82296" indent="0" algn="ctr">
              <a:buNone/>
            </a:pPr>
            <a:r>
              <a:rPr lang="es-419" b="1" dirty="0">
                <a:solidFill>
                  <a:schemeClr val="bg1"/>
                </a:solidFill>
              </a:rPr>
              <a:t> </a:t>
            </a:r>
            <a:endParaRPr lang="es-419" dirty="0">
              <a:solidFill>
                <a:schemeClr val="bg1"/>
              </a:solidFill>
            </a:endParaRPr>
          </a:p>
          <a:p>
            <a:pPr marL="308610" lvl="1" indent="0" algn="ctr">
              <a:buFont typeface="Georgia"/>
              <a:buNone/>
            </a:pPr>
            <a:r>
              <a:rPr lang="es-419" dirty="0">
                <a:solidFill>
                  <a:schemeClr val="tx1"/>
                </a:solidFill>
              </a:rPr>
              <a:t>		</a:t>
            </a:r>
          </a:p>
          <a:p>
            <a:pPr marL="308610" lvl="1" indent="0" algn="ctr">
              <a:buFont typeface="Georgia"/>
              <a:buNone/>
            </a:pPr>
            <a:r>
              <a:rPr lang="es-419" dirty="0">
                <a:solidFill>
                  <a:schemeClr val="tx1"/>
                </a:solidFill>
              </a:rPr>
              <a:t>	</a:t>
            </a:r>
            <a:endParaRPr lang="es-419" sz="2100" dirty="0">
              <a:solidFill>
                <a:schemeClr val="tx1"/>
              </a:solidFill>
            </a:endParaRP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p:txBody>
      </p:sp>
      <p:pic>
        <p:nvPicPr>
          <p:cNvPr id="7" name="Picture 6">
            <a:extLst>
              <a:ext uri="{FF2B5EF4-FFF2-40B4-BE49-F238E27FC236}">
                <a16:creationId xmlns:a16="http://schemas.microsoft.com/office/drawing/2014/main" id="{D083419B-96B9-DC42-94D0-E07C6A90E74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10393" y="2076228"/>
            <a:ext cx="7323214" cy="3988575"/>
          </a:xfrm>
          <a:prstGeom prst="rect">
            <a:avLst/>
          </a:prstGeom>
        </p:spPr>
      </p:pic>
    </p:spTree>
    <p:extLst>
      <p:ext uri="{BB962C8B-B14F-4D97-AF65-F5344CB8AC3E}">
        <p14:creationId xmlns:p14="http://schemas.microsoft.com/office/powerpoint/2010/main" val="1192309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92</a:t>
            </a:fld>
            <a:endParaRPr lang="es-419" dirty="0"/>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dirty="0">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806824"/>
            <a:ext cx="8048303" cy="880419"/>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s-419" sz="2400" dirty="0">
                <a:solidFill>
                  <a:schemeClr val="bg1"/>
                </a:solidFill>
                <a:latin typeface="+mn-lt"/>
              </a:rPr>
              <a:t>Si eliminó accidentalmente un archivo, ¿dónde puede encontrarlo y recuperarlo? </a:t>
            </a:r>
            <a:endParaRPr lang="es-419" dirty="0">
              <a:solidFill>
                <a:schemeClr val="bg1"/>
              </a:solidFill>
              <a:latin typeface="+mn-lt"/>
            </a:endParaRPr>
          </a:p>
          <a:p>
            <a:pPr marL="82296" indent="0" algn="ctr">
              <a:buNone/>
            </a:pPr>
            <a:r>
              <a:rPr lang="es-419" b="1" dirty="0">
                <a:solidFill>
                  <a:schemeClr val="bg1"/>
                </a:solidFill>
              </a:rPr>
              <a:t> </a:t>
            </a:r>
            <a:endParaRPr lang="es-419" dirty="0">
              <a:solidFill>
                <a:schemeClr val="bg1"/>
              </a:solidFill>
            </a:endParaRPr>
          </a:p>
          <a:p>
            <a:pPr marL="308610" lvl="1" indent="0" algn="ctr">
              <a:buFont typeface="Georgia"/>
              <a:buNone/>
            </a:pPr>
            <a:r>
              <a:rPr lang="es-419" dirty="0">
                <a:solidFill>
                  <a:schemeClr val="tx1"/>
                </a:solidFill>
              </a:rPr>
              <a:t>		</a:t>
            </a:r>
          </a:p>
          <a:p>
            <a:pPr marL="308610" lvl="1" indent="0" algn="ctr">
              <a:buFont typeface="Georgia"/>
              <a:buNone/>
            </a:pPr>
            <a:r>
              <a:rPr lang="es-419" dirty="0">
                <a:solidFill>
                  <a:schemeClr val="tx1"/>
                </a:solidFill>
              </a:rPr>
              <a:t>	</a:t>
            </a:r>
            <a:endParaRPr lang="es-419" sz="2100" dirty="0">
              <a:solidFill>
                <a:schemeClr val="tx1"/>
              </a:solidFill>
            </a:endParaRP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p:txBody>
      </p:sp>
      <p:pic>
        <p:nvPicPr>
          <p:cNvPr id="9" name="Picture 8">
            <a:extLst>
              <a:ext uri="{FF2B5EF4-FFF2-40B4-BE49-F238E27FC236}">
                <a16:creationId xmlns:a16="http://schemas.microsoft.com/office/drawing/2014/main" id="{2DD03CC0-2835-BC4D-84F6-E723A2C8C89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6558" y="1839683"/>
            <a:ext cx="7730884" cy="4831803"/>
          </a:xfrm>
          <a:prstGeom prst="rect">
            <a:avLst/>
          </a:prstGeom>
        </p:spPr>
      </p:pic>
    </p:spTree>
    <p:extLst>
      <p:ext uri="{BB962C8B-B14F-4D97-AF65-F5344CB8AC3E}">
        <p14:creationId xmlns:p14="http://schemas.microsoft.com/office/powerpoint/2010/main" val="3805314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39824"/>
            <a:ext cx="8229600" cy="4837176"/>
          </a:xfrm>
        </p:spPr>
        <p:txBody>
          <a:bodyPr>
            <a:normAutofit/>
          </a:bodyPr>
          <a:lstStyle/>
          <a:p>
            <a:pPr marL="82296" indent="0">
              <a:buNone/>
            </a:pPr>
            <a:r>
              <a:rPr lang="es-419" dirty="0">
                <a:solidFill>
                  <a:schemeClr val="tx1"/>
                </a:solidFill>
              </a:rPr>
              <a:t>Hoy han aprendido lo siguiente:</a:t>
            </a:r>
            <a:br>
              <a:rPr lang="en-US" dirty="0">
                <a:solidFill>
                  <a:schemeClr val="tx1"/>
                </a:solidFill>
              </a:rPr>
            </a:br>
            <a:endParaRPr lang="es-419" dirty="0">
              <a:solidFill>
                <a:schemeClr val="tx1"/>
              </a:solidFill>
            </a:endParaRPr>
          </a:p>
          <a:p>
            <a:r>
              <a:rPr lang="es-419" dirty="0">
                <a:solidFill>
                  <a:schemeClr val="tx1"/>
                </a:solidFill>
              </a:rPr>
              <a:t>Qué es un sistema operativo</a:t>
            </a:r>
          </a:p>
          <a:p>
            <a:r>
              <a:rPr lang="es-419" dirty="0">
                <a:solidFill>
                  <a:schemeClr val="tx1"/>
                </a:solidFill>
              </a:rPr>
              <a:t>Las habilidades que necesitan para usar macOS 11, entre ellas:</a:t>
            </a:r>
          </a:p>
          <a:p>
            <a:pPr lvl="1"/>
            <a:r>
              <a:rPr lang="es-419" dirty="0">
                <a:solidFill>
                  <a:schemeClr val="tx1"/>
                </a:solidFill>
              </a:rPr>
              <a:t>Navegar por el escritorio</a:t>
            </a:r>
          </a:p>
          <a:p>
            <a:pPr lvl="1"/>
            <a:r>
              <a:rPr lang="es-419" dirty="0">
                <a:solidFill>
                  <a:schemeClr val="tx1"/>
                </a:solidFill>
              </a:rPr>
              <a:t>Buscar y organizar los archivos y las carpetas</a:t>
            </a:r>
          </a:p>
          <a:p>
            <a:pPr lvl="1"/>
            <a:r>
              <a:rPr lang="es-419" dirty="0">
                <a:solidFill>
                  <a:schemeClr val="tx1"/>
                </a:solidFill>
              </a:rPr>
              <a:t>Administrar las ventanas de una aplicación</a:t>
            </a:r>
          </a:p>
          <a:p>
            <a:pPr lvl="1"/>
            <a:r>
              <a:rPr lang="es-419" dirty="0">
                <a:solidFill>
                  <a:schemeClr val="tx1"/>
                </a:solidFill>
              </a:rPr>
              <a:t>Guardar y cerrar archivos</a:t>
            </a:r>
          </a:p>
          <a:p>
            <a:pPr lvl="1"/>
            <a:r>
              <a:rPr lang="es-419" dirty="0">
                <a:solidFill>
                  <a:schemeClr val="tx1"/>
                </a:solidFill>
              </a:rPr>
              <a:t>Eliminar archivos</a:t>
            </a:r>
          </a:p>
          <a:p>
            <a:r>
              <a:rPr lang="es-419" dirty="0">
                <a:solidFill>
                  <a:schemeClr val="tx1"/>
                </a:solidFill>
              </a:rPr>
              <a:t>Consejos para usar macOS 11</a:t>
            </a:r>
          </a:p>
          <a:p>
            <a:pPr lvl="1"/>
            <a:endParaRPr lang="es-419" sz="2000" dirty="0">
              <a:solidFill>
                <a:schemeClr val="tx1"/>
              </a:solidFill>
            </a:endParaRPr>
          </a:p>
          <a:p>
            <a:pPr lvl="1"/>
            <a:endParaRPr lang="es-419" sz="2000" dirty="0">
              <a:solidFill>
                <a:schemeClr val="tx1"/>
              </a:solidFill>
            </a:endParaRPr>
          </a:p>
          <a:p>
            <a:pPr marL="82296" indent="0">
              <a:buNone/>
            </a:pPr>
            <a:endParaRPr lang="es-419" dirty="0">
              <a:solidFill>
                <a:schemeClr val="tx1"/>
              </a:solidFill>
            </a:endParaRPr>
          </a:p>
        </p:txBody>
      </p:sp>
      <p:sp>
        <p:nvSpPr>
          <p:cNvPr id="5" name="Title 4">
            <a:extLst>
              <a:ext uri="{FF2B5EF4-FFF2-40B4-BE49-F238E27FC236}">
                <a16:creationId xmlns:a16="http://schemas.microsoft.com/office/drawing/2014/main" id="{87E9E9DF-53AB-F24C-BD08-4B2F47E5BD2D}"/>
              </a:ext>
            </a:extLst>
          </p:cNvPr>
          <p:cNvSpPr>
            <a:spLocks noGrp="1"/>
          </p:cNvSpPr>
          <p:nvPr>
            <p:ph type="title"/>
          </p:nvPr>
        </p:nvSpPr>
        <p:spPr>
          <a:xfrm>
            <a:off x="457200" y="585056"/>
            <a:ext cx="8229600" cy="1066800"/>
          </a:xfrm>
        </p:spPr>
        <p:txBody>
          <a:bodyPr/>
          <a:lstStyle/>
          <a:p>
            <a:r>
              <a:rPr lang="es-419" dirty="0"/>
              <a:t>¡Felicitaciones! </a:t>
            </a:r>
          </a:p>
        </p:txBody>
      </p:sp>
      <p:sp>
        <p:nvSpPr>
          <p:cNvPr id="3" name="Slide Number Placeholder 2">
            <a:extLst>
              <a:ext uri="{FF2B5EF4-FFF2-40B4-BE49-F238E27FC236}">
                <a16:creationId xmlns:a16="http://schemas.microsoft.com/office/drawing/2014/main" id="{8A39ED1B-0119-F540-BE48-734BF6E3F59E}"/>
              </a:ext>
            </a:extLst>
          </p:cNvPr>
          <p:cNvSpPr>
            <a:spLocks noGrp="1"/>
          </p:cNvSpPr>
          <p:nvPr>
            <p:ph type="sldNum" sz="quarter" idx="12"/>
          </p:nvPr>
        </p:nvSpPr>
        <p:spPr/>
        <p:txBody>
          <a:bodyPr/>
          <a:lstStyle/>
          <a:p>
            <a:fld id="{D852D4E8-E283-404D-80D7-3AF63315721A}" type="slidenum">
              <a:rPr lang="en-US" smtClean="0"/>
              <a:t>93</a:t>
            </a:fld>
            <a:endParaRPr lang="es-419" dirty="0"/>
          </a:p>
        </p:txBody>
      </p:sp>
    </p:spTree>
    <p:extLst>
      <p:ext uri="{BB962C8B-B14F-4D97-AF65-F5344CB8AC3E}">
        <p14:creationId xmlns:p14="http://schemas.microsoft.com/office/powerpoint/2010/main" val="631216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fontScale="90000"/>
          </a:bodyPr>
          <a:lstStyle/>
          <a:p>
            <a:pPr algn="ctr"/>
            <a:br>
              <a:rPr lang="en-US" sz="2200" dirty="0"/>
            </a:br>
            <a:r>
              <a:rPr lang="en-US" dirty="0" err="1"/>
              <a:t>Visite</a:t>
            </a:r>
            <a:r>
              <a:rPr lang="en-US" dirty="0"/>
              <a:t> &lt;</a:t>
            </a:r>
            <a:r>
              <a:rPr lang="en-US" dirty="0" err="1"/>
              <a:t>inserte</a:t>
            </a:r>
            <a:r>
              <a:rPr lang="en-US" dirty="0"/>
              <a:t> la URL de la </a:t>
            </a:r>
            <a:r>
              <a:rPr lang="en-US" dirty="0" err="1"/>
              <a:t>biblioteca</a:t>
            </a:r>
            <a:r>
              <a:rPr lang="en-US" dirty="0"/>
              <a:t> </a:t>
            </a:r>
            <a:r>
              <a:rPr lang="en-US" dirty="0" err="1"/>
              <a:t>aquí</a:t>
            </a:r>
            <a:r>
              <a:rPr lang="en-US" dirty="0"/>
              <a:t>&gt; y </a:t>
            </a:r>
            <a:r>
              <a:rPr lang="en-US" u="sng" dirty="0">
                <a:hlinkClick r:id="rId4"/>
              </a:rPr>
              <a:t>https://www.digitallearn.org</a:t>
            </a:r>
            <a:r>
              <a:rPr lang="en-US" dirty="0"/>
              <a:t> para </a:t>
            </a:r>
            <a:r>
              <a:rPr lang="en-US" dirty="0" err="1"/>
              <a:t>descubrir</a:t>
            </a:r>
            <a:r>
              <a:rPr lang="en-US" dirty="0"/>
              <a:t> </a:t>
            </a:r>
            <a:r>
              <a:rPr lang="en-US" dirty="0" err="1"/>
              <a:t>más</a:t>
            </a:r>
            <a:r>
              <a:rPr lang="en-US" dirty="0"/>
              <a:t> </a:t>
            </a:r>
            <a:r>
              <a:rPr lang="en-US" dirty="0" err="1"/>
              <a:t>cursos</a:t>
            </a:r>
            <a:r>
              <a:rPr lang="en-US" dirty="0"/>
              <a:t> y </a:t>
            </a:r>
            <a:r>
              <a:rPr lang="en-US" dirty="0" err="1"/>
              <a:t>generar</a:t>
            </a:r>
            <a:r>
              <a:rPr lang="en-US" dirty="0"/>
              <a:t> </a:t>
            </a:r>
            <a:r>
              <a:rPr lang="en-US" dirty="0" err="1"/>
              <a:t>confianza</a:t>
            </a:r>
            <a:r>
              <a:rPr lang="en-US" dirty="0"/>
              <a:t> </a:t>
            </a:r>
            <a:r>
              <a:rPr lang="en-US" dirty="0" err="1"/>
              <a:t>mediante</a:t>
            </a:r>
            <a:r>
              <a:rPr lang="en-US" dirty="0"/>
              <a:t> </a:t>
            </a:r>
            <a:r>
              <a:rPr lang="en-US" dirty="0" err="1"/>
              <a:t>el</a:t>
            </a:r>
            <a:r>
              <a:rPr lang="en-US" dirty="0"/>
              <a:t> </a:t>
            </a:r>
            <a:r>
              <a:rPr lang="en-US" dirty="0" err="1"/>
              <a:t>uso</a:t>
            </a:r>
            <a:r>
              <a:rPr lang="en-US" dirty="0"/>
              <a:t> de la </a:t>
            </a:r>
            <a:r>
              <a:rPr lang="en-US" dirty="0" err="1"/>
              <a:t>tecnología</a:t>
            </a:r>
            <a:r>
              <a:rPr lang="en-US" dirty="0"/>
              <a:t>.</a:t>
            </a:r>
            <a:br>
              <a:rPr lang="en-US" dirty="0"/>
            </a:br>
            <a:endParaRPr lang="es-419" sz="4800" dirty="0"/>
          </a:p>
        </p:txBody>
      </p:sp>
      <p:sp>
        <p:nvSpPr>
          <p:cNvPr id="3" name="Slide Number Placeholder 2">
            <a:extLst>
              <a:ext uri="{FF2B5EF4-FFF2-40B4-BE49-F238E27FC236}">
                <a16:creationId xmlns:a16="http://schemas.microsoft.com/office/drawing/2014/main" id="{A4145DA5-5F0E-2749-AFCA-36F5B81DEB82}"/>
              </a:ext>
            </a:extLst>
          </p:cNvPr>
          <p:cNvSpPr>
            <a:spLocks noGrp="1"/>
          </p:cNvSpPr>
          <p:nvPr>
            <p:ph type="sldNum" sz="quarter" idx="12"/>
          </p:nvPr>
        </p:nvSpPr>
        <p:spPr/>
        <p:txBody>
          <a:bodyPr/>
          <a:lstStyle/>
          <a:p>
            <a:fld id="{D852D4E8-E283-404D-80D7-3AF63315721A}" type="slidenum">
              <a:rPr lang="en-US" smtClean="0"/>
              <a:t>94</a:t>
            </a:fld>
            <a:endParaRPr lang="es-419" dirty="0"/>
          </a:p>
        </p:txBody>
      </p:sp>
      <p:pic>
        <p:nvPicPr>
          <p:cNvPr id="9" name="Picture 11" descr="https://www.digitallearn.org">
            <a:extLst>
              <a:ext uri="{FF2B5EF4-FFF2-40B4-BE49-F238E27FC236}">
                <a16:creationId xmlns:a16="http://schemas.microsoft.com/office/drawing/2014/main" id="{BC02DCD0-1FC8-3818-19A7-6BCFC69BAC5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79725" y="5715000"/>
            <a:ext cx="3135313"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a:extLst>
              <a:ext uri="{FF2B5EF4-FFF2-40B4-BE49-F238E27FC236}">
                <a16:creationId xmlns:a16="http://schemas.microsoft.com/office/drawing/2014/main" id="{F8BC0A74-8911-DA10-3EC5-D4236434F925}"/>
              </a:ext>
            </a:extLst>
          </p:cNvPr>
          <p:cNvSpPr>
            <a:spLocks noChangeArrowheads="1"/>
          </p:cNvSpPr>
          <p:nvPr/>
        </p:nvSpPr>
        <p:spPr bwMode="auto">
          <a:xfrm>
            <a:off x="147637" y="6485901"/>
            <a:ext cx="88487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sz="1600" dirty="0" err="1"/>
              <a:t>Proporcionado</a:t>
            </a:r>
            <a:r>
              <a:rPr lang="en-US" sz="1600" dirty="0"/>
              <a:t> </a:t>
            </a:r>
            <a:r>
              <a:rPr lang="en-US" sz="1600" dirty="0" err="1"/>
              <a:t>por</a:t>
            </a:r>
            <a:r>
              <a:rPr lang="en-US" sz="1600" dirty="0"/>
              <a:t> AT&amp;T y Public Library Association.</a:t>
            </a:r>
          </a:p>
        </p:txBody>
      </p:sp>
    </p:spTree>
    <p:custDataLst>
      <p:tags r:id="rId1"/>
    </p:custDataLst>
    <p:extLst>
      <p:ext uri="{BB962C8B-B14F-4D97-AF65-F5344CB8AC3E}">
        <p14:creationId xmlns:p14="http://schemas.microsoft.com/office/powerpoint/2010/main" val="791591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F0E00D9-A612-B433-B783-BE5A6E5B64F1}"/>
              </a:ext>
            </a:extLst>
          </p:cNvPr>
          <p:cNvSpPr>
            <a:spLocks noGrp="1"/>
          </p:cNvSpPr>
          <p:nvPr>
            <p:ph type="sldNum" sz="quarter" idx="12"/>
          </p:nvPr>
        </p:nvSpPr>
        <p:spPr/>
        <p:txBody>
          <a:bodyPr/>
          <a:lstStyle/>
          <a:p>
            <a:pPr>
              <a:defRPr/>
            </a:pPr>
            <a:fld id="{30EA123D-9CE2-EC41-82B6-57109BF33E26}" type="slidenum">
              <a:rPr lang="en-US"/>
              <a:pPr>
                <a:defRPr/>
              </a:pPr>
              <a:t>95</a:t>
            </a:fld>
            <a:endParaRPr lang="en-US"/>
          </a:p>
        </p:txBody>
      </p:sp>
      <p:sp>
        <p:nvSpPr>
          <p:cNvPr id="13314" name="Subtitle 1" hidden="1">
            <a:extLst>
              <a:ext uri="{FF2B5EF4-FFF2-40B4-BE49-F238E27FC236}">
                <a16:creationId xmlns:a16="http://schemas.microsoft.com/office/drawing/2014/main" id="{7A94663B-82A7-239A-2495-51CAC2E1EE4B}"/>
              </a:ext>
            </a:extLst>
          </p:cNvPr>
          <p:cNvSpPr>
            <a:spLocks noGrp="1" noChangeArrowheads="1"/>
          </p:cNvSpPr>
          <p:nvPr>
            <p:ph type="subTitle" idx="1"/>
          </p:nvPr>
        </p:nvSpPr>
        <p:spPr bwMode="auto">
          <a:xfrm>
            <a:off x="457200" y="3900488"/>
            <a:ext cx="4953000" cy="1752600"/>
          </a:xfrm>
        </p:spPr>
        <p:txBody>
          <a:bodyPr wrap="square" lIns="91440" tIns="45720" rIns="91440" bIns="45720" numCol="1" anchor="t" anchorCtr="0" compatLnSpc="1">
            <a:prstTxWarp prst="textNoShape">
              <a:avLst/>
            </a:prstTxWarp>
          </a:bodyPr>
          <a:lstStyle/>
          <a:p>
            <a:pPr marL="47625"/>
            <a:r>
              <a:rPr lang="en-US" altLang="en-US" sz="2000" b="1"/>
              <a:t>THANK YOU FOR COMING!</a:t>
            </a:r>
          </a:p>
          <a:p>
            <a:pPr marL="47625"/>
            <a:endParaRPr lang="en-US" altLang="en-US"/>
          </a:p>
        </p:txBody>
      </p:sp>
      <p:sp>
        <p:nvSpPr>
          <p:cNvPr id="13315" name="Title 2">
            <a:extLst>
              <a:ext uri="{FF2B5EF4-FFF2-40B4-BE49-F238E27FC236}">
                <a16:creationId xmlns:a16="http://schemas.microsoft.com/office/drawing/2014/main" id="{A841B28A-EC9C-FE77-39A7-F4DF256569E4}"/>
              </a:ext>
            </a:extLst>
          </p:cNvPr>
          <p:cNvSpPr>
            <a:spLocks noGrp="1" noChangeArrowheads="1"/>
          </p:cNvSpPr>
          <p:nvPr>
            <p:ph type="ctrTitle"/>
          </p:nvPr>
        </p:nvSpPr>
        <p:spPr>
          <a:xfrm>
            <a:off x="457200" y="2063750"/>
            <a:ext cx="8458200" cy="1470025"/>
          </a:xfrm>
        </p:spPr>
        <p:txBody>
          <a:bodyPr/>
          <a:lstStyle/>
          <a:p>
            <a:r>
              <a:rPr lang="es-419" dirty="0"/>
              <a:t>¡Gracias por venir!</a:t>
            </a:r>
            <a:endParaRPr lang="en-US" altLang="en-US" dirty="0"/>
          </a:p>
        </p:txBody>
      </p:sp>
      <p:pic>
        <p:nvPicPr>
          <p:cNvPr id="13317" name="Picture 11" descr="https://www.digitallearn.org">
            <a:extLst>
              <a:ext uri="{FF2B5EF4-FFF2-40B4-BE49-F238E27FC236}">
                <a16:creationId xmlns:a16="http://schemas.microsoft.com/office/drawing/2014/main" id="{7174F2E8-11D2-F1C1-CED3-EE8FF3EB592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79725" y="5561013"/>
            <a:ext cx="3135313"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6">
            <a:extLst>
              <a:ext uri="{FF2B5EF4-FFF2-40B4-BE49-F238E27FC236}">
                <a16:creationId xmlns:a16="http://schemas.microsoft.com/office/drawing/2014/main" id="{09A234E9-2CE4-E682-7AAC-D5B2FDC3FBA6}"/>
              </a:ext>
            </a:extLst>
          </p:cNvPr>
          <p:cNvSpPr>
            <a:spLocks noChangeArrowheads="1"/>
          </p:cNvSpPr>
          <p:nvPr/>
        </p:nvSpPr>
        <p:spPr bwMode="auto">
          <a:xfrm>
            <a:off x="152278" y="6457772"/>
            <a:ext cx="88487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sz="1600" dirty="0" err="1"/>
              <a:t>Proporcionado</a:t>
            </a:r>
            <a:r>
              <a:rPr lang="en-US" sz="1600" dirty="0"/>
              <a:t> </a:t>
            </a:r>
            <a:r>
              <a:rPr lang="en-US" sz="1600" dirty="0" err="1"/>
              <a:t>por</a:t>
            </a:r>
            <a:r>
              <a:rPr lang="en-US" sz="1600" dirty="0"/>
              <a:t> AT&amp;T y Public Library Association.</a:t>
            </a:r>
          </a:p>
        </p:txBody>
      </p:sp>
    </p:spTree>
    <p:custDataLst>
      <p:tags r:id="rId1"/>
    </p:custDataLst>
  </p:cSld>
  <p:clrMapOvr>
    <a:masterClrMapping/>
  </p:clrMapOvr>
  <p:transition spd="med">
    <p:fade/>
  </p:transition>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 TechEd Theme - Basic PowerPoint">
  <a:themeElements>
    <a:clrScheme name="digital learn template">
      <a:dk1>
        <a:sysClr val="windowText" lastClr="000000"/>
      </a:dk1>
      <a:lt1>
        <a:sysClr val="window" lastClr="FFFFFF"/>
      </a:lt1>
      <a:dk2>
        <a:srgbClr val="00A4CF"/>
      </a:dk2>
      <a:lt2>
        <a:srgbClr val="E7E6E6"/>
      </a:lt2>
      <a:accent1>
        <a:srgbClr val="00A4CF"/>
      </a:accent1>
      <a:accent2>
        <a:srgbClr val="6DCCE1"/>
      </a:accent2>
      <a:accent3>
        <a:srgbClr val="00A4CF"/>
      </a:accent3>
      <a:accent4>
        <a:srgbClr val="6DCCE1"/>
      </a:accent4>
      <a:accent5>
        <a:srgbClr val="4472C4"/>
      </a:accent5>
      <a:accent6>
        <a:srgbClr val="6DCCE1"/>
      </a:accent6>
      <a:hlink>
        <a:srgbClr val="7F7F7F"/>
      </a:hlink>
      <a:folHlink>
        <a:srgbClr val="FFFFFF"/>
      </a:folHlink>
    </a:clrScheme>
    <a:fontScheme name="Segoe Script">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extLst>
    <a:ext uri="{05A4C25C-085E-4340-85A3-A5531E510DB2}">
      <thm15:themeFamily xmlns:thm15="http://schemas.microsoft.com/office/thememl/2012/main" name="Presentation1  -  Compatibility Mode" id="{93427E69-ACC9-BE4F-9F54-E9517CD29E23}" vid="{A565B5E0-699B-1149-B37E-EFDE53A0597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New TechEd Theme - Basic PowerPoint</Template>
  <TotalTime>113</TotalTime>
  <Words>10121</Words>
  <Application>Microsoft Macintosh PowerPoint</Application>
  <PresentationFormat>On-screen Show (4:3)</PresentationFormat>
  <Paragraphs>1165</Paragraphs>
  <Slides>95</Slides>
  <Notes>95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95</vt:i4>
      </vt:variant>
    </vt:vector>
  </HeadingPairs>
  <TitlesOfParts>
    <vt:vector size="103" baseType="lpstr">
      <vt:lpstr>Arial</vt:lpstr>
      <vt:lpstr>ATT Aleck Sans</vt:lpstr>
      <vt:lpstr>Calibri</vt:lpstr>
      <vt:lpstr>Georgia</vt:lpstr>
      <vt:lpstr>Segoe UI</vt:lpstr>
      <vt:lpstr>Segoe UI Semibold</vt:lpstr>
      <vt:lpstr>Wingdings 2</vt:lpstr>
      <vt:lpstr>New TechEd Theme - Basic PowerPoint</vt:lpstr>
      <vt:lpstr>Conceptos básicos de las computadoras (macOS 11)</vt:lpstr>
      <vt:lpstr>Agenda de hoy </vt:lpstr>
      <vt:lpstr>PowerPoint Presentation</vt:lpstr>
      <vt:lpstr>Definición</vt:lpstr>
      <vt:lpstr>Definición (continuación)</vt:lpstr>
      <vt:lpstr>Definición (continuación)</vt:lpstr>
      <vt:lpstr>Definición (continuación)</vt:lpstr>
      <vt:lpstr>Definición (continuación)</vt:lpstr>
      <vt:lpstr>Trabajar desde el escritorio</vt:lpstr>
      <vt:lpstr>Trabajar desde el escritorio (continuación)</vt:lpstr>
      <vt:lpstr>Trabajar desde el escritorio (continuación)</vt:lpstr>
      <vt:lpstr>Trabajar desde el escritorio (continuación)</vt:lpstr>
      <vt:lpstr>Trabajar desde el escritorio (continuación)</vt:lpstr>
      <vt:lpstr>Trabajar desde el escritorio (continuación)</vt:lpstr>
      <vt:lpstr>Trabajar desde el escritorio (continuación)</vt:lpstr>
      <vt:lpstr>Trabajar desde el escritorio (continuación)</vt:lpstr>
      <vt:lpstr>Trabajar desde el escritorio (continuación)</vt:lpstr>
      <vt:lpstr>Actividad 1</vt:lpstr>
      <vt:lpstr>ACTIVIDAD 1: Trabajar desde el escritorio</vt:lpstr>
      <vt:lpstr>Archivos y carpetas</vt:lpstr>
      <vt:lpstr>Archivos y carpetas</vt:lpstr>
      <vt:lpstr>Archivos y carpetas</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Actividad 2</vt:lpstr>
      <vt:lpstr>ACTIVIDAD 2: Trabajar con archivos </vt:lpstr>
      <vt:lpstr>Guardar y cerrar archivos</vt:lpstr>
      <vt:lpstr>Guardar y cerrar archivos (continuación)</vt:lpstr>
      <vt:lpstr>Archivos y carpetas</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Actividad 3</vt:lpstr>
      <vt:lpstr>Actividad 3: Guardar un archivo</vt:lpstr>
      <vt:lpstr>Eliminar archivos</vt:lpstr>
      <vt:lpstr>Eliminar archivos (continuación)</vt:lpstr>
      <vt:lpstr>Eliminar archivos (continuación)</vt:lpstr>
      <vt:lpstr>Eliminar archivos (continuación)</vt:lpstr>
      <vt:lpstr>Eliminar archivos (continuación)</vt:lpstr>
      <vt:lpstr>Eliminar archivos (continuación)</vt:lpstr>
      <vt:lpstr>Eliminar archivos (continuación)</vt:lpstr>
      <vt:lpstr>Eliminar archivos (continuación)</vt:lpstr>
      <vt:lpstr>Eliminar archivos (continuación)</vt:lpstr>
      <vt:lpstr>Eliminar archivos (continuación)</vt:lpstr>
      <vt:lpstr>Eliminar archivos (continuación)</vt:lpstr>
      <vt:lpstr>Eliminar archivos (continuación)</vt:lpstr>
      <vt:lpstr>Eliminar archivos (continuación)</vt:lpstr>
      <vt:lpstr>Actividad 4</vt:lpstr>
      <vt:lpstr>Actividad 4: Eliminar archivos</vt:lpstr>
      <vt:lpstr>Consejos para usar una computadora Mac</vt:lpstr>
      <vt:lpstr>Actividad 5</vt:lpstr>
      <vt:lpstr>PowerPoint Presentation</vt:lpstr>
      <vt:lpstr>PowerPoint Presentation</vt:lpstr>
      <vt:lpstr>PowerPoint Presentation</vt:lpstr>
      <vt:lpstr>PowerPoint Presentation</vt:lpstr>
      <vt:lpstr>PowerPoint Presentation</vt:lpstr>
      <vt:lpstr>¡Felicitaciones! </vt:lpstr>
      <vt:lpstr> Visite &lt;inserte la URL de la biblioteca aquí&gt; y https://www.digitallearn.org para descubrir más cursos y generar confianza mediante el uso de la tecnología. </vt:lpstr>
      <vt:lpstr>¡Gracias por venir!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Course Name Here</dc:title>
  <dc:creator>Michelle Frisque</dc:creator>
  <cp:lastModifiedBy>Michelle Frisque</cp:lastModifiedBy>
  <cp:revision>6</cp:revision>
  <cp:lastPrinted>2015-09-24T16:40:02Z</cp:lastPrinted>
  <dcterms:created xsi:type="dcterms:W3CDTF">2022-07-15T18:55:11Z</dcterms:created>
  <dcterms:modified xsi:type="dcterms:W3CDTF">2022-07-18T02:32:01Z</dcterms:modified>
</cp:coreProperties>
</file>