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4"/>
  </p:sldMasterIdLst>
  <p:notesMasterIdLst>
    <p:notesMasterId r:id="rId118"/>
  </p:notesMasterIdLst>
  <p:handoutMasterIdLst>
    <p:handoutMasterId r:id="rId119"/>
  </p:handoutMasterIdLst>
  <p:sldIdLst>
    <p:sldId id="344" r:id="rId5"/>
    <p:sldId id="345" r:id="rId6"/>
    <p:sldId id="294" r:id="rId7"/>
    <p:sldId id="416" r:id="rId8"/>
    <p:sldId id="417" r:id="rId9"/>
    <p:sldId id="420" r:id="rId10"/>
    <p:sldId id="421" r:id="rId11"/>
    <p:sldId id="422" r:id="rId12"/>
    <p:sldId id="423" r:id="rId13"/>
    <p:sldId id="424" r:id="rId14"/>
    <p:sldId id="427" r:id="rId15"/>
    <p:sldId id="425" r:id="rId16"/>
    <p:sldId id="426" r:id="rId17"/>
    <p:sldId id="428" r:id="rId18"/>
    <p:sldId id="430" r:id="rId19"/>
    <p:sldId id="429" r:id="rId20"/>
    <p:sldId id="431" r:id="rId21"/>
    <p:sldId id="432" r:id="rId22"/>
    <p:sldId id="433" r:id="rId23"/>
    <p:sldId id="434" r:id="rId24"/>
    <p:sldId id="435" r:id="rId25"/>
    <p:sldId id="436" r:id="rId26"/>
    <p:sldId id="437" r:id="rId27"/>
    <p:sldId id="438" r:id="rId28"/>
    <p:sldId id="439" r:id="rId29"/>
    <p:sldId id="440" r:id="rId30"/>
    <p:sldId id="441" r:id="rId31"/>
    <p:sldId id="442" r:id="rId32"/>
    <p:sldId id="443" r:id="rId33"/>
    <p:sldId id="444" r:id="rId34"/>
    <p:sldId id="446" r:id="rId35"/>
    <p:sldId id="445" r:id="rId36"/>
    <p:sldId id="447" r:id="rId37"/>
    <p:sldId id="448" r:id="rId38"/>
    <p:sldId id="449" r:id="rId39"/>
    <p:sldId id="450" r:id="rId40"/>
    <p:sldId id="451" r:id="rId41"/>
    <p:sldId id="452" r:id="rId42"/>
    <p:sldId id="453" r:id="rId43"/>
    <p:sldId id="454" r:id="rId44"/>
    <p:sldId id="455" r:id="rId45"/>
    <p:sldId id="456" r:id="rId46"/>
    <p:sldId id="468" r:id="rId47"/>
    <p:sldId id="458" r:id="rId48"/>
    <p:sldId id="459" r:id="rId49"/>
    <p:sldId id="457" r:id="rId50"/>
    <p:sldId id="460" r:id="rId51"/>
    <p:sldId id="461" r:id="rId52"/>
    <p:sldId id="464" r:id="rId53"/>
    <p:sldId id="463" r:id="rId54"/>
    <p:sldId id="462" r:id="rId55"/>
    <p:sldId id="465" r:id="rId56"/>
    <p:sldId id="466" r:id="rId57"/>
    <p:sldId id="467" r:id="rId58"/>
    <p:sldId id="469" r:id="rId59"/>
    <p:sldId id="470" r:id="rId60"/>
    <p:sldId id="471" r:id="rId61"/>
    <p:sldId id="472" r:id="rId62"/>
    <p:sldId id="473" r:id="rId63"/>
    <p:sldId id="474" r:id="rId64"/>
    <p:sldId id="475" r:id="rId65"/>
    <p:sldId id="476" r:id="rId66"/>
    <p:sldId id="477" r:id="rId67"/>
    <p:sldId id="478" r:id="rId68"/>
    <p:sldId id="479" r:id="rId69"/>
    <p:sldId id="480" r:id="rId70"/>
    <p:sldId id="481" r:id="rId71"/>
    <p:sldId id="483" r:id="rId72"/>
    <p:sldId id="482" r:id="rId73"/>
    <p:sldId id="484" r:id="rId74"/>
    <p:sldId id="485" r:id="rId75"/>
    <p:sldId id="486" r:id="rId76"/>
    <p:sldId id="487" r:id="rId77"/>
    <p:sldId id="488" r:id="rId78"/>
    <p:sldId id="489" r:id="rId79"/>
    <p:sldId id="490" r:id="rId80"/>
    <p:sldId id="491" r:id="rId81"/>
    <p:sldId id="492" r:id="rId82"/>
    <p:sldId id="493" r:id="rId83"/>
    <p:sldId id="494" r:id="rId84"/>
    <p:sldId id="495" r:id="rId85"/>
    <p:sldId id="496" r:id="rId86"/>
    <p:sldId id="497" r:id="rId87"/>
    <p:sldId id="499" r:id="rId88"/>
    <p:sldId id="500" r:id="rId89"/>
    <p:sldId id="498" r:id="rId90"/>
    <p:sldId id="501" r:id="rId91"/>
    <p:sldId id="502" r:id="rId92"/>
    <p:sldId id="503" r:id="rId93"/>
    <p:sldId id="504" r:id="rId94"/>
    <p:sldId id="505" r:id="rId95"/>
    <p:sldId id="519" r:id="rId96"/>
    <p:sldId id="520" r:id="rId97"/>
    <p:sldId id="521" r:id="rId98"/>
    <p:sldId id="522" r:id="rId99"/>
    <p:sldId id="523" r:id="rId100"/>
    <p:sldId id="508" r:id="rId101"/>
    <p:sldId id="506" r:id="rId102"/>
    <p:sldId id="509" r:id="rId103"/>
    <p:sldId id="510" r:id="rId104"/>
    <p:sldId id="511" r:id="rId105"/>
    <p:sldId id="512" r:id="rId106"/>
    <p:sldId id="507" r:id="rId107"/>
    <p:sldId id="513" r:id="rId108"/>
    <p:sldId id="514" r:id="rId109"/>
    <p:sldId id="515" r:id="rId110"/>
    <p:sldId id="516" r:id="rId111"/>
    <p:sldId id="517" r:id="rId112"/>
    <p:sldId id="518" r:id="rId113"/>
    <p:sldId id="352" r:id="rId114"/>
    <p:sldId id="350" r:id="rId115"/>
    <p:sldId id="410" r:id="rId116"/>
    <p:sldId id="349" r:id="rId1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698A447-FE25-82A1-CA18-234A2FA66231}" name="Symone Villasenor" initials="SV" userId="S::svillasenor@ala.org::751823e2-d0cf-4f8e-b0b7-1f1f9bc93bf2" providerId="AD"/>
  <p188:author id="{3C95D8E0-BD8D-3331-11E7-7341778080B7}" name="Michelle Frisque" initials="MF" userId="S::michelle@frisqueconsulting.com::37aced1b-b634-4327-9d0e-5eacb81a0bca"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OSUNA BENFANTE, JOY" initials="OBJ" lastIdx="107" clrIdx="0">
    <p:extLst>
      <p:ext uri="{19B8F6BF-5375-455C-9EA6-DF929625EA0E}">
        <p15:presenceInfo xmlns:p15="http://schemas.microsoft.com/office/powerpoint/2012/main" userId="S::jo547v@att.com::a5408760-d216-43c0-937b-59897d300ab3" providerId="AD"/>
      </p:ext>
    </p:extLst>
  </p:cmAuthor>
  <p:cmAuthor id="2" name="Symone Villasenor" initials="SV" lastIdx="42" clrIdx="1">
    <p:extLst>
      <p:ext uri="{19B8F6BF-5375-455C-9EA6-DF929625EA0E}">
        <p15:presenceInfo xmlns:p15="http://schemas.microsoft.com/office/powerpoint/2012/main" userId="S::svillasenor@ala.org::751823e2-d0cf-4f8e-b0b7-1f1f9bc93bf2" providerId="AD"/>
      </p:ext>
    </p:extLst>
  </p:cmAuthor>
  <p:cmAuthor id="3" name="OLDHAM, GWENDOLYN M" initials="OGM" lastIdx="14" clrIdx="2">
    <p:extLst>
      <p:ext uri="{19B8F6BF-5375-455C-9EA6-DF929625EA0E}">
        <p15:presenceInfo xmlns:p15="http://schemas.microsoft.com/office/powerpoint/2012/main" userId="S::GO8189@att.com::649404fb-0c3e-4b14-95bc-5b106f6fbb36" providerId="AD"/>
      </p:ext>
    </p:extLst>
  </p:cmAuthor>
  <p:cmAuthor id="4" name="Michelle Frisque" initials="MF" lastIdx="50" clrIdx="3">
    <p:extLst>
      <p:ext uri="{19B8F6BF-5375-455C-9EA6-DF929625EA0E}">
        <p15:presenceInfo xmlns:p15="http://schemas.microsoft.com/office/powerpoint/2012/main" userId="S::mfrisque@chipublib.org::b549717c-11bd-4814-b32b-ee1a39f62b3d"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FDB"/>
    <a:srgbClr val="0C419A"/>
    <a:srgbClr val="F4681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3178"/>
    <p:restoredTop sz="62045" autoAdjust="0"/>
  </p:normalViewPr>
  <p:slideViewPr>
    <p:cSldViewPr snapToGrid="0">
      <p:cViewPr varScale="1">
        <p:scale>
          <a:sx n="53" d="100"/>
          <a:sy n="53" d="100"/>
        </p:scale>
        <p:origin x="1709" y="67"/>
      </p:cViewPr>
      <p:guideLst>
        <p:guide orient="horz" pos="2160"/>
        <p:guide pos="2880"/>
      </p:guideLst>
    </p:cSldViewPr>
  </p:slideViewPr>
  <p:notesTextViewPr>
    <p:cViewPr>
      <p:scale>
        <a:sx n="165" d="100"/>
        <a:sy n="165"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12" Type="http://schemas.openxmlformats.org/officeDocument/2006/relationships/slide" Target="slides/slide108.xml"/><Relationship Id="rId16" Type="http://schemas.openxmlformats.org/officeDocument/2006/relationships/slide" Target="slides/slide12.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theme" Target="theme/theme1.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slide" Target="slides/slide109.xml"/><Relationship Id="rId118" Type="http://schemas.openxmlformats.org/officeDocument/2006/relationships/notesMaster" Target="notesMasters/notesMaster1.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124" Type="http://schemas.openxmlformats.org/officeDocument/2006/relationships/tableStyles" Target="tableStyles.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customXml" Target="../customXml/item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handoutMaster" Target="handoutMasters/handoutMaster1.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commentAuthors" Target="commentAuthors.xml"/><Relationship Id="rId125" Type="http://schemas.microsoft.com/office/2018/10/relationships/authors" Target="authors.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presProps" Target="presProps.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B1D6740-5DBA-4ED8-A50A-6649330A9E7E}" type="datetimeFigureOut">
              <a:rPr lang="en-US" smtClean="0"/>
              <a:t>5/16/2023</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09C679B-B59F-4B1D-854E-619DF890609E}" type="slidenum">
              <a:rPr lang="en-US" smtClean="0"/>
              <a:t>‹#›</a:t>
            </a:fld>
            <a:endParaRPr lang="en-US" dirty="0"/>
          </a:p>
        </p:txBody>
      </p:sp>
    </p:spTree>
    <p:extLst>
      <p:ext uri="{BB962C8B-B14F-4D97-AF65-F5344CB8AC3E}">
        <p14:creationId xmlns:p14="http://schemas.microsoft.com/office/powerpoint/2010/main" val="19791466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CFDD3C-E4D7-44DA-8FF8-718B62107170}" type="datetimeFigureOut">
              <a:rPr lang="en-US" smtClean="0"/>
              <a:t>5/16/2023</a:t>
            </a:fld>
            <a:endParaRPr lang="en-US"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1A2D79-0A70-4F98-91B6-5265C658D6AD}" type="slidenum">
              <a:rPr lang="en-US" smtClean="0"/>
              <a:t>‹#›</a:t>
            </a:fld>
            <a:endParaRPr lang="en-US" dirty="0"/>
          </a:p>
        </p:txBody>
      </p:sp>
    </p:spTree>
    <p:extLst>
      <p:ext uri="{BB962C8B-B14F-4D97-AF65-F5344CB8AC3E}">
        <p14:creationId xmlns:p14="http://schemas.microsoft.com/office/powerpoint/2010/main" val="38331419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3" Type="http://schemas.openxmlformats.org/officeDocument/2006/relationships/hyperlink" Target="https://www.digitallearn.org/" TargetMode="External"/><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3" Type="http://schemas.openxmlformats.org/officeDocument/2006/relationships/hyperlink" Target="https://www.affordableconnectivity.gov/" TargetMode="External"/><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3" Type="http://schemas.openxmlformats.org/officeDocument/2006/relationships/hyperlink" Target="https://www.affordableconnectivity.gov/" TargetMode="External"/><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i="1" dirty="0">
                <a:highlight>
                  <a:srgbClr val="FFFF00"/>
                </a:highlight>
              </a:rPr>
              <a:t>NOTA AL INSTRUCTOR: </a:t>
            </a:r>
            <a:r>
              <a:rPr lang="es-419" i="0" dirty="0">
                <a:highlight>
                  <a:srgbClr val="FFFF00"/>
                </a:highlight>
              </a:rPr>
              <a:t>Actualice esta diapositiva con la información apropiada:</a:t>
            </a:r>
          </a:p>
          <a:p>
            <a:pPr marL="171450" indent="-171450">
              <a:buFont typeface="Arial" panose="020B0604020202020204" pitchFamily="34" charset="0"/>
              <a:buChar char="•"/>
            </a:pPr>
            <a:r>
              <a:rPr lang="es-419" sz="1200" kern="1200" dirty="0">
                <a:solidFill>
                  <a:schemeClr val="tx1"/>
                </a:solidFill>
                <a:effectLst/>
                <a:latin typeface="+mn-lt"/>
                <a:ea typeface="+mn-ea"/>
                <a:cs typeface="+mn-cs"/>
              </a:rPr>
              <a:t>Nombre del instructor</a:t>
            </a:r>
          </a:p>
          <a:p>
            <a:pPr marL="171450" indent="-171450">
              <a:buFont typeface="Arial" panose="020B0604020202020204" pitchFamily="34" charset="0"/>
              <a:buChar char="•"/>
            </a:pPr>
            <a:r>
              <a:rPr lang="es-419" sz="1200" kern="1200" dirty="0">
                <a:solidFill>
                  <a:schemeClr val="tx1"/>
                </a:solidFill>
                <a:effectLst/>
                <a:latin typeface="+mn-lt"/>
                <a:ea typeface="+mn-ea"/>
                <a:cs typeface="+mn-cs"/>
              </a:rPr>
              <a:t>Afiliación del instructor (por ejemplo, empleado de AT&amp;T, miembro del personal de la biblioteca, voluntario de la comunidad, etc.) </a:t>
            </a:r>
          </a:p>
          <a:p>
            <a:pPr marL="171450" indent="-171450">
              <a:buFont typeface="Arial" panose="020B0604020202020204" pitchFamily="34" charset="0"/>
              <a:buChar char="•"/>
            </a:pPr>
            <a:r>
              <a:rPr lang="es-419" sz="1200" kern="1200" dirty="0">
                <a:solidFill>
                  <a:schemeClr val="tx1"/>
                </a:solidFill>
                <a:effectLst/>
                <a:latin typeface="+mn-lt"/>
                <a:ea typeface="+mn-ea"/>
                <a:cs typeface="+mn-cs"/>
              </a:rPr>
              <a:t>Nombre del lugar</a:t>
            </a:r>
            <a:r>
              <a:rPr lang="es-419" dirty="0">
                <a:effectLst/>
              </a:rPr>
              <a:t> </a:t>
            </a:r>
          </a:p>
          <a:p>
            <a:endParaRPr lang="es-419" dirty="0">
              <a:effectLst/>
              <a:highlight>
                <a:srgbClr val="FFFF00"/>
              </a:highlight>
            </a:endParaRPr>
          </a:p>
          <a:p>
            <a:r>
              <a:rPr lang="es-419" i="1" dirty="0">
                <a:effectLst/>
                <a:highlight>
                  <a:srgbClr val="FFFF00"/>
                </a:highlight>
              </a:rPr>
              <a:t>NOTA AL INSTRUCTOR:</a:t>
            </a:r>
            <a:r>
              <a:rPr lang="es-419" dirty="0">
                <a:effectLst/>
                <a:highlight>
                  <a:srgbClr val="FFFF00"/>
                </a:highlight>
              </a:rPr>
              <a:t> Antes del taller, revise la Reseña del instructor para obtener orientación sobre lo que debe hacer para prepararse para el taller. Encontrará notas sobre cómo llevar a cabo el taller y detalles sobre lo que debe hacer una vez que termine el taller. </a:t>
            </a:r>
          </a:p>
          <a:p>
            <a:endParaRPr lang="es-419" dirty="0">
              <a:effectLst/>
              <a:highlight>
                <a:srgbClr val="FFFF00"/>
              </a:highlight>
            </a:endParaRPr>
          </a:p>
          <a:p>
            <a:r>
              <a:rPr lang="es-419" i="1" dirty="0">
                <a:effectLst/>
                <a:highlight>
                  <a:srgbClr val="FFFF00"/>
                </a:highlight>
              </a:rPr>
              <a:t>NOTA AL INSTRUCTOR: </a:t>
            </a:r>
            <a:r>
              <a:rPr lang="es-419" sz="1800" b="0" i="0" u="none" dirty="0">
                <a:solidFill>
                  <a:srgbClr val="D13438"/>
                </a:solidFill>
                <a:effectLst/>
                <a:latin typeface="ATT Aleck Sans" panose="020B0503020203020204"/>
              </a:rPr>
              <a:t>En algunos casos, no se mostrará toda la información en la diapositiva a la vez. En cambio, algunos textos o gráficos solo aparecerán cuando el instructor haga clic con el ratón o presione Enter (Intro) en el teclado. En el siguiente guion, hay notas que indican cuándo el instructor deberá hacer clic o presionar Enter (Intro) para que una imagen o un texto aparezcan en la pantalla.</a:t>
            </a:r>
            <a:r>
              <a:rPr lang="es-419" sz="1800" b="0" i="0" u="none" dirty="0">
                <a:solidFill>
                  <a:srgbClr val="009FDB"/>
                </a:solidFill>
                <a:effectLst/>
                <a:latin typeface="ATT Aleck Sans" panose="020B0503020203020204"/>
              </a:rPr>
              <a:t> </a:t>
            </a:r>
            <a:endParaRPr lang="es-419" u="none" dirty="0">
              <a:highlight>
                <a:srgbClr val="FFFF00"/>
              </a:highlight>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1</a:t>
            </a:fld>
            <a:endParaRPr lang="es-419" dirty="0"/>
          </a:p>
        </p:txBody>
      </p:sp>
    </p:spTree>
    <p:extLst>
      <p:ext uri="{BB962C8B-B14F-4D97-AF65-F5344CB8AC3E}">
        <p14:creationId xmlns:p14="http://schemas.microsoft.com/office/powerpoint/2010/main" val="38103122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UTILICE POWERPOINT </a:t>
            </a:r>
          </a:p>
          <a:p>
            <a:pPr marL="628650" lvl="1" indent="-171450">
              <a:buFont typeface="Arial" panose="020B0604020202020204" pitchFamily="34" charset="0"/>
              <a:buChar char="•"/>
            </a:pPr>
            <a:r>
              <a:rPr lang="es-419" dirty="0"/>
              <a:t>¿Qué es el beneficio del ACP?</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Si tiene preguntas sobre su elegibilidad, incluso si cumple con las Pautas Federales de Pobreza, visite el sitio web “¿Cómo califico?” para obtener más información. Puede encontrar la dirección URL en el Folleto del alumno. </a:t>
            </a: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10</a:t>
            </a:fld>
            <a:endParaRPr lang="es-419" dirty="0"/>
          </a:p>
        </p:txBody>
      </p:sp>
    </p:spTree>
    <p:extLst>
      <p:ext uri="{BB962C8B-B14F-4D97-AF65-F5344CB8AC3E}">
        <p14:creationId xmlns:p14="http://schemas.microsoft.com/office/powerpoint/2010/main" val="3314980891"/>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UTILICE POWERPOINT </a:t>
            </a:r>
          </a:p>
          <a:p>
            <a:pPr marL="742950" marR="0" lvl="1" indent="-285750">
              <a:spcBef>
                <a:spcPts val="0"/>
              </a:spcBef>
              <a:spcAft>
                <a:spcPts val="0"/>
              </a:spcAft>
              <a:buFont typeface="Arial" panose="020B0604020202020204" pitchFamily="34" charset="0"/>
              <a:buChar char="•"/>
            </a:pPr>
            <a:r>
              <a:rPr lang="es-419" sz="1200" b="0" dirty="0">
                <a:effectLst/>
                <a:latin typeface="ATT Aleck Sans" panose="020B0503020203020204"/>
                <a:ea typeface="Times New Roman" panose="02020603050405020304" pitchFamily="18" charset="0"/>
              </a:rPr>
              <a:t>Uso del beneficio del ACP      </a:t>
            </a:r>
            <a:endParaRPr lang="es-419" sz="1200" b="0" dirty="0">
              <a:effectLst/>
              <a:latin typeface="Times New Roman" panose="02020603050405020304" pitchFamily="18" charset="0"/>
              <a:ea typeface="Times New Roman" panose="02020603050405020304" pitchFamily="18" charset="0"/>
            </a:endParaRPr>
          </a:p>
          <a:p>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También podría tener en cuenta los límites de datos. El límite de datos es la cantidad de datos que puede utilizar en un período determinado, por lo general, en un ciclo de facturación. Cada tarea que realiza en Internet utiliza datos. Enviar un correo electrónico necesita datos.  Cuando ve una película desde un sitio web, se utilizan datos. Algunas tareas, como leer o enviar un correo electrónico, solo requieren unos pocos datos; otras tareas, como ver una película, utilizan más. Si sobrepasa el límite, algunos proveedores de servicio pueden cobrarle por utilizar datos adicionales.</a:t>
            </a:r>
          </a:p>
          <a:p>
            <a:endParaRPr lang="es-419" dirty="0"/>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100</a:t>
            </a:fld>
            <a:endParaRPr lang="es-419" dirty="0"/>
          </a:p>
        </p:txBody>
      </p:sp>
    </p:spTree>
    <p:extLst>
      <p:ext uri="{BB962C8B-B14F-4D97-AF65-F5344CB8AC3E}">
        <p14:creationId xmlns:p14="http://schemas.microsoft.com/office/powerpoint/2010/main" val="200761937"/>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UTILICE POWERPOINT </a:t>
            </a:r>
          </a:p>
          <a:p>
            <a:pPr marL="742950" marR="0" lvl="1" indent="-285750">
              <a:spcBef>
                <a:spcPts val="0"/>
              </a:spcBef>
              <a:spcAft>
                <a:spcPts val="0"/>
              </a:spcAft>
              <a:buFont typeface="Arial" panose="020B0604020202020204" pitchFamily="34" charset="0"/>
              <a:buChar char="•"/>
            </a:pPr>
            <a:r>
              <a:rPr lang="es-419" sz="1200" b="0" dirty="0">
                <a:effectLst/>
                <a:latin typeface="ATT Aleck Sans" panose="020B0503020203020204"/>
                <a:ea typeface="Times New Roman" panose="02020603050405020304" pitchFamily="18" charset="0"/>
              </a:rPr>
              <a:t>Uso del beneficio del ACP      </a:t>
            </a:r>
            <a:endParaRPr lang="es-419" sz="1200" b="0" dirty="0">
              <a:effectLst/>
              <a:latin typeface="Times New Roman" panose="02020603050405020304" pitchFamily="18" charset="0"/>
              <a:ea typeface="Times New Roman" panose="02020603050405020304" pitchFamily="18" charset="0"/>
            </a:endParaRPr>
          </a:p>
          <a:p>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Esta tabla muestra la cantidad de datos que se utilizan al realizar ciertas tareas en Internet. El correo electrónico y la navegación web no utilizan muchos datos. Si planea participar en videollamadas, transmitir programas de televisión y películas, o jugar a videojuegos en línea, necesitará más datos.   </a:t>
            </a: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101</a:t>
            </a:fld>
            <a:endParaRPr lang="es-419" dirty="0"/>
          </a:p>
        </p:txBody>
      </p:sp>
    </p:spTree>
    <p:extLst>
      <p:ext uri="{BB962C8B-B14F-4D97-AF65-F5344CB8AC3E}">
        <p14:creationId xmlns:p14="http://schemas.microsoft.com/office/powerpoint/2010/main" val="2579106443"/>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UTILICE POWERPOINT </a:t>
            </a:r>
          </a:p>
          <a:p>
            <a:pPr marL="742950" marR="0" lvl="1" indent="-285750">
              <a:spcBef>
                <a:spcPts val="0"/>
              </a:spcBef>
              <a:spcAft>
                <a:spcPts val="0"/>
              </a:spcAft>
              <a:buFont typeface="Arial" panose="020B0604020202020204" pitchFamily="34" charset="0"/>
              <a:buChar char="•"/>
            </a:pPr>
            <a:r>
              <a:rPr lang="es-419" sz="1200" b="0" dirty="0">
                <a:effectLst/>
                <a:latin typeface="ATT Aleck Sans" panose="020B0503020203020204"/>
                <a:ea typeface="Times New Roman" panose="02020603050405020304" pitchFamily="18" charset="0"/>
              </a:rPr>
              <a:t>Uso del beneficio del ACP      </a:t>
            </a:r>
            <a:endParaRPr lang="es-419" sz="1200" b="0" dirty="0">
              <a:effectLst/>
              <a:latin typeface="Times New Roman" panose="02020603050405020304" pitchFamily="18" charset="0"/>
              <a:ea typeface="Times New Roman" panose="02020603050405020304" pitchFamily="18" charset="0"/>
            </a:endParaRPr>
          </a:p>
          <a:p>
            <a:endParaRPr lang="es-419" dirty="0"/>
          </a:p>
          <a:p>
            <a:r>
              <a:rPr lang="es-419" dirty="0"/>
              <a:t>Consulte con el proveedor de servicios de Internet para averiguar si existen otros requisitos relacionados con el servicio.</a:t>
            </a:r>
          </a:p>
        </p:txBody>
      </p:sp>
      <p:sp>
        <p:nvSpPr>
          <p:cNvPr id="4" name="Slide Number Placeholder 3"/>
          <p:cNvSpPr>
            <a:spLocks noGrp="1"/>
          </p:cNvSpPr>
          <p:nvPr>
            <p:ph type="sldNum" sz="quarter" idx="5"/>
          </p:nvPr>
        </p:nvSpPr>
        <p:spPr/>
        <p:txBody>
          <a:bodyPr/>
          <a:lstStyle/>
          <a:p>
            <a:fld id="{0A1A2D79-0A70-4F98-91B6-5265C658D6AD}" type="slidenum">
              <a:rPr lang="en-US" smtClean="0"/>
              <a:t>102</a:t>
            </a:fld>
            <a:endParaRPr lang="es-419" dirty="0"/>
          </a:p>
        </p:txBody>
      </p:sp>
    </p:spTree>
    <p:extLst>
      <p:ext uri="{BB962C8B-B14F-4D97-AF65-F5344CB8AC3E}">
        <p14:creationId xmlns:p14="http://schemas.microsoft.com/office/powerpoint/2010/main" val="3771936932"/>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b="0" i="1" kern="1200" dirty="0">
                <a:solidFill>
                  <a:schemeClr val="tx1"/>
                </a:solidFill>
                <a:effectLst/>
                <a:latin typeface="+mn-lt"/>
                <a:ea typeface="+mn-ea"/>
                <a:cs typeface="+mn-cs"/>
              </a:rPr>
              <a:t>UTILICE POWERPOINT </a:t>
            </a:r>
          </a:p>
          <a:p>
            <a:pPr marL="742950" marR="0" lvl="1" indent="-285750">
              <a:spcBef>
                <a:spcPts val="0"/>
              </a:spcBef>
              <a:spcAft>
                <a:spcPts val="0"/>
              </a:spcAft>
              <a:buFont typeface="Arial" panose="020B0604020202020204" pitchFamily="34" charset="0"/>
              <a:buChar char="•"/>
            </a:pPr>
            <a:r>
              <a:rPr lang="es-419" sz="1200" b="0" dirty="0">
                <a:effectLst/>
                <a:latin typeface="ATT Aleck Sans" panose="020B0503020203020204"/>
                <a:ea typeface="Times New Roman" panose="02020603050405020304" pitchFamily="18" charset="0"/>
              </a:rPr>
              <a:t>Uso del beneficio del ACP      
</a:t>
            </a:r>
            <a:endParaRPr lang="es-419" sz="1200" b="0" i="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Una vez que se haya conectado, podrá aplicar estos consejos para aprovechar al máximo su conexión a Internet.</a:t>
            </a: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103</a:t>
            </a:fld>
            <a:endParaRPr lang="es-419" dirty="0"/>
          </a:p>
        </p:txBody>
      </p:sp>
    </p:spTree>
    <p:extLst>
      <p:ext uri="{BB962C8B-B14F-4D97-AF65-F5344CB8AC3E}">
        <p14:creationId xmlns:p14="http://schemas.microsoft.com/office/powerpoint/2010/main" val="2781388556"/>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UTILICE POWERPOINT </a:t>
            </a:r>
          </a:p>
          <a:p>
            <a:pPr marL="742950" marR="0" lvl="1" indent="-285750">
              <a:spcBef>
                <a:spcPts val="0"/>
              </a:spcBef>
              <a:spcAft>
                <a:spcPts val="0"/>
              </a:spcAft>
              <a:buFont typeface="Arial" panose="020B0604020202020204" pitchFamily="34" charset="0"/>
              <a:buChar char="•"/>
            </a:pPr>
            <a:r>
              <a:rPr lang="es-419" sz="1200" b="0" dirty="0">
                <a:effectLst/>
                <a:latin typeface="ATT Aleck Sans" panose="020B0503020203020204"/>
                <a:ea typeface="Times New Roman" panose="02020603050405020304" pitchFamily="18" charset="0"/>
              </a:rPr>
              <a:t>Uso del beneficio del ACP      </a:t>
            </a:r>
            <a:endParaRPr lang="es-419" sz="1200" b="0" dirty="0">
              <a:effectLst/>
              <a:latin typeface="Times New Roman" panose="02020603050405020304" pitchFamily="18" charset="0"/>
              <a:ea typeface="Times New Roman" panose="02020603050405020304" pitchFamily="18" charset="0"/>
            </a:endParaRPr>
          </a:p>
          <a:p>
            <a:endParaRPr lang="es-419" dirty="0"/>
          </a:p>
          <a:p>
            <a:r>
              <a:rPr lang="es-419" dirty="0"/>
              <a:t>Consulte el sitio web de su biblioteca para encontrar clases presenciales o virtuales para desarrollar habilidades digitales como usar la computadora, conectarse con familiares y amigos en las redes sociales, postularse a un empleo en línea y mucho más. </a:t>
            </a:r>
          </a:p>
        </p:txBody>
      </p:sp>
      <p:sp>
        <p:nvSpPr>
          <p:cNvPr id="4" name="Slide Number Placeholder 3"/>
          <p:cNvSpPr>
            <a:spLocks noGrp="1"/>
          </p:cNvSpPr>
          <p:nvPr>
            <p:ph type="sldNum" sz="quarter" idx="5"/>
          </p:nvPr>
        </p:nvSpPr>
        <p:spPr/>
        <p:txBody>
          <a:bodyPr/>
          <a:lstStyle/>
          <a:p>
            <a:fld id="{0A1A2D79-0A70-4F98-91B6-5265C658D6AD}" type="slidenum">
              <a:rPr lang="en-US" smtClean="0"/>
              <a:t>104</a:t>
            </a:fld>
            <a:endParaRPr lang="es-419" dirty="0"/>
          </a:p>
        </p:txBody>
      </p:sp>
    </p:spTree>
    <p:extLst>
      <p:ext uri="{BB962C8B-B14F-4D97-AF65-F5344CB8AC3E}">
        <p14:creationId xmlns:p14="http://schemas.microsoft.com/office/powerpoint/2010/main" val="80485949"/>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UTILICE POWERPOINT </a:t>
            </a:r>
          </a:p>
          <a:p>
            <a:pPr marL="742950" marR="0" lvl="1" indent="-285750">
              <a:spcBef>
                <a:spcPts val="0"/>
              </a:spcBef>
              <a:spcAft>
                <a:spcPts val="0"/>
              </a:spcAft>
              <a:buFont typeface="Arial" panose="020B0604020202020204" pitchFamily="34" charset="0"/>
              <a:buChar char="•"/>
            </a:pPr>
            <a:r>
              <a:rPr lang="es-419" sz="1200" b="0" dirty="0">
                <a:effectLst/>
                <a:latin typeface="ATT Aleck Sans" panose="020B0503020203020204"/>
                <a:ea typeface="Times New Roman" panose="02020603050405020304" pitchFamily="18" charset="0"/>
              </a:rPr>
              <a:t>Uso del beneficio del ACP      </a:t>
            </a:r>
            <a:endParaRPr lang="es-419" sz="1200" b="0" dirty="0">
              <a:effectLst/>
              <a:latin typeface="Times New Roman" panose="02020603050405020304" pitchFamily="18" charset="0"/>
              <a:ea typeface="Times New Roman" panose="02020603050405020304" pitchFamily="18" charset="0"/>
            </a:endParaRPr>
          </a:p>
          <a:p>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Aproveche los servicios en línea gratuitos para aprender habilidades digitales. Puede visitar </a:t>
            </a:r>
            <a:r>
              <a:rPr lang="es-419" sz="1200" dirty="0" err="1">
                <a:solidFill>
                  <a:schemeClr val="tx1"/>
                </a:solidFill>
              </a:rPr>
              <a:t>digitalliteracy.att.com </a:t>
            </a:r>
            <a:r>
              <a:rPr lang="es-419" dirty="0"/>
              <a:t>para acceder a tutoriales en línea a su propio ritmo para desarrollar habilidades digitales, como la búsqueda en Internet, la búsqueda segura en línea, los conceptos básicos de la videoconferencia y mucho más. Consulte los sitios web de su biblioteca local o de organizaciones comunitarias para descubrir otras herramientas que ofrecen para desarrollar sus habilidades digitales. </a:t>
            </a: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105</a:t>
            </a:fld>
            <a:endParaRPr lang="es-419" dirty="0"/>
          </a:p>
        </p:txBody>
      </p:sp>
    </p:spTree>
    <p:extLst>
      <p:ext uri="{BB962C8B-B14F-4D97-AF65-F5344CB8AC3E}">
        <p14:creationId xmlns:p14="http://schemas.microsoft.com/office/powerpoint/2010/main" val="1315089976"/>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UTILICE POWERPOINT </a:t>
            </a:r>
          </a:p>
          <a:p>
            <a:pPr marL="742950" marR="0" lvl="1" indent="-285750">
              <a:spcBef>
                <a:spcPts val="0"/>
              </a:spcBef>
              <a:spcAft>
                <a:spcPts val="0"/>
              </a:spcAft>
              <a:buFont typeface="Arial" panose="020B0604020202020204" pitchFamily="34" charset="0"/>
              <a:buChar char="•"/>
            </a:pPr>
            <a:r>
              <a:rPr lang="es-419" sz="1200" b="0" dirty="0">
                <a:effectLst/>
                <a:latin typeface="ATT Aleck Sans" panose="020B0503020203020204"/>
                <a:ea typeface="Times New Roman" panose="02020603050405020304" pitchFamily="18" charset="0"/>
              </a:rPr>
              <a:t>Uso del beneficio del ACP      </a:t>
            </a:r>
            <a:endParaRPr lang="es-419" sz="1200" b="0" dirty="0">
              <a:effectLst/>
              <a:latin typeface="Times New Roman" panose="02020603050405020304" pitchFamily="18" charset="0"/>
              <a:ea typeface="Times New Roman" panose="02020603050405020304" pitchFamily="18" charset="0"/>
            </a:endParaRPr>
          </a:p>
          <a:p>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Quizás también desee recibir asesoramiento digital personalizado. Averigüe en su biblioteca local o en organizaciones comunitarias si ofrecen asesoramiento digital personalizado para cuestiones técnicas o problemas que no pueda solucionar.</a:t>
            </a: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106</a:t>
            </a:fld>
            <a:endParaRPr lang="es-419" dirty="0"/>
          </a:p>
        </p:txBody>
      </p:sp>
    </p:spTree>
    <p:extLst>
      <p:ext uri="{BB962C8B-B14F-4D97-AF65-F5344CB8AC3E}">
        <p14:creationId xmlns:p14="http://schemas.microsoft.com/office/powerpoint/2010/main" val="653825994"/>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UTILICE POWERPOINT </a:t>
            </a:r>
          </a:p>
          <a:p>
            <a:pPr marL="742950" marR="0" lvl="1" indent="-285750">
              <a:spcBef>
                <a:spcPts val="0"/>
              </a:spcBef>
              <a:spcAft>
                <a:spcPts val="0"/>
              </a:spcAft>
              <a:buFont typeface="Arial" panose="020B0604020202020204" pitchFamily="34" charset="0"/>
              <a:buChar char="•"/>
            </a:pPr>
            <a:r>
              <a:rPr lang="es-419" sz="1200" b="0" dirty="0">
                <a:effectLst/>
                <a:latin typeface="ATT Aleck Sans" panose="020B0503020203020204"/>
                <a:ea typeface="Times New Roman" panose="02020603050405020304" pitchFamily="18" charset="0"/>
              </a:rPr>
              <a:t>Uso del beneficio del ACP      </a:t>
            </a:r>
            <a:endParaRPr lang="es-419" sz="1200" b="0" dirty="0">
              <a:effectLst/>
              <a:latin typeface="Times New Roman" panose="02020603050405020304" pitchFamily="18" charset="0"/>
              <a:ea typeface="Times New Roman" panose="02020603050405020304" pitchFamily="18" charset="0"/>
            </a:endParaRPr>
          </a:p>
          <a:p>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latin typeface="ATT Aleck Sans" panose="020B0503020203020204" pitchFamily="34" charset="0"/>
                <a:cs typeface="ATT Aleck Sans" panose="020B0503020203020204" pitchFamily="34" charset="0"/>
              </a:rPr>
              <a:t>Acceda a herramientas educativas o servicios de tutoría a través de la página web de su escuela o biblioteca para ayudar a los estudiantes con sus tareas. </a:t>
            </a: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107</a:t>
            </a:fld>
            <a:endParaRPr lang="es-419" dirty="0"/>
          </a:p>
        </p:txBody>
      </p:sp>
    </p:spTree>
    <p:extLst>
      <p:ext uri="{BB962C8B-B14F-4D97-AF65-F5344CB8AC3E}">
        <p14:creationId xmlns:p14="http://schemas.microsoft.com/office/powerpoint/2010/main" val="601221424"/>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UTILICE POWERPOINT </a:t>
            </a:r>
          </a:p>
          <a:p>
            <a:pPr marL="742950" marR="0" lvl="1" indent="-285750">
              <a:spcBef>
                <a:spcPts val="0"/>
              </a:spcBef>
              <a:spcAft>
                <a:spcPts val="0"/>
              </a:spcAft>
              <a:buFont typeface="Arial" panose="020B0604020202020204" pitchFamily="34" charset="0"/>
              <a:buChar char="•"/>
            </a:pPr>
            <a:r>
              <a:rPr lang="es-419" sz="1200" b="0" dirty="0">
                <a:effectLst/>
                <a:latin typeface="ATT Aleck Sans" panose="020B0503020203020204"/>
                <a:ea typeface="Times New Roman" panose="02020603050405020304" pitchFamily="18" charset="0"/>
              </a:rPr>
              <a:t>Uso del beneficio del ACP      </a:t>
            </a:r>
            <a:endParaRPr lang="es-419" sz="1200" b="0" dirty="0">
              <a:effectLst/>
              <a:latin typeface="Times New Roman" panose="02020603050405020304" pitchFamily="18" charset="0"/>
              <a:ea typeface="Times New Roman" panose="02020603050405020304" pitchFamily="18" charset="0"/>
            </a:endParaRPr>
          </a:p>
          <a:p>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latin typeface="ATT Aleck Sans" panose="020B0503020203020204" pitchFamily="34" charset="0"/>
                <a:cs typeface="ATT Aleck Sans" panose="020B0503020203020204" pitchFamily="34" charset="0"/>
              </a:rPr>
              <a:t>Utilice su conexión a Internet para conectarse</a:t>
            </a:r>
            <a:r>
              <a:rPr lang="es-419" dirty="0"/>
              <a:t> con familiares y amigos por correo electrónico, las redes sociales, el videochat, herramientas de videoconferencia y mucho más. </a:t>
            </a:r>
            <a:endParaRPr lang="es-419" dirty="0">
              <a:latin typeface="ATT Aleck Sans" panose="020B0503020203020204" pitchFamily="34" charset="0"/>
              <a:cs typeface="ATT Aleck Sans" panose="020B0503020203020204" pitchFamily="34" charset="0"/>
            </a:endParaRP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108</a:t>
            </a:fld>
            <a:endParaRPr lang="es-419" dirty="0"/>
          </a:p>
        </p:txBody>
      </p:sp>
    </p:spTree>
    <p:extLst>
      <p:ext uri="{BB962C8B-B14F-4D97-AF65-F5344CB8AC3E}">
        <p14:creationId xmlns:p14="http://schemas.microsoft.com/office/powerpoint/2010/main" val="278172822"/>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UTILICE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b="0" dirty="0">
                <a:effectLst/>
                <a:latin typeface="ATT Aleck Sans" panose="020B0503020203020204"/>
                <a:ea typeface="Times New Roman" panose="02020603050405020304" pitchFamily="18" charset="0"/>
              </a:rPr>
              <a:t>Uso del beneficio del ACP      </a:t>
            </a:r>
            <a:endParaRPr lang="es-419" sz="1200" b="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Esperamos que pueda usar la información de este curso y del Folleto del alumno para solicitar el ACP.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También hay una versión en línea de este curso en el sitio web de AT&amp;T Connected Learning. </a:t>
            </a:r>
            <a:r>
              <a:rPr lang="es-419" sz="1200" dirty="0">
                <a:effectLst/>
                <a:latin typeface="Calibri" panose="020F0502020204030204" pitchFamily="34" charset="0"/>
                <a:ea typeface="Calibri" panose="020F0502020204030204" pitchFamily="34" charset="0"/>
                <a:cs typeface="Times New Roman" panose="02020603050405020304" pitchFamily="18" charset="0"/>
              </a:rPr>
              <a:t>Puede encontrar la dirección URL en el </a:t>
            </a:r>
            <a:r>
              <a:rPr lang="es-419" sz="1200" dirty="0"/>
              <a:t>Folleto del alumno. </a:t>
            </a: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s-419"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s-419" b="1" dirty="0"/>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109</a:t>
            </a:fld>
            <a:endParaRPr lang="es-419" dirty="0"/>
          </a:p>
        </p:txBody>
      </p:sp>
    </p:spTree>
    <p:extLst>
      <p:ext uri="{BB962C8B-B14F-4D97-AF65-F5344CB8AC3E}">
        <p14:creationId xmlns:p14="http://schemas.microsoft.com/office/powerpoint/2010/main" val="36114617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t>Nota al instructor: Conceda a los alumnos unos minutos para revisar la lista. Responda sus preguntas si puede; si no, remítalos a la página web “¿Cómo califico?”.</a:t>
            </a:r>
          </a:p>
        </p:txBody>
      </p:sp>
      <p:sp>
        <p:nvSpPr>
          <p:cNvPr id="4" name="Slide Number Placeholder 3"/>
          <p:cNvSpPr>
            <a:spLocks noGrp="1"/>
          </p:cNvSpPr>
          <p:nvPr>
            <p:ph type="sldNum" sz="quarter" idx="5"/>
          </p:nvPr>
        </p:nvSpPr>
        <p:spPr/>
        <p:txBody>
          <a:bodyPr/>
          <a:lstStyle/>
          <a:p>
            <a:fld id="{0A1A2D79-0A70-4F98-91B6-5265C658D6AD}" type="slidenum">
              <a:rPr lang="en-US" smtClean="0"/>
              <a:t>11</a:t>
            </a:fld>
            <a:endParaRPr lang="es-419" dirty="0"/>
          </a:p>
        </p:txBody>
      </p:sp>
    </p:spTree>
    <p:extLst>
      <p:ext uri="{BB962C8B-B14F-4D97-AF65-F5344CB8AC3E}">
        <p14:creationId xmlns:p14="http://schemas.microsoft.com/office/powerpoint/2010/main" val="3382194388"/>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82296" indent="0">
              <a:buNone/>
            </a:pPr>
            <a:r>
              <a:rPr lang="es-419" dirty="0">
                <a:solidFill>
                  <a:schemeClr val="tx1"/>
                </a:solidFill>
              </a:rPr>
              <a:t>¡Felicitaciones, alumnos! Hoy han aprendido lo siguiente: </a:t>
            </a:r>
          </a:p>
          <a:p>
            <a:pPr lvl="0"/>
            <a:endParaRPr lang="es-419" sz="1200" kern="1200" dirty="0">
              <a:solidFill>
                <a:schemeClr val="tx1"/>
              </a:solidFill>
              <a:effectLst/>
              <a:latin typeface="+mn-lt"/>
              <a:ea typeface="+mn-ea"/>
              <a:cs typeface="+mn-cs"/>
            </a:endParaRPr>
          </a:p>
          <a:p>
            <a:pPr marL="628650" lvl="1" indent="-171450">
              <a:buFont typeface="Arial" panose="020B0604020202020204" pitchFamily="34" charset="0"/>
              <a:buChar char="•"/>
            </a:pPr>
            <a:r>
              <a:rPr lang="es-419" dirty="0"/>
              <a:t>Acerca del beneficio del ACP</a:t>
            </a:r>
          </a:p>
          <a:p>
            <a:pPr marL="628650" lvl="1" indent="-171450">
              <a:buFont typeface="Arial" panose="020B0604020202020204" pitchFamily="34" charset="0"/>
              <a:buChar char="•"/>
            </a:pPr>
            <a:r>
              <a:rPr lang="es-419" dirty="0"/>
              <a:t>Información que necesita para solicitarlo:</a:t>
            </a:r>
          </a:p>
          <a:p>
            <a:pPr marL="848106" lvl="2" indent="-171450">
              <a:buFont typeface="Arial" panose="020B0604020202020204" pitchFamily="34" charset="0"/>
              <a:buChar char="•"/>
            </a:pPr>
            <a:r>
              <a:rPr lang="es-419" dirty="0"/>
              <a:t>Beneficios de tener acceso a Internet en el hogar</a:t>
            </a:r>
          </a:p>
          <a:p>
            <a:pPr marL="848106" lvl="2" indent="-171450">
              <a:buFont typeface="Arial" panose="020B0604020202020204" pitchFamily="34" charset="0"/>
              <a:buChar char="•"/>
            </a:pPr>
            <a:r>
              <a:rPr lang="es-419" dirty="0"/>
              <a:t>Quién es elegible para solicitar el programa</a:t>
            </a:r>
          </a:p>
          <a:p>
            <a:pPr marL="848106" lvl="2" indent="-171450">
              <a:buFont typeface="Arial" panose="020B0604020202020204" pitchFamily="34" charset="0"/>
              <a:buChar char="•"/>
            </a:pPr>
            <a:r>
              <a:rPr lang="es-419" dirty="0"/>
              <a:t>Sus derechos si participa en el ACP</a:t>
            </a:r>
          </a:p>
          <a:p>
            <a:pPr marL="628650" lvl="1" indent="-171450">
              <a:buFont typeface="Arial" panose="020B0604020202020204" pitchFamily="34" charset="0"/>
              <a:buChar char="•"/>
            </a:pPr>
            <a:r>
              <a:rPr lang="es-419" dirty="0"/>
              <a:t>Cómo solicitar el programa</a:t>
            </a:r>
          </a:p>
          <a:p>
            <a:pPr marL="628650" lvl="1" indent="-171450">
              <a:buFont typeface="Arial" panose="020B0604020202020204" pitchFamily="34" charset="0"/>
              <a:buChar char="•"/>
            </a:pPr>
            <a:r>
              <a:rPr lang="es-419" dirty="0"/>
              <a:t>Cómo utilizar el beneficio</a:t>
            </a:r>
          </a:p>
          <a:p>
            <a:pPr marL="628650" lvl="1" indent="-171450">
              <a:buFont typeface="Arial" panose="020B0604020202020204" pitchFamily="34" charset="0"/>
              <a:buChar char="•"/>
            </a:pPr>
            <a:endParaRPr lang="es-419" b="1" dirty="0"/>
          </a:p>
          <a:p>
            <a:pPr marL="0" lvl="0" indent="0">
              <a:buFont typeface="Arial" panose="020B0604020202020204" pitchFamily="34" charset="0"/>
              <a:buNone/>
            </a:pPr>
            <a:r>
              <a:rPr lang="es-419" dirty="0"/>
              <a:t>Esperamos que pueda usar la información de este curso y del Folleto del alumno para solicitar el ACP.</a:t>
            </a:r>
            <a:endParaRPr lang="es-419" b="1" dirty="0"/>
          </a:p>
          <a:p>
            <a:endParaRPr lang="es-419" dirty="0"/>
          </a:p>
          <a:p>
            <a:r>
              <a:rPr lang="es-419" sz="1200" i="1" kern="1200" dirty="0">
                <a:solidFill>
                  <a:schemeClr val="tx1"/>
                </a:solidFill>
                <a:effectLst/>
                <a:latin typeface="+mn-lt"/>
                <a:ea typeface="+mn-ea"/>
                <a:cs typeface="+mn-cs"/>
              </a:rPr>
              <a:t>NOTA AL INSTRUCTOR: </a:t>
            </a:r>
            <a:r>
              <a:rPr lang="es-419" i="0" dirty="0"/>
              <a:t>Proporcione a cada alumno un Certificado de finalización.</a:t>
            </a:r>
          </a:p>
        </p:txBody>
      </p:sp>
      <p:sp>
        <p:nvSpPr>
          <p:cNvPr id="4" name="Slide Number Placeholder 3"/>
          <p:cNvSpPr>
            <a:spLocks noGrp="1"/>
          </p:cNvSpPr>
          <p:nvPr>
            <p:ph type="sldNum" sz="quarter" idx="5"/>
          </p:nvPr>
        </p:nvSpPr>
        <p:spPr/>
        <p:txBody>
          <a:bodyPr/>
          <a:lstStyle/>
          <a:p>
            <a:fld id="{0A1A2D79-0A70-4F98-91B6-5265C658D6AD}" type="slidenum">
              <a:rPr lang="en-US" smtClean="0"/>
              <a:t>110</a:t>
            </a:fld>
            <a:endParaRPr lang="es-419" dirty="0"/>
          </a:p>
        </p:txBody>
      </p:sp>
    </p:spTree>
    <p:extLst>
      <p:ext uri="{BB962C8B-B14F-4D97-AF65-F5344CB8AC3E}">
        <p14:creationId xmlns:p14="http://schemas.microsoft.com/office/powerpoint/2010/main" val="2330503302"/>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Arial" panose="020B0604020202020204" pitchFamily="34" charset="0"/>
              <a:buNone/>
            </a:pPr>
            <a:r>
              <a:rPr lang="es-419" sz="1200" i="1" kern="1200" dirty="0">
                <a:solidFill>
                  <a:schemeClr val="tx1"/>
                </a:solidFill>
                <a:effectLst/>
                <a:latin typeface="+mn-lt"/>
                <a:ea typeface="+mn-ea"/>
                <a:cs typeface="+mn-cs"/>
              </a:rPr>
              <a:t>NOTA AL INSTRUCTOR: </a:t>
            </a:r>
            <a:r>
              <a:rPr lang="es-419" sz="1200" kern="1200" dirty="0">
                <a:solidFill>
                  <a:schemeClr val="tx1"/>
                </a:solidFill>
                <a:effectLst/>
                <a:latin typeface="+mn-lt"/>
                <a:ea typeface="+mn-ea"/>
                <a:cs typeface="+mn-cs"/>
              </a:rPr>
              <a:t>Resalte los sitios web digitalliteracy.att.com y </a:t>
            </a:r>
            <a:r>
              <a:rPr lang="es-419" sz="1200" u="sng" kern="1200" dirty="0">
                <a:solidFill>
                  <a:schemeClr val="tx1"/>
                </a:solidFill>
                <a:effectLst/>
                <a:latin typeface="+mn-lt"/>
                <a:ea typeface="+mn-ea"/>
                <a:cs typeface="+mn-cs"/>
                <a:hlinkClick r:id="rId3"/>
              </a:rPr>
              <a:t>https://www.digitallearn.org/</a:t>
            </a:r>
            <a:r>
              <a:rPr lang="es-419" sz="1200" kern="1200" dirty="0">
                <a:solidFill>
                  <a:schemeClr val="tx1"/>
                </a:solidFill>
                <a:effectLst/>
                <a:latin typeface="+mn-lt"/>
                <a:ea typeface="+mn-ea"/>
                <a:cs typeface="+mn-cs"/>
              </a:rPr>
              <a:t> como recursos para cursos virtuales en línea adicionales. </a:t>
            </a: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111</a:t>
            </a:fld>
            <a:endParaRPr lang="es-419" dirty="0"/>
          </a:p>
        </p:txBody>
      </p:sp>
    </p:spTree>
    <p:extLst>
      <p:ext uri="{BB962C8B-B14F-4D97-AF65-F5344CB8AC3E}">
        <p14:creationId xmlns:p14="http://schemas.microsoft.com/office/powerpoint/2010/main" val="3218765048"/>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t>Asegúrese de completar la encuesta de los alumnos. 
Visite </a:t>
            </a:r>
            <a:r>
              <a:rPr lang="es-419" sz="1200" b="1" kern="1200" dirty="0">
                <a:solidFill>
                  <a:schemeClr val="tx1"/>
                </a:solidFill>
                <a:effectLst/>
                <a:latin typeface="+mn-lt"/>
                <a:ea typeface="+mn-ea"/>
                <a:cs typeface="+mn-cs"/>
              </a:rPr>
              <a:t>digitalliteracy.att.com/learnersurvey  
</a:t>
            </a:r>
            <a:r>
              <a:rPr lang="es-419" dirty="0"/>
              <a:t>o 
Escanee el código QR</a:t>
            </a:r>
          </a:p>
          <a:p>
            <a:br>
              <a:rPr lang="en-US" dirty="0"/>
            </a:br>
            <a:r>
              <a:rPr lang="es-419" dirty="0"/>
              <a:t>El enlace y el código también se encuentran en la Hoja de actividades. 
</a:t>
            </a:r>
          </a:p>
        </p:txBody>
      </p:sp>
      <p:sp>
        <p:nvSpPr>
          <p:cNvPr id="4" name="Slide Number Placeholder 3"/>
          <p:cNvSpPr>
            <a:spLocks noGrp="1"/>
          </p:cNvSpPr>
          <p:nvPr>
            <p:ph type="sldNum" sz="quarter" idx="5"/>
          </p:nvPr>
        </p:nvSpPr>
        <p:spPr/>
        <p:txBody>
          <a:bodyPr/>
          <a:lstStyle/>
          <a:p>
            <a:fld id="{0A1A2D79-0A70-4F98-91B6-5265C658D6AD}" type="slidenum">
              <a:rPr lang="en-US" smtClean="0"/>
              <a:t>112</a:t>
            </a:fld>
            <a:endParaRPr lang="es-419" dirty="0"/>
          </a:p>
        </p:txBody>
      </p:sp>
    </p:spTree>
    <p:extLst>
      <p:ext uri="{BB962C8B-B14F-4D97-AF65-F5344CB8AC3E}">
        <p14:creationId xmlns:p14="http://schemas.microsoft.com/office/powerpoint/2010/main" val="3841060773"/>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Arial" panose="020B0604020202020204" pitchFamily="34" charset="0"/>
              <a:buNone/>
            </a:pPr>
            <a:endParaRPr lang="es-419" sz="1200" i="1" kern="1200" dirty="0">
              <a:solidFill>
                <a:schemeClr val="tx1"/>
              </a:solidFill>
              <a:effectLst/>
              <a:latin typeface="+mn-lt"/>
              <a:ea typeface="+mn-ea"/>
              <a:cs typeface="+mn-cs"/>
            </a:endParaRPr>
          </a:p>
          <a:p>
            <a:pPr marL="0" lvl="0" indent="0">
              <a:buFont typeface="Arial" panose="020B0604020202020204" pitchFamily="34" charset="0"/>
              <a:buNone/>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Sesión de cierre con: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i="0" dirty="0"/>
              <a:t>Si corresponde: Mencione los talleres futuros de aprendizaje digital de AT&amp;T y PLA planificados para el lugar y/o la comunidad. </a:t>
            </a:r>
          </a:p>
          <a:p>
            <a:pPr marL="457200" lvl="1" indent="0">
              <a:buFont typeface="Arial" panose="020B0604020202020204" pitchFamily="34" charset="0"/>
              <a:buNone/>
            </a:pPr>
            <a:endParaRPr lang="es-419" sz="1200" i="0" kern="1200" dirty="0">
              <a:solidFill>
                <a:schemeClr val="tx1"/>
              </a:solidFill>
              <a:effectLst/>
              <a:latin typeface="+mn-lt"/>
              <a:ea typeface="+mn-ea"/>
              <a:cs typeface="+mn-cs"/>
            </a:endParaRPr>
          </a:p>
          <a:p>
            <a:pPr marL="628650" lvl="1" indent="-171450">
              <a:buFont typeface="Arial" panose="020B0604020202020204" pitchFamily="34" charset="0"/>
              <a:buChar char="•"/>
            </a:pPr>
            <a:r>
              <a:rPr lang="es-419" sz="1200" i="0" kern="1200" dirty="0">
                <a:solidFill>
                  <a:schemeClr val="tx1"/>
                </a:solidFill>
                <a:effectLst/>
                <a:latin typeface="+mn-lt"/>
                <a:ea typeface="+mn-ea"/>
                <a:cs typeface="+mn-cs"/>
              </a:rPr>
              <a:t>Averigüe si hay otras preguntas finales y responda las que hayan quedado pendientes en las secciones del "lugar de estacionamiento".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i="0" kern="1200" dirty="0">
                <a:solidFill>
                  <a:schemeClr val="tx1"/>
                </a:solidFill>
                <a:effectLst/>
                <a:latin typeface="+mn-lt"/>
                <a:ea typeface="+mn-ea"/>
                <a:cs typeface="+mn-cs"/>
              </a:rPr>
              <a:t>Recuerde a los alumnos que completen la encuesta de los alumnos.
</a:t>
            </a:r>
          </a:p>
          <a:p>
            <a:pPr marL="628650" lvl="1" indent="-171450">
              <a:buFont typeface="Arial" panose="020B0604020202020204" pitchFamily="34" charset="0"/>
              <a:buChar char="•"/>
            </a:pPr>
            <a:r>
              <a:rPr lang="es-419" sz="1200" i="0" kern="1200" dirty="0">
                <a:solidFill>
                  <a:schemeClr val="tx1"/>
                </a:solidFill>
                <a:effectLst/>
                <a:latin typeface="+mn-lt"/>
                <a:ea typeface="+mn-ea"/>
                <a:cs typeface="+mn-cs"/>
              </a:rPr>
              <a:t>Gracias nuevamente a AT&amp;T y PLA por este taller. ¡Agradecemos a todos nuestros participantes por venir y les animamos a que sigan aprendiendo! </a:t>
            </a: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113</a:t>
            </a:fld>
            <a:endParaRPr lang="es-419" dirty="0"/>
          </a:p>
        </p:txBody>
      </p:sp>
    </p:spTree>
    <p:extLst>
      <p:ext uri="{BB962C8B-B14F-4D97-AF65-F5344CB8AC3E}">
        <p14:creationId xmlns:p14="http://schemas.microsoft.com/office/powerpoint/2010/main" val="33620375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UTILICE POWERPOINT </a:t>
            </a:r>
          </a:p>
          <a:p>
            <a:pPr marL="628650" lvl="1" indent="-171450">
              <a:buFont typeface="Arial" panose="020B0604020202020204" pitchFamily="34" charset="0"/>
              <a:buChar char="•"/>
            </a:pPr>
            <a:r>
              <a:rPr lang="es-419" dirty="0"/>
              <a:t>¿Qué es el beneficio del ACP?</a:t>
            </a:r>
          </a:p>
          <a:p>
            <a:endParaRPr lang="es-419" dirty="0"/>
          </a:p>
          <a:p>
            <a:r>
              <a:rPr lang="es-419" dirty="0"/>
              <a:t>El ACP incluye protecciones para que le resulte más sencillo solicitar el servicio de Internet para su hogar. Dichas protecciones incluyen:</a:t>
            </a:r>
          </a:p>
          <a:p>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effectLst/>
                <a:latin typeface="Calibri" panose="020F0502020204030204" pitchFamily="34" charset="0"/>
                <a:ea typeface="MS PGothic" panose="020B0600070205080204" pitchFamily="34" charset="-128"/>
                <a:cs typeface="Calibri" panose="020F0502020204030204" pitchFamily="34" charset="0"/>
              </a:rPr>
              <a:t>[</a:t>
            </a:r>
            <a:r>
              <a:rPr lang="es-419" sz="1200" i="1" kern="1200" dirty="0">
                <a:effectLst/>
                <a:latin typeface="Calibri" panose="020F0502020204030204" pitchFamily="34" charset="0"/>
                <a:ea typeface="MS PGothic" panose="020B0600070205080204" pitchFamily="34" charset="-128"/>
                <a:cs typeface="Calibri" panose="020F0502020204030204" pitchFamily="34" charset="0"/>
              </a:rPr>
              <a:t>NOTA AL INSTRUCTOR: </a:t>
            </a:r>
            <a:r>
              <a:rPr lang="es-419" sz="1200" i="0" kern="1200" dirty="0">
                <a:effectLst/>
                <a:latin typeface="Calibri" panose="020F0502020204030204" pitchFamily="34" charset="0"/>
                <a:ea typeface="MS PGothic" panose="020B0600070205080204" pitchFamily="34" charset="-128"/>
                <a:cs typeface="Calibri" panose="020F0502020204030204" pitchFamily="34" charset="0"/>
              </a:rPr>
              <a:t>Presione ENTER (Intro) para visualizar la primera viñeta.</a:t>
            </a:r>
            <a:r>
              <a:rPr lang="es-419" sz="1200" kern="1200" dirty="0">
                <a:effectLst/>
                <a:latin typeface="Calibri" panose="020F0502020204030204" pitchFamily="34" charset="0"/>
                <a:ea typeface="MS PGothic" panose="020B0600070205080204" pitchFamily="34" charset="-128"/>
                <a:cs typeface="Calibri" panose="020F0502020204030204" pitchFamily="34" charset="0"/>
              </a:rPr>
              <a:t>]</a:t>
            </a:r>
            <a:endParaRPr lang="es-419" dirty="0"/>
          </a:p>
          <a:p>
            <a:r>
              <a:rPr lang="es-419" dirty="0"/>
              <a:t>Puede elegir el plan de servicios que mejor se adapte a sus necesidades, incluido un plan que ya tenga; </a:t>
            </a:r>
          </a:p>
          <a:p>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effectLst/>
                <a:latin typeface="Calibri" panose="020F0502020204030204" pitchFamily="34" charset="0"/>
                <a:ea typeface="MS PGothic" panose="020B0600070205080204" pitchFamily="34" charset="-128"/>
                <a:cs typeface="Calibri" panose="020F0502020204030204" pitchFamily="34" charset="0"/>
              </a:rPr>
              <a:t>[</a:t>
            </a:r>
            <a:r>
              <a:rPr lang="es-419" sz="1200" i="1" kern="1200" dirty="0">
                <a:effectLst/>
                <a:latin typeface="Calibri" panose="020F0502020204030204" pitchFamily="34" charset="0"/>
                <a:ea typeface="MS PGothic" panose="020B0600070205080204" pitchFamily="34" charset="-128"/>
                <a:cs typeface="Calibri" panose="020F0502020204030204" pitchFamily="34" charset="0"/>
              </a:rPr>
              <a:t>NOTA AL INSTRUCTOR: </a:t>
            </a:r>
            <a:r>
              <a:rPr lang="es-419" sz="1200" i="0" kern="1200" dirty="0">
                <a:effectLst/>
                <a:latin typeface="Calibri" panose="020F0502020204030204" pitchFamily="34" charset="0"/>
                <a:ea typeface="MS PGothic" panose="020B0600070205080204" pitchFamily="34" charset="-128"/>
                <a:cs typeface="Calibri" panose="020F0502020204030204" pitchFamily="34" charset="0"/>
              </a:rPr>
              <a:t>Presione ENTER (Intro) para visualizar la siguiente viñeta.</a:t>
            </a:r>
            <a:r>
              <a:rPr lang="es-419" sz="1200" kern="1200" dirty="0">
                <a:effectLst/>
                <a:latin typeface="Calibri" panose="020F0502020204030204" pitchFamily="34" charset="0"/>
                <a:ea typeface="MS PGothic" panose="020B0600070205080204" pitchFamily="34" charset="-128"/>
                <a:cs typeface="Calibri" panose="020F0502020204030204" pitchFamily="34" charset="0"/>
              </a:rPr>
              <a:t>]</a:t>
            </a:r>
            <a:endParaRPr lang="es-419" dirty="0"/>
          </a:p>
          <a:p>
            <a:r>
              <a:rPr lang="es-419" dirty="0"/>
              <a:t>Puede acceder a servicios de Internet independientemente de su situación crediticia; </a:t>
            </a:r>
          </a:p>
          <a:p>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effectLst/>
                <a:latin typeface="Calibri" panose="020F0502020204030204" pitchFamily="34" charset="0"/>
                <a:ea typeface="MS PGothic" panose="020B0600070205080204" pitchFamily="34" charset="-128"/>
                <a:cs typeface="Calibri" panose="020F0502020204030204" pitchFamily="34" charset="0"/>
              </a:rPr>
              <a:t>[</a:t>
            </a:r>
            <a:r>
              <a:rPr lang="es-419" sz="1200" i="1" kern="1200" dirty="0">
                <a:effectLst/>
                <a:latin typeface="Calibri" panose="020F0502020204030204" pitchFamily="34" charset="0"/>
                <a:ea typeface="MS PGothic" panose="020B0600070205080204" pitchFamily="34" charset="-128"/>
                <a:cs typeface="Calibri" panose="020F0502020204030204" pitchFamily="34" charset="0"/>
              </a:rPr>
              <a:t>NOTA AL INSTRUCTOR: </a:t>
            </a:r>
            <a:r>
              <a:rPr lang="es-419" sz="1200" i="0" kern="1200" dirty="0">
                <a:effectLst/>
                <a:latin typeface="Calibri" panose="020F0502020204030204" pitchFamily="34" charset="0"/>
                <a:ea typeface="MS PGothic" panose="020B0600070205080204" pitchFamily="34" charset="-128"/>
                <a:cs typeface="Calibri" panose="020F0502020204030204" pitchFamily="34" charset="0"/>
              </a:rPr>
              <a:t>Presione ENTER (Intro) para visualizar la siguiente viñeta.</a:t>
            </a:r>
            <a:r>
              <a:rPr lang="es-419" sz="1200" kern="1200" dirty="0">
                <a:effectLst/>
                <a:latin typeface="Calibri" panose="020F0502020204030204" pitchFamily="34" charset="0"/>
                <a:ea typeface="MS PGothic" panose="020B0600070205080204" pitchFamily="34" charset="-128"/>
                <a:cs typeface="Calibri" panose="020F0502020204030204" pitchFamily="34" charset="0"/>
              </a:rPr>
              <a:t>]</a:t>
            </a:r>
            <a:endParaRPr lang="es-419" dirty="0"/>
          </a:p>
          <a:p>
            <a:r>
              <a:rPr lang="es-419" dirty="0"/>
              <a:t>Las compañías no pueden excluirle de la inscripción en el programa si tiene saldos vencidos o deudas anteriores; </a:t>
            </a:r>
          </a:p>
          <a:p>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effectLst/>
                <a:latin typeface="Calibri" panose="020F0502020204030204" pitchFamily="34" charset="0"/>
                <a:ea typeface="MS PGothic" panose="020B0600070205080204" pitchFamily="34" charset="-128"/>
                <a:cs typeface="Calibri" panose="020F0502020204030204" pitchFamily="34" charset="0"/>
              </a:rPr>
              <a:t>[</a:t>
            </a:r>
            <a:r>
              <a:rPr lang="es-419" sz="1200" i="1" kern="1200" dirty="0">
                <a:effectLst/>
                <a:latin typeface="Calibri" panose="020F0502020204030204" pitchFamily="34" charset="0"/>
                <a:ea typeface="MS PGothic" panose="020B0600070205080204" pitchFamily="34" charset="-128"/>
                <a:cs typeface="Calibri" panose="020F0502020204030204" pitchFamily="34" charset="0"/>
              </a:rPr>
              <a:t>NOTA AL INSTRUCTOR: </a:t>
            </a:r>
            <a:r>
              <a:rPr lang="es-419" sz="1200" i="0" kern="1200" dirty="0">
                <a:effectLst/>
                <a:latin typeface="Calibri" panose="020F0502020204030204" pitchFamily="34" charset="0"/>
                <a:ea typeface="MS PGothic" panose="020B0600070205080204" pitchFamily="34" charset="-128"/>
                <a:cs typeface="Calibri" panose="020F0502020204030204" pitchFamily="34" charset="0"/>
              </a:rPr>
              <a:t>Presione ENTER (Intro) para visualizar la siguiente viñeta.</a:t>
            </a:r>
            <a:r>
              <a:rPr lang="es-419" sz="1200" kern="1200" dirty="0">
                <a:effectLst/>
                <a:latin typeface="Calibri" panose="020F0502020204030204" pitchFamily="34" charset="0"/>
                <a:ea typeface="MS PGothic" panose="020B0600070205080204" pitchFamily="34" charset="-128"/>
                <a:cs typeface="Calibri" panose="020F0502020204030204" pitchFamily="34" charset="0"/>
              </a:rPr>
              <a:t>]</a:t>
            </a:r>
            <a:endParaRPr lang="es-419" dirty="0"/>
          </a:p>
          <a:p>
            <a:r>
              <a:rPr lang="es-419" dirty="0"/>
              <a:t>No se le puede obligar a optar por un plan más costoso o de menor calidad para recibir el beneficio; </a:t>
            </a:r>
          </a:p>
          <a:p>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effectLst/>
                <a:latin typeface="Calibri" panose="020F0502020204030204" pitchFamily="34" charset="0"/>
                <a:ea typeface="MS PGothic" panose="020B0600070205080204" pitchFamily="34" charset="-128"/>
                <a:cs typeface="Calibri" panose="020F0502020204030204" pitchFamily="34" charset="0"/>
              </a:rPr>
              <a:t>[</a:t>
            </a:r>
            <a:r>
              <a:rPr lang="es-419" sz="1200" i="1" kern="1200" dirty="0">
                <a:effectLst/>
                <a:latin typeface="Calibri" panose="020F0502020204030204" pitchFamily="34" charset="0"/>
                <a:ea typeface="MS PGothic" panose="020B0600070205080204" pitchFamily="34" charset="-128"/>
                <a:cs typeface="Calibri" panose="020F0502020204030204" pitchFamily="34" charset="0"/>
              </a:rPr>
              <a:t>NOTA AL INSTRUCTOR: </a:t>
            </a:r>
            <a:r>
              <a:rPr lang="es-419" sz="1200" i="0" kern="1200" dirty="0">
                <a:effectLst/>
                <a:latin typeface="Calibri" panose="020F0502020204030204" pitchFamily="34" charset="0"/>
                <a:ea typeface="MS PGothic" panose="020B0600070205080204" pitchFamily="34" charset="-128"/>
                <a:cs typeface="Calibri" panose="020F0502020204030204" pitchFamily="34" charset="0"/>
              </a:rPr>
              <a:t>Presione ENTER (Intro) para visualizar la siguiente viñeta.</a:t>
            </a:r>
            <a:r>
              <a:rPr lang="es-419" sz="1200" kern="1200" dirty="0">
                <a:effectLst/>
                <a:latin typeface="Calibri" panose="020F0502020204030204" pitchFamily="34" charset="0"/>
                <a:ea typeface="MS PGothic" panose="020B0600070205080204" pitchFamily="34" charset="-128"/>
                <a:cs typeface="Calibri" panose="020F0502020204030204" pitchFamily="34" charset="0"/>
              </a:rPr>
              <a:t>]</a:t>
            </a:r>
            <a:endParaRPr lang="es-419" dirty="0"/>
          </a:p>
          <a:p>
            <a:r>
              <a:rPr lang="es-419" dirty="0"/>
              <a:t>Puede cambiar de compañía de Internet o de oferta de servicio de Internet.</a:t>
            </a: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12</a:t>
            </a:fld>
            <a:endParaRPr lang="es-419" dirty="0"/>
          </a:p>
        </p:txBody>
      </p:sp>
    </p:spTree>
    <p:extLst>
      <p:ext uri="{BB962C8B-B14F-4D97-AF65-F5344CB8AC3E}">
        <p14:creationId xmlns:p14="http://schemas.microsoft.com/office/powerpoint/2010/main" val="9117829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UTILICE POWERPOINT </a:t>
            </a:r>
          </a:p>
          <a:p>
            <a:pPr marL="628650" lvl="1" indent="-171450">
              <a:buFont typeface="Arial" panose="020B0604020202020204" pitchFamily="34" charset="0"/>
              <a:buChar char="•"/>
            </a:pPr>
            <a:r>
              <a:rPr lang="es-419" dirty="0"/>
              <a:t>¿Qué es el beneficio del ACP?</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Si no es elegible para el ACP, es probable que tenga otras opciones. Por ejemplo, puede buscar en el sitio web EveryoneOn.org opciones de servicio de Internet de bajo costo en su comunidad, ingresando su código postal para conocer lo que hay disponible en su comunidad. </a:t>
            </a:r>
            <a:r>
              <a:rPr lang="es-419" b="0" dirty="0">
                <a:solidFill>
                  <a:schemeClr val="accent5">
                    <a:lumMod val="75000"/>
                  </a:schemeClr>
                </a:solidFill>
              </a:rPr>
              <a:t>Tenga en cuenta que esta herramienta puede no incluir todas las compañías con opciones de bajo costo en su comunidad.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b="0" dirty="0">
              <a:solidFill>
                <a:schemeClr val="accent5">
                  <a:lumMod val="7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También puede averiguar con su proveedor local de servicios de Internet si cuenta con opciones de bajo costo, o comunicarse con su biblioteca local u organizaciones comunitarias para que le pongan en contacto con otras opciones de Internet de bajo costo.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Antes de pasar a la siguiente sección, revise las preguntas en el "lugar de estacionamiento". Si no hay preguntas en el lugar de estacionamiento, pregunte a los alumnos si tienen alguna pregunta antes de pasar a la siguiente sección.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s-419" b="0" dirty="0">
              <a:solidFill>
                <a:schemeClr val="accent5">
                  <a:lumMod val="7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13</a:t>
            </a:fld>
            <a:endParaRPr lang="es-419" dirty="0"/>
          </a:p>
        </p:txBody>
      </p:sp>
    </p:spTree>
    <p:extLst>
      <p:ext uri="{BB962C8B-B14F-4D97-AF65-F5344CB8AC3E}">
        <p14:creationId xmlns:p14="http://schemas.microsoft.com/office/powerpoint/2010/main" val="8611701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UTILICE POWERPOINT </a:t>
            </a:r>
          </a:p>
          <a:p>
            <a:pPr marL="628650" lvl="1" indent="-171450">
              <a:buFont typeface="Arial" panose="020B0604020202020204" pitchFamily="34" charset="0"/>
              <a:buChar char="•"/>
            </a:pPr>
            <a:r>
              <a:rPr lang="es-419" dirty="0"/>
              <a:t>Directrices del ACP</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Puede obtener un beneficio del ACP por hogar, no por persona. Según el ACP, un hogar es un grupo de personas que viven juntas y comparten dinero, incluso si no están emparentadas. Si viven juntas y comparten dinero, conforman un hogar. Si no viven juntas o no comparten dinero, conforman dos o más hogares.  </a:t>
            </a: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14</a:t>
            </a:fld>
            <a:endParaRPr lang="es-419" dirty="0"/>
          </a:p>
        </p:txBody>
      </p:sp>
    </p:spTree>
    <p:extLst>
      <p:ext uri="{BB962C8B-B14F-4D97-AF65-F5344CB8AC3E}">
        <p14:creationId xmlns:p14="http://schemas.microsoft.com/office/powerpoint/2010/main" val="7565995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UTILICE POWERPOINT </a:t>
            </a:r>
          </a:p>
          <a:p>
            <a:pPr marL="628650" lvl="1" indent="-171450">
              <a:buFont typeface="Arial" panose="020B0604020202020204" pitchFamily="34" charset="0"/>
              <a:buChar char="•"/>
            </a:pPr>
            <a:r>
              <a:rPr lang="es-419" dirty="0"/>
              <a:t>Directrices del ACP</a:t>
            </a:r>
          </a:p>
          <a:p>
            <a:endParaRPr lang="es-419" dirty="0"/>
          </a:p>
          <a:p>
            <a:r>
              <a:rPr lang="es-419" dirty="0"/>
              <a:t>Aquí se incluyen dos ejemplos.</a:t>
            </a:r>
          </a:p>
          <a:p>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La familia Benally vive en tierras tribales que </a:t>
            </a:r>
            <a:r>
              <a:rPr lang="es-419" b="0" dirty="0">
                <a:solidFill>
                  <a:schemeClr val="accent5">
                    <a:lumMod val="75000"/>
                  </a:schemeClr>
                </a:solidFill>
              </a:rPr>
              <a:t>califican</a:t>
            </a:r>
            <a:r>
              <a:rPr lang="es-419" dirty="0"/>
              <a:t>. Mahala vive con su hija y su familia. Según las directrices del ACP, un adulto que vive con amigos o familiares y provee ayuda económica debe compartir un beneficio del ACP.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r>
              <a:rPr lang="es-419" dirty="0"/>
              <a:t>Damien Melaku es elegible porque recibe una beca Pell. Como vive con sus padres y comparten dinero, se considera que la familia Melaku forma parte del mismo hogar y es elegible para el beneficio. </a:t>
            </a:r>
          </a:p>
          <a:p>
            <a:endParaRPr lang="es-419" dirty="0"/>
          </a:p>
          <a:p>
            <a:r>
              <a:rPr lang="es-419" dirty="0"/>
              <a:t>Si Damien, que recibe una Beca Federal Pell, viviera en una residencia diferente a la de sus padres, se considerarían dos hogares separados. Damien sería elegible debido a la beca Pell. Sus padres tendrían que ser elegibles a través de un programa diferente.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15</a:t>
            </a:fld>
            <a:endParaRPr lang="es-419" dirty="0"/>
          </a:p>
        </p:txBody>
      </p:sp>
    </p:spTree>
    <p:extLst>
      <p:ext uri="{BB962C8B-B14F-4D97-AF65-F5344CB8AC3E}">
        <p14:creationId xmlns:p14="http://schemas.microsoft.com/office/powerpoint/2010/main" val="3222086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UTILICE POWERPOINT </a:t>
            </a:r>
          </a:p>
          <a:p>
            <a:pPr marL="628650" lvl="1" indent="-171450">
              <a:buFont typeface="Arial" panose="020B0604020202020204" pitchFamily="34" charset="0"/>
              <a:buChar char="•"/>
            </a:pPr>
            <a:r>
              <a:rPr lang="es-419" dirty="0"/>
              <a:t>Directrices del ACP</a:t>
            </a:r>
          </a:p>
          <a:p>
            <a:endParaRPr lang="es-419" dirty="0"/>
          </a:p>
          <a:p>
            <a:r>
              <a:rPr lang="es-419" dirty="0"/>
              <a:t>Si tiene más preguntas acerca de su situación como hogar, consulte la página web ¿Qué es un hogar? Puede encontrar la dirección URL del sitio web en el Folleto del alumno.</a:t>
            </a: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16</a:t>
            </a:fld>
            <a:endParaRPr lang="es-419" dirty="0"/>
          </a:p>
        </p:txBody>
      </p:sp>
    </p:spTree>
    <p:extLst>
      <p:ext uri="{BB962C8B-B14F-4D97-AF65-F5344CB8AC3E}">
        <p14:creationId xmlns:p14="http://schemas.microsoft.com/office/powerpoint/2010/main" val="13740356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UTILICE POWERPOINT </a:t>
            </a:r>
          </a:p>
          <a:p>
            <a:pPr marL="628650" lvl="1" indent="-171450">
              <a:buFont typeface="Arial" panose="020B0604020202020204" pitchFamily="34" charset="0"/>
              <a:buChar char="•"/>
            </a:pPr>
            <a:r>
              <a:rPr lang="es-419" dirty="0"/>
              <a:t>Directrices del ACP</a:t>
            </a:r>
          </a:p>
          <a:p>
            <a:endParaRPr lang="es-419" dirty="0"/>
          </a:p>
          <a:p>
            <a:r>
              <a:rPr lang="es-419" dirty="0"/>
              <a:t>El beneficio del ACP no es transferible. Esto significa que no puede darle su beneficio a otra persona, incluso si dicha persona califica para el ACP. Si conoce a alguien que quiera participar en el ACP, deberá solicitar el beneficio por su cuenta. </a:t>
            </a: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17</a:t>
            </a:fld>
            <a:endParaRPr lang="es-419" dirty="0"/>
          </a:p>
        </p:txBody>
      </p:sp>
    </p:spTree>
    <p:extLst>
      <p:ext uri="{BB962C8B-B14F-4D97-AF65-F5344CB8AC3E}">
        <p14:creationId xmlns:p14="http://schemas.microsoft.com/office/powerpoint/2010/main" val="25631127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UTILICE POWERPOINT </a:t>
            </a:r>
          </a:p>
          <a:p>
            <a:pPr marL="628650" lvl="1" indent="-171450">
              <a:buFont typeface="Arial" panose="020B0604020202020204" pitchFamily="34" charset="0"/>
              <a:buChar char="•"/>
            </a:pPr>
            <a:r>
              <a:rPr lang="es-419" dirty="0"/>
              <a:t>Directrices del ACP</a:t>
            </a:r>
          </a:p>
          <a:p>
            <a:endParaRPr lang="es-419" dirty="0"/>
          </a:p>
          <a:p>
            <a:r>
              <a:rPr lang="es-419" dirty="0"/>
              <a:t>Puede inscribirse</a:t>
            </a:r>
            <a:r>
              <a:rPr lang="es-419" dirty="0">
                <a:solidFill>
                  <a:srgbClr val="00B050"/>
                </a:solidFill>
              </a:rPr>
              <a:t> </a:t>
            </a:r>
            <a:r>
              <a:rPr lang="es-419" dirty="0"/>
              <a:t>aunque tenga un saldo vencido o en cobranza con un proveedor de servicios de Internet. </a:t>
            </a: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18</a:t>
            </a:fld>
            <a:endParaRPr lang="es-419" dirty="0"/>
          </a:p>
        </p:txBody>
      </p:sp>
    </p:spTree>
    <p:extLst>
      <p:ext uri="{BB962C8B-B14F-4D97-AF65-F5344CB8AC3E}">
        <p14:creationId xmlns:p14="http://schemas.microsoft.com/office/powerpoint/2010/main" val="23700371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UTILICE POWERPOINT </a:t>
            </a:r>
          </a:p>
          <a:p>
            <a:pPr marL="628650" lvl="1" indent="-171450">
              <a:buFont typeface="Arial" panose="020B0604020202020204" pitchFamily="34" charset="0"/>
              <a:buChar char="•"/>
            </a:pPr>
            <a:r>
              <a:rPr lang="es-419" dirty="0"/>
              <a:t>Directrices del ACP</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Debe proporcionar información exacta y verdadera en la solicitud y en todos los formularios o cuestionarios relacionados con el ACP. Si proporciona información falsa o fraudulenta, perderá su beneficio y el gobierno de los Estados Unidos podrá iniciar acciones legales contra usted. </a:t>
            </a: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19</a:t>
            </a:fld>
            <a:endParaRPr lang="es-419" dirty="0"/>
          </a:p>
        </p:txBody>
      </p:sp>
    </p:spTree>
    <p:extLst>
      <p:ext uri="{BB962C8B-B14F-4D97-AF65-F5344CB8AC3E}">
        <p14:creationId xmlns:p14="http://schemas.microsoft.com/office/powerpoint/2010/main" val="24214000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i="1" dirty="0"/>
              <a:t>NOTA AL INSTRUCTOR: </a:t>
            </a:r>
            <a:r>
              <a:rPr lang="es-419" i="0" dirty="0"/>
              <a:t>Utilice la Guía del instructor voluntario para los temas de conversación de la presentación. En ese documento, las anotaciones de las diapositivas comienzan en la página 5.</a:t>
            </a:r>
          </a:p>
          <a:p>
            <a:endParaRPr lang="es-419" dirty="0"/>
          </a:p>
          <a:p>
            <a:r>
              <a:rPr lang="es-419" sz="1200" kern="1200" dirty="0">
                <a:solidFill>
                  <a:schemeClr val="tx1"/>
                </a:solidFill>
                <a:effectLst/>
                <a:latin typeface="+mn-lt"/>
                <a:ea typeface="+mn-ea"/>
                <a:cs typeface="+mn-cs"/>
              </a:rPr>
              <a:t>El taller de hoy lo proporcionan AT&amp;T y la Asociación de Bibliotecas Públicas. </a:t>
            </a:r>
          </a:p>
          <a:p>
            <a:endParaRPr lang="es-419" sz="1200" i="1" kern="1200" dirty="0">
              <a:solidFill>
                <a:schemeClr val="tx1"/>
              </a:solidFill>
              <a:effectLst/>
              <a:latin typeface="+mn-lt"/>
              <a:ea typeface="+mn-ea"/>
              <a:cs typeface="+mn-cs"/>
            </a:endParaRPr>
          </a:p>
          <a:p>
            <a:r>
              <a:rPr lang="es-419" i="1" dirty="0"/>
              <a:t>NOTA AL INSTRUCTOR: </a:t>
            </a:r>
            <a:r>
              <a:rPr lang="es-419" sz="1200" i="0" kern="1200" dirty="0">
                <a:solidFill>
                  <a:schemeClr val="tx1"/>
                </a:solidFill>
                <a:effectLst/>
                <a:latin typeface="+mn-lt"/>
                <a:ea typeface="+mn-ea"/>
                <a:cs typeface="+mn-cs"/>
              </a:rPr>
              <a:t>Incluya un agradecimiento al colaborador de la comunidad, si corresponde.</a:t>
            </a:r>
          </a:p>
          <a:p>
            <a:endParaRPr lang="es-419" sz="1200" i="1"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Mi nombre es </a:t>
            </a:r>
            <a:r>
              <a:rPr lang="es-419" sz="1200" b="1" kern="1200" dirty="0">
                <a:solidFill>
                  <a:schemeClr val="tx1"/>
                </a:solidFill>
                <a:effectLst/>
                <a:latin typeface="+mn-lt"/>
                <a:ea typeface="+mn-ea"/>
                <a:cs typeface="+mn-cs"/>
              </a:rPr>
              <a:t>&lt;escriba su nombre&gt; </a:t>
            </a:r>
            <a:r>
              <a:rPr lang="es-419" sz="1200" kern="1200" dirty="0">
                <a:solidFill>
                  <a:schemeClr val="tx1"/>
                </a:solidFill>
                <a:effectLst/>
                <a:latin typeface="+mn-lt"/>
                <a:ea typeface="+mn-ea"/>
                <a:cs typeface="+mn-cs"/>
              </a:rPr>
              <a:t>y soy </a:t>
            </a:r>
            <a:r>
              <a:rPr lang="es-419" sz="1200" b="1" kern="1200" dirty="0">
                <a:solidFill>
                  <a:schemeClr val="tx1"/>
                </a:solidFill>
                <a:effectLst/>
                <a:latin typeface="+mn-lt"/>
                <a:ea typeface="+mn-ea"/>
                <a:cs typeface="+mn-cs"/>
              </a:rPr>
              <a:t>&lt;breve descripción de sí mismo&gt;. </a:t>
            </a:r>
            <a:r>
              <a:rPr lang="es-419" sz="1200" kern="1200" dirty="0">
                <a:solidFill>
                  <a:schemeClr val="tx1"/>
                </a:solidFill>
                <a:effectLst/>
                <a:latin typeface="+mn-lt"/>
                <a:ea typeface="+mn-ea"/>
                <a:cs typeface="+mn-cs"/>
              </a:rPr>
              <a:t>Antes de comenzar, aquí hay algunos elementos de gestión administrativa que deben conocer: </a:t>
            </a:r>
            <a:r>
              <a:rPr lang="es-419" sz="1200" b="1" kern="1200" dirty="0">
                <a:solidFill>
                  <a:schemeClr val="tx1"/>
                </a:solidFill>
                <a:effectLst/>
                <a:latin typeface="+mn-lt"/>
                <a:ea typeface="+mn-ea"/>
                <a:cs typeface="+mn-cs"/>
              </a:rPr>
              <a:t>&lt;mencione los elementos que son relevantes para su taller&gt;</a:t>
            </a:r>
            <a:r>
              <a:rPr lang="es-419" sz="1200" kern="1200" dirty="0">
                <a:solidFill>
                  <a:schemeClr val="tx1"/>
                </a:solidFill>
                <a:effectLst/>
                <a:latin typeface="+mn-lt"/>
                <a:ea typeface="+mn-ea"/>
                <a:cs typeface="+mn-cs"/>
              </a:rPr>
              <a:t>:</a:t>
            </a:r>
          </a:p>
          <a:p>
            <a:pPr marL="628650" lvl="1" indent="-171450">
              <a:buFont typeface="Arial" panose="020B0604020202020204" pitchFamily="34" charset="0"/>
              <a:buChar char="•"/>
            </a:pPr>
            <a:r>
              <a:rPr lang="es-419" sz="1200" kern="1200" dirty="0">
                <a:solidFill>
                  <a:schemeClr val="tx1"/>
                </a:solidFill>
                <a:effectLst/>
                <a:latin typeface="+mn-lt"/>
                <a:ea typeface="+mn-ea"/>
                <a:cs typeface="+mn-cs"/>
              </a:rPr>
              <a:t>¿Dónde están los baños?</a:t>
            </a:r>
          </a:p>
          <a:p>
            <a:pPr marL="628650" lvl="1" indent="-171450">
              <a:buFont typeface="Arial" panose="020B0604020202020204" pitchFamily="34" charset="0"/>
              <a:buChar char="•"/>
            </a:pPr>
            <a:r>
              <a:rPr lang="es-419" sz="1200" kern="1200" dirty="0">
                <a:solidFill>
                  <a:schemeClr val="tx1"/>
                </a:solidFill>
                <a:effectLst/>
                <a:latin typeface="+mn-lt"/>
                <a:ea typeface="+mn-ea"/>
                <a:cs typeface="+mn-cs"/>
              </a:rPr>
              <a:t>¿Dónde están las salidas de emergencia?</a:t>
            </a:r>
          </a:p>
          <a:p>
            <a:pPr marL="628650" lvl="1" indent="-171450">
              <a:buFont typeface="Arial" panose="020B0604020202020204" pitchFamily="34" charset="0"/>
              <a:buChar char="•"/>
            </a:pPr>
            <a:r>
              <a:rPr lang="es-419" sz="1200" kern="1200" dirty="0">
                <a:solidFill>
                  <a:schemeClr val="tx1"/>
                </a:solidFill>
                <a:effectLst/>
                <a:latin typeface="+mn-lt"/>
                <a:ea typeface="+mn-ea"/>
                <a:cs typeface="+mn-cs"/>
              </a:rPr>
              <a:t>Cuándo/cómo hacer preguntas: tenga en cuenta dónde ubicar el número de página en cada diapositiva para que los participantes tomen nota de las preguntas que formularán más adelante. </a:t>
            </a:r>
          </a:p>
          <a:p>
            <a:pPr marL="628650" lvl="1" indent="-171450">
              <a:buFont typeface="Arial" panose="020B0604020202020204" pitchFamily="34" charset="0"/>
              <a:buChar char="•"/>
            </a:pPr>
            <a:r>
              <a:rPr lang="es-419" sz="1200" kern="1200" dirty="0">
                <a:solidFill>
                  <a:schemeClr val="tx1"/>
                </a:solidFill>
                <a:effectLst/>
                <a:latin typeface="+mn-lt"/>
                <a:ea typeface="+mn-ea"/>
                <a:cs typeface="+mn-cs"/>
              </a:rPr>
              <a:t>Si tiene un teléfono celular con usted, asegúrese de apagarlo o ponerlo en silencio.</a:t>
            </a:r>
          </a:p>
          <a:p>
            <a:pPr marL="628650" lvl="1" indent="-171450">
              <a:buFont typeface="Arial" panose="020B0604020202020204" pitchFamily="34" charset="0"/>
              <a:buChar char="•"/>
            </a:pPr>
            <a:r>
              <a:rPr lang="es-419" sz="1200" kern="1200" dirty="0">
                <a:solidFill>
                  <a:schemeClr val="tx1"/>
                </a:solidFill>
                <a:effectLst/>
                <a:latin typeface="+mn-lt"/>
                <a:ea typeface="+mn-ea"/>
                <a:cs typeface="+mn-cs"/>
              </a:rPr>
              <a:t>¿Habrá un descanso?</a:t>
            </a: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2</a:t>
            </a:fld>
            <a:endParaRPr lang="es-419" dirty="0"/>
          </a:p>
        </p:txBody>
      </p:sp>
    </p:spTree>
    <p:extLst>
      <p:ext uri="{BB962C8B-B14F-4D97-AF65-F5344CB8AC3E}">
        <p14:creationId xmlns:p14="http://schemas.microsoft.com/office/powerpoint/2010/main" val="321372617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UTILICE POWERPOINT </a:t>
            </a:r>
          </a:p>
          <a:p>
            <a:pPr marL="628650" lvl="1" indent="-171450">
              <a:buFont typeface="Arial" panose="020B0604020202020204" pitchFamily="34" charset="0"/>
              <a:buChar char="•"/>
            </a:pPr>
            <a:r>
              <a:rPr lang="es-419" dirty="0"/>
              <a:t>Directrices del ACP</a:t>
            </a:r>
          </a:p>
          <a:p>
            <a:endParaRPr lang="es-419" dirty="0"/>
          </a:p>
          <a:p>
            <a:r>
              <a:rPr lang="es-419" dirty="0"/>
              <a:t>Si califica para el Programa de Descuentos para Internet y para el Programa Lifeline de la FCC, su hogar puede inscribirse en ambos programas. Por ejemplo, podría aplicar el beneficio de Lifeline para un servicio de telefonía móvil y el beneficio del ACP para la Internet en su hogar. También podría aplicar el beneficio de Lifeline y del ACP para un servicio único de Internet de la misma compañía. </a:t>
            </a: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20</a:t>
            </a:fld>
            <a:endParaRPr lang="es-419" dirty="0"/>
          </a:p>
        </p:txBody>
      </p:sp>
    </p:spTree>
    <p:extLst>
      <p:ext uri="{BB962C8B-B14F-4D97-AF65-F5344CB8AC3E}">
        <p14:creationId xmlns:p14="http://schemas.microsoft.com/office/powerpoint/2010/main" val="233088242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UTILICE POWERPOINT </a:t>
            </a:r>
          </a:p>
          <a:p>
            <a:pPr marL="628650" lvl="1" indent="-171450">
              <a:buFont typeface="Arial" panose="020B0604020202020204" pitchFamily="34" charset="0"/>
              <a:buChar char="•"/>
            </a:pPr>
            <a:r>
              <a:rPr lang="es-419" dirty="0"/>
              <a:t>Directrices del ACP</a:t>
            </a:r>
          </a:p>
          <a:p>
            <a:endParaRPr lang="es-419" dirty="0"/>
          </a:p>
          <a:p>
            <a:r>
              <a:rPr lang="es-419" dirty="0"/>
              <a:t>El </a:t>
            </a:r>
            <a:r>
              <a:rPr lang="es-419" b="0" dirty="0">
                <a:solidFill>
                  <a:schemeClr val="accent5">
                    <a:lumMod val="75000"/>
                  </a:schemeClr>
                </a:solidFill>
              </a:rPr>
              <a:t>descuento</a:t>
            </a:r>
            <a:r>
              <a:rPr lang="es-419" dirty="0"/>
              <a:t> se aplica en su factura. No recibirá un cheque todos los meses para pagar el servicio. Si su plan de servicio es inferior al beneficio, no recibirá el monto sobrante. Si el plan que selecciona es superior al </a:t>
            </a:r>
            <a:r>
              <a:rPr lang="es-419" b="0" dirty="0">
                <a:solidFill>
                  <a:schemeClr val="accent5">
                    <a:lumMod val="75000"/>
                  </a:schemeClr>
                </a:solidFill>
              </a:rPr>
              <a:t>descuento mensual</a:t>
            </a:r>
            <a:r>
              <a:rPr lang="es-419" dirty="0"/>
              <a:t>, deberá pagar la diferencia. </a:t>
            </a: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21</a:t>
            </a:fld>
            <a:endParaRPr lang="es-419" dirty="0"/>
          </a:p>
        </p:txBody>
      </p:sp>
    </p:spTree>
    <p:extLst>
      <p:ext uri="{BB962C8B-B14F-4D97-AF65-F5344CB8AC3E}">
        <p14:creationId xmlns:p14="http://schemas.microsoft.com/office/powerpoint/2010/main" val="28509775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UTILICE POWERPOINT </a:t>
            </a:r>
          </a:p>
          <a:p>
            <a:pPr marL="628650" lvl="1" indent="-171450">
              <a:buFont typeface="Arial" panose="020B0604020202020204" pitchFamily="34" charset="0"/>
              <a:buChar char="•"/>
            </a:pPr>
            <a:r>
              <a:rPr lang="es-419" dirty="0"/>
              <a:t>Directrices del ACP</a:t>
            </a:r>
          </a:p>
          <a:p>
            <a:endParaRPr lang="es-419" dirty="0"/>
          </a:p>
          <a:p>
            <a:r>
              <a:rPr lang="es-419" dirty="0"/>
              <a:t>Existe un beneficio para comprar un dispositivo. Los hogares elegibles para el ACP también pueden recibir un beneficio único</a:t>
            </a:r>
            <a:r>
              <a:rPr lang="es-419" dirty="0">
                <a:solidFill>
                  <a:srgbClr val="FF0000"/>
                </a:solidFill>
              </a:rPr>
              <a:t> </a:t>
            </a:r>
            <a:r>
              <a:rPr lang="es-419" dirty="0"/>
              <a:t>de hasta $100 para comprar una computadora portátil, de escritorio o una tableta. Debe acudir a un proveedor aprobado por el gobierno (no todos los proveedores del ACP participan en esta parte del programa) y se le solicitará que contribuya con un monto de entre $10 y $50 al costo del dispositivo. Tenga en cuenta que no se puede utilizar este beneficio para comprar un celular. Cada hogar está limitado a un único beneficio para un dispositivo, incluso si varias personas del mismo hogar son elegibles.  </a:t>
            </a: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22</a:t>
            </a:fld>
            <a:endParaRPr lang="es-419" dirty="0"/>
          </a:p>
        </p:txBody>
      </p:sp>
    </p:spTree>
    <p:extLst>
      <p:ext uri="{BB962C8B-B14F-4D97-AF65-F5344CB8AC3E}">
        <p14:creationId xmlns:p14="http://schemas.microsoft.com/office/powerpoint/2010/main" val="10884924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UTILICE POWERPOINT </a:t>
            </a:r>
          </a:p>
          <a:p>
            <a:pPr marL="628650" lvl="1" indent="-171450">
              <a:buFont typeface="Arial" panose="020B0604020202020204" pitchFamily="34" charset="0"/>
              <a:buChar char="•"/>
            </a:pPr>
            <a:r>
              <a:rPr lang="es-419" dirty="0"/>
              <a:t>Directrices del ACP</a:t>
            </a:r>
          </a:p>
          <a:p>
            <a:endParaRPr lang="es-419" dirty="0"/>
          </a:p>
          <a:p>
            <a:r>
              <a:rPr lang="es-419" dirty="0"/>
              <a:t>El Administrador del ACP puede solicitarle que proporcione documentos adicionales para verificar que usted o algún miembro de su hogar es elegible para este beneficio. Por ejemplo, un documento oficial que demuestre su participación en un programa de asistencia gubernamental que califica, sus ingresos o su identidad. </a:t>
            </a:r>
          </a:p>
        </p:txBody>
      </p:sp>
      <p:sp>
        <p:nvSpPr>
          <p:cNvPr id="4" name="Slide Number Placeholder 3"/>
          <p:cNvSpPr>
            <a:spLocks noGrp="1"/>
          </p:cNvSpPr>
          <p:nvPr>
            <p:ph type="sldNum" sz="quarter" idx="5"/>
          </p:nvPr>
        </p:nvSpPr>
        <p:spPr/>
        <p:txBody>
          <a:bodyPr/>
          <a:lstStyle/>
          <a:p>
            <a:fld id="{0A1A2D79-0A70-4F98-91B6-5265C658D6AD}" type="slidenum">
              <a:rPr lang="en-US" smtClean="0"/>
              <a:t>23</a:t>
            </a:fld>
            <a:endParaRPr lang="es-419" dirty="0"/>
          </a:p>
        </p:txBody>
      </p:sp>
    </p:spTree>
    <p:extLst>
      <p:ext uri="{BB962C8B-B14F-4D97-AF65-F5344CB8AC3E}">
        <p14:creationId xmlns:p14="http://schemas.microsoft.com/office/powerpoint/2010/main" val="231065895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UTILICE POWERPOINT </a:t>
            </a:r>
          </a:p>
          <a:p>
            <a:pPr marL="628650" lvl="1" indent="-171450">
              <a:buFont typeface="Arial" panose="020B0604020202020204" pitchFamily="34" charset="0"/>
              <a:buChar char="•"/>
            </a:pPr>
            <a:r>
              <a:rPr lang="es-419" dirty="0"/>
              <a:t>Directrices del ACP</a:t>
            </a:r>
          </a:p>
          <a:p>
            <a:endParaRPr lang="es-419" dirty="0"/>
          </a:p>
          <a:p>
            <a:r>
              <a:rPr lang="es-419" dirty="0"/>
              <a:t>Si deja de calificar para recibir el beneficio del ACP, por ejemplo, si sus ingresos aumentan o si deja de participar en un programa de beneficios que califica, debe notificarlo a su compañía de Internet del ACP o al Administrador del ACP en un plazo de 30 días.</a:t>
            </a:r>
          </a:p>
        </p:txBody>
      </p:sp>
      <p:sp>
        <p:nvSpPr>
          <p:cNvPr id="4" name="Slide Number Placeholder 3"/>
          <p:cNvSpPr>
            <a:spLocks noGrp="1"/>
          </p:cNvSpPr>
          <p:nvPr>
            <p:ph type="sldNum" sz="quarter" idx="5"/>
          </p:nvPr>
        </p:nvSpPr>
        <p:spPr/>
        <p:txBody>
          <a:bodyPr/>
          <a:lstStyle/>
          <a:p>
            <a:fld id="{0A1A2D79-0A70-4F98-91B6-5265C658D6AD}" type="slidenum">
              <a:rPr lang="en-US" smtClean="0"/>
              <a:t>24</a:t>
            </a:fld>
            <a:endParaRPr lang="es-419" dirty="0"/>
          </a:p>
        </p:txBody>
      </p:sp>
    </p:spTree>
    <p:extLst>
      <p:ext uri="{BB962C8B-B14F-4D97-AF65-F5344CB8AC3E}">
        <p14:creationId xmlns:p14="http://schemas.microsoft.com/office/powerpoint/2010/main" val="89033150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UTILICE POWERPOINT </a:t>
            </a:r>
          </a:p>
          <a:p>
            <a:pPr marL="628650" lvl="1" indent="-171450">
              <a:buFont typeface="Arial" panose="020B0604020202020204" pitchFamily="34" charset="0"/>
              <a:buChar char="•"/>
            </a:pPr>
            <a:r>
              <a:rPr lang="es-419" dirty="0"/>
              <a:t>Directrices del ACP</a:t>
            </a:r>
          </a:p>
          <a:p>
            <a:endParaRPr lang="es-419" dirty="0"/>
          </a:p>
          <a:p>
            <a:r>
              <a:rPr lang="es-419" dirty="0"/>
              <a:t>Si su servicio es gratuito </a:t>
            </a:r>
            <a:r>
              <a:rPr lang="es-419" dirty="0">
                <a:solidFill>
                  <a:srgbClr val="FF0000"/>
                </a:solidFill>
              </a:rPr>
              <a:t>tras aplicar el beneficio del ACP</a:t>
            </a:r>
            <a:r>
              <a:rPr lang="es-419" dirty="0"/>
              <a:t>, debe utilizar </a:t>
            </a:r>
            <a:r>
              <a:rPr lang="es-419" dirty="0">
                <a:solidFill>
                  <a:srgbClr val="FF0000"/>
                </a:solidFill>
              </a:rPr>
              <a:t>el servicio </a:t>
            </a:r>
            <a:r>
              <a:rPr lang="es-419" dirty="0"/>
              <a:t>al menos una vez cada 30 días. Si no lo hace, recibirá un aviso de 15 días de su compañía de Internet para que utilice </a:t>
            </a:r>
            <a:r>
              <a:rPr lang="es-419" dirty="0">
                <a:solidFill>
                  <a:srgbClr val="FF0000"/>
                </a:solidFill>
              </a:rPr>
              <a:t>el servicio </a:t>
            </a:r>
            <a:r>
              <a:rPr lang="es-419" dirty="0"/>
              <a:t>o </a:t>
            </a:r>
            <a:r>
              <a:rPr lang="es-419" dirty="0">
                <a:solidFill>
                  <a:srgbClr val="FF0000"/>
                </a:solidFill>
              </a:rPr>
              <a:t>se le quitará el beneficio y se le dará de baja </a:t>
            </a:r>
            <a:r>
              <a:rPr lang="es-419" dirty="0">
                <a:solidFill>
                  <a:srgbClr val="FF0000"/>
                </a:solidFill>
                <a:highlight>
                  <a:srgbClr val="FFFF00"/>
                </a:highlight>
              </a:rPr>
              <a:t>del</a:t>
            </a:r>
            <a:r>
              <a:rPr lang="es-419" dirty="0">
                <a:solidFill>
                  <a:srgbClr val="FF0000"/>
                </a:solidFill>
              </a:rPr>
              <a:t> ACP. Para recibir el ACP otra vez, </a:t>
            </a:r>
            <a:r>
              <a:rPr lang="es-419" dirty="0"/>
              <a:t>deberá volver a solicitarlo. </a:t>
            </a:r>
          </a:p>
        </p:txBody>
      </p:sp>
      <p:sp>
        <p:nvSpPr>
          <p:cNvPr id="4" name="Slide Number Placeholder 3"/>
          <p:cNvSpPr>
            <a:spLocks noGrp="1"/>
          </p:cNvSpPr>
          <p:nvPr>
            <p:ph type="sldNum" sz="quarter" idx="5"/>
          </p:nvPr>
        </p:nvSpPr>
        <p:spPr/>
        <p:txBody>
          <a:bodyPr/>
          <a:lstStyle/>
          <a:p>
            <a:fld id="{0A1A2D79-0A70-4F98-91B6-5265C658D6AD}" type="slidenum">
              <a:rPr lang="en-US" smtClean="0"/>
              <a:t>25</a:t>
            </a:fld>
            <a:endParaRPr lang="es-419" dirty="0"/>
          </a:p>
        </p:txBody>
      </p:sp>
    </p:spTree>
    <p:extLst>
      <p:ext uri="{BB962C8B-B14F-4D97-AF65-F5344CB8AC3E}">
        <p14:creationId xmlns:p14="http://schemas.microsoft.com/office/powerpoint/2010/main" val="32294605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UTILICE POWERPOINT </a:t>
            </a:r>
          </a:p>
          <a:p>
            <a:pPr marL="628650" lvl="1" indent="-171450">
              <a:buFont typeface="Arial" panose="020B0604020202020204" pitchFamily="34" charset="0"/>
              <a:buChar char="•"/>
            </a:pPr>
            <a:r>
              <a:rPr lang="es-419" dirty="0"/>
              <a:t>Directrices del ACP</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Es </a:t>
            </a:r>
            <a:r>
              <a:rPr lang="es-419" dirty="0">
                <a:solidFill>
                  <a:srgbClr val="FF0000"/>
                </a:solidFill>
              </a:rPr>
              <a:t>probable que todos los años </a:t>
            </a:r>
            <a:r>
              <a:rPr lang="es-419" dirty="0"/>
              <a:t>deba confirmar que sigue calificando para el beneficio del ACP una vez al año. Si el programa no puede confirmar automáticamente que sigue calificando para el beneficio, </a:t>
            </a:r>
            <a:r>
              <a:rPr lang="es-419" dirty="0">
                <a:solidFill>
                  <a:srgbClr val="FF0000"/>
                </a:solidFill>
              </a:rPr>
              <a:t>recibirá </a:t>
            </a:r>
            <a:r>
              <a:rPr lang="es-419" dirty="0"/>
              <a:t>una </a:t>
            </a:r>
            <a:r>
              <a:rPr lang="es-419" dirty="0">
                <a:solidFill>
                  <a:srgbClr val="FF0000"/>
                </a:solidFill>
              </a:rPr>
              <a:t>carta</a:t>
            </a:r>
            <a:r>
              <a:rPr lang="es-419" dirty="0"/>
              <a:t> por correo </a:t>
            </a:r>
            <a:r>
              <a:rPr lang="es-419" dirty="0">
                <a:solidFill>
                  <a:srgbClr val="FF0000"/>
                </a:solidFill>
              </a:rPr>
              <a:t>y es probable que también reciba recordatorios por correo electrónico, correo postal </a:t>
            </a:r>
            <a:r>
              <a:rPr lang="es-419" dirty="0"/>
              <a:t>o mensajes en su teléfono por parte del Administrador </a:t>
            </a:r>
            <a:r>
              <a:rPr lang="es-419" dirty="0">
                <a:solidFill>
                  <a:srgbClr val="FF0000"/>
                </a:solidFill>
              </a:rPr>
              <a:t>del</a:t>
            </a:r>
            <a:r>
              <a:rPr lang="es-419" dirty="0"/>
              <a:t> ACP solicitándole información adicional. </a:t>
            </a:r>
            <a:r>
              <a:rPr lang="es-419" dirty="0">
                <a:solidFill>
                  <a:srgbClr val="FF0000"/>
                </a:solidFill>
              </a:rPr>
              <a:t>Cuando se le solicite que recertifique, deberá hacerlo en un plazo de 60 días o perderá el beneficio del ACP.</a:t>
            </a:r>
            <a:endParaRPr lang="es-419" dirty="0"/>
          </a:p>
          <a:p>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Antes de pasar a la siguiente sección, revise las preguntas en el "lugar de estacionamiento". Si no hay preguntas en el lugar de estacionamiento, pregunte a los alumnos si tienen alguna pregunta antes de pasar a la siguiente lección.</a:t>
            </a: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26</a:t>
            </a:fld>
            <a:endParaRPr lang="es-419" dirty="0"/>
          </a:p>
        </p:txBody>
      </p:sp>
    </p:spTree>
    <p:extLst>
      <p:ext uri="{BB962C8B-B14F-4D97-AF65-F5344CB8AC3E}">
        <p14:creationId xmlns:p14="http://schemas.microsoft.com/office/powerpoint/2010/main" val="120786008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UTILICE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dirty="0">
                <a:solidFill>
                  <a:srgbClr val="009FDB"/>
                </a:solidFill>
                <a:latin typeface="ATT Aleck Sans" panose="020B0503020203020204" pitchFamily="34" charset="0"/>
                <a:cs typeface="ATT Aleck Sans" panose="020B0503020203020204" pitchFamily="34" charset="0"/>
              </a:rPr>
              <a:t>Preparación para solicitar el programa</a:t>
            </a:r>
            <a:endParaRPr lang="es-419"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latin typeface="ATT Aleck Sans" panose="020B0503020203020204" pitchFamily="34" charset="0"/>
                <a:cs typeface="ATT Aleck Sans" panose="020B0503020203020204" pitchFamily="34" charset="0"/>
              </a:rPr>
              <a:t>Ahora que hemos revisado las directrices del Programa de Descuentos para Internet, exploremos los documentos que puede necesitar al solicitar el programa. </a:t>
            </a:r>
            <a:endParaRPr lang="es-419" dirty="0">
              <a:highlight>
                <a:srgbClr val="FFFF00"/>
              </a:highlight>
              <a:latin typeface="ATT Aleck Sans" panose="020B0503020203020204" pitchFamily="34" charset="0"/>
              <a:cs typeface="ATT Aleck Sans" panose="020B0503020203020204" pitchFamily="34" charset="0"/>
            </a:endParaRPr>
          </a:p>
          <a:p>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Durante el proceso de solicitud del ACP, deberá proporcionar documentos. Algunos documentos demostrarán que usted participa en un programa que le hace elegible para el ACP. Algunos documentos serán necesarios para verificar </a:t>
            </a:r>
            <a:r>
              <a:rPr lang="es-419" b="0" dirty="0">
                <a:solidFill>
                  <a:schemeClr val="accent5">
                    <a:lumMod val="75000"/>
                  </a:schemeClr>
                </a:solidFill>
              </a:rPr>
              <a:t>su</a:t>
            </a:r>
            <a:r>
              <a:rPr lang="es-419" dirty="0"/>
              <a:t> identidad o acreditar su lugar de residencia. También deberá responder preguntas sobre la persona del hogar que es elegible para el programa. </a:t>
            </a: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27</a:t>
            </a:fld>
            <a:endParaRPr lang="es-419" dirty="0"/>
          </a:p>
        </p:txBody>
      </p:sp>
    </p:spTree>
    <p:extLst>
      <p:ext uri="{BB962C8B-B14F-4D97-AF65-F5344CB8AC3E}">
        <p14:creationId xmlns:p14="http://schemas.microsoft.com/office/powerpoint/2010/main" val="12116006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UTILICE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dirty="0">
                <a:solidFill>
                  <a:srgbClr val="009FDB"/>
                </a:solidFill>
                <a:latin typeface="ATT Aleck Sans" panose="020B0503020203020204" pitchFamily="34" charset="0"/>
                <a:cs typeface="ATT Aleck Sans" panose="020B0503020203020204" pitchFamily="34" charset="0"/>
              </a:rPr>
              <a:t>Preparación para solicitar el programa</a:t>
            </a:r>
            <a:endParaRPr lang="es-419" dirty="0">
              <a:latin typeface="ATT Aleck Sans" panose="020B0503020203020204" pitchFamily="34" charset="0"/>
              <a:cs typeface="ATT Aleck Sans" panose="020B0503020203020204" pitchFamily="34" charset="0"/>
            </a:endParaRPr>
          </a:p>
          <a:p>
            <a:endParaRPr lang="es-419" dirty="0"/>
          </a:p>
          <a:p>
            <a:r>
              <a:rPr lang="es-419" dirty="0"/>
              <a:t>Independientemente de cómo sea elegible para el programa, si completa la solicitud, </a:t>
            </a:r>
            <a:r>
              <a:rPr lang="es-419" b="0" dirty="0">
                <a:solidFill>
                  <a:schemeClr val="accent5">
                    <a:lumMod val="75000"/>
                  </a:schemeClr>
                </a:solidFill>
              </a:rPr>
              <a:t>deberá</a:t>
            </a:r>
            <a:r>
              <a:rPr lang="es-419" dirty="0"/>
              <a:t> incluir información sobre usted, y si lo hace </a:t>
            </a:r>
            <a:r>
              <a:rPr lang="es-419" dirty="0">
                <a:solidFill>
                  <a:srgbClr val="FF0000"/>
                </a:solidFill>
              </a:rPr>
              <a:t>porque su dependiente es una persona que califica para el beneficio (BQP),</a:t>
            </a:r>
            <a:r>
              <a:rPr lang="es-419" dirty="0"/>
              <a:t> es probable que también deba proporcionar información sobre dicha persona. </a:t>
            </a:r>
          </a:p>
          <a:p>
            <a:endParaRPr lang="es-419" dirty="0"/>
          </a:p>
          <a:p>
            <a:r>
              <a:rPr lang="es-419" dirty="0"/>
              <a:t>Asegúrese de que todos sus documentos estén vigentes. No puede utilizar documentos vencidos al presentar la solicitud. </a:t>
            </a:r>
          </a:p>
          <a:p>
            <a:endParaRPr lang="es-419" dirty="0"/>
          </a:p>
          <a:p>
            <a:r>
              <a:rPr lang="es-419" dirty="0"/>
              <a:t>Veamos algunos de los documentos que </a:t>
            </a:r>
            <a:r>
              <a:rPr lang="es-419" b="0" u="none" dirty="0"/>
              <a:t>probablemente</a:t>
            </a:r>
            <a:r>
              <a:rPr lang="es-419" dirty="0"/>
              <a:t> deba incluir. Le hemos proporcionado una copia del Folleto sobre los tipos de documentos aceptados para el Programa de Descuentos para Internet para que pueda seguir la explicación. </a:t>
            </a:r>
          </a:p>
          <a:p>
            <a:endParaRPr lang="es-419" dirty="0"/>
          </a:p>
          <a:p>
            <a:r>
              <a:rPr lang="es-419" dirty="0"/>
              <a:t>También puede acceder a esta información en línea utilizando el enlace que ve aquí en la pantalla. Esto también se ha incluido en el Folleto del alumno. </a:t>
            </a:r>
          </a:p>
          <a:p>
            <a:endParaRPr lang="es-419" dirty="0"/>
          </a:p>
          <a:p>
            <a:pPr marL="0" marR="0">
              <a:spcBef>
                <a:spcPts val="0"/>
              </a:spcBef>
              <a:spcAft>
                <a:spcPts val="0"/>
              </a:spcAft>
            </a:pPr>
            <a:r>
              <a:rPr lang="es-419" dirty="0"/>
              <a:t>Resaltamos la información que deberá proporcionar en el orden en que </a:t>
            </a:r>
            <a:r>
              <a:rPr lang="es-419" sz="1800" dirty="0">
                <a:effectLst/>
                <a:latin typeface="ATT Aleck Sans" panose="020B0503020203020204"/>
                <a:ea typeface="Times New Roman" panose="02020603050405020304" pitchFamily="18" charset="0"/>
              </a:rPr>
              <a:t>se le pedirá durante el proceso de solicitud.</a:t>
            </a:r>
          </a:p>
          <a:p>
            <a:pPr marL="0" marR="0">
              <a:spcBef>
                <a:spcPts val="0"/>
              </a:spcBef>
              <a:spcAft>
                <a:spcPts val="0"/>
              </a:spcAft>
            </a:pPr>
            <a:endParaRPr lang="es-419" sz="1800" dirty="0">
              <a:effectLst/>
              <a:latin typeface="ATT Aleck Sans" panose="020B0503020203020204"/>
              <a:ea typeface="Times New Roman" panose="02020603050405020304" pitchFamily="18" charset="0"/>
            </a:endParaRPr>
          </a:p>
          <a:p>
            <a:pPr marL="0" marR="0">
              <a:spcBef>
                <a:spcPts val="0"/>
              </a:spcBef>
              <a:spcAft>
                <a:spcPts val="0"/>
              </a:spcAft>
            </a:pPr>
            <a:r>
              <a:rPr lang="es-419" sz="1800" b="0" i="0" u="none" dirty="0">
                <a:solidFill>
                  <a:srgbClr val="D13438"/>
                </a:solidFill>
                <a:effectLst/>
                <a:latin typeface="ATT Aleck Sans" panose="020B0503020203020204"/>
              </a:rPr>
              <a:t>Si se le pide que proporcione pruebas, puede hacer copias o tomar fotografías de sus documentos utilizando un escáner, una fotocopiadora, una cámara o un teléfono inteligente y, luego, cargarlas en la solicitud del ACP o enviarlas por correo. </a:t>
            </a:r>
            <a:r>
              <a:rPr lang="es-419" sz="1800" b="0" i="0" dirty="0">
                <a:solidFill>
                  <a:srgbClr val="000000"/>
                </a:solidFill>
                <a:effectLst/>
                <a:latin typeface="ATT Aleck Sans" panose="020B0503020203020204"/>
              </a:rPr>
              <a:t> </a:t>
            </a:r>
            <a:endParaRPr lang="es-419" sz="1800" dirty="0">
              <a:effectLst/>
              <a:latin typeface="Times New Roman" panose="02020603050405020304" pitchFamily="18" charset="0"/>
              <a:ea typeface="Times New Roman" panose="02020603050405020304" pitchFamily="18" charset="0"/>
            </a:endParaRP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28</a:t>
            </a:fld>
            <a:endParaRPr lang="es-419" dirty="0"/>
          </a:p>
        </p:txBody>
      </p:sp>
    </p:spTree>
    <p:extLst>
      <p:ext uri="{BB962C8B-B14F-4D97-AF65-F5344CB8AC3E}">
        <p14:creationId xmlns:p14="http://schemas.microsoft.com/office/powerpoint/2010/main" val="317763101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UTILICE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dirty="0">
                <a:solidFill>
                  <a:srgbClr val="009FDB"/>
                </a:solidFill>
                <a:latin typeface="ATT Aleck Sans" panose="020B0503020203020204" pitchFamily="34" charset="0"/>
                <a:cs typeface="ATT Aleck Sans" panose="020B0503020203020204" pitchFamily="34" charset="0"/>
              </a:rPr>
              <a:t>Preparación para solicitar el programa</a:t>
            </a:r>
            <a:endParaRPr lang="es-419"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Es probable que deba acreditar la fecha de nacimiento de la persona que es elegible para el beneficio. Deberá hacerlo con un documento oficial que no esté vencido que incluya </a:t>
            </a:r>
            <a:r>
              <a:rPr lang="es-419" b="0" dirty="0">
                <a:solidFill>
                  <a:schemeClr val="accent5">
                    <a:lumMod val="75000"/>
                  </a:schemeClr>
                </a:solidFill>
              </a:rPr>
              <a:t>el</a:t>
            </a:r>
            <a:r>
              <a:rPr lang="es-419" dirty="0"/>
              <a:t> nombre, el apellido y la fecha de nacimiento.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Algunos ejemplos de documentos que puede utilizar son: Identificación gubernamental, militar, estatal o tribal; Licencia de conducir; Certificado de nacimiento; Certificado de ciudadanía o naturalización estadounidense; Tarjeta de residente permanente o Green Card; o un documento de un programa de asistencia gubernamental.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Puede encontrar más información en la página 2 del folleto. </a:t>
            </a:r>
          </a:p>
        </p:txBody>
      </p:sp>
      <p:sp>
        <p:nvSpPr>
          <p:cNvPr id="4" name="Slide Number Placeholder 3"/>
          <p:cNvSpPr>
            <a:spLocks noGrp="1"/>
          </p:cNvSpPr>
          <p:nvPr>
            <p:ph type="sldNum" sz="quarter" idx="5"/>
          </p:nvPr>
        </p:nvSpPr>
        <p:spPr/>
        <p:txBody>
          <a:bodyPr/>
          <a:lstStyle/>
          <a:p>
            <a:fld id="{0A1A2D79-0A70-4F98-91B6-5265C658D6AD}" type="slidenum">
              <a:rPr lang="en-US" smtClean="0"/>
              <a:t>29</a:t>
            </a:fld>
            <a:endParaRPr lang="es-419" dirty="0"/>
          </a:p>
        </p:txBody>
      </p:sp>
    </p:spTree>
    <p:extLst>
      <p:ext uri="{BB962C8B-B14F-4D97-AF65-F5344CB8AC3E}">
        <p14:creationId xmlns:p14="http://schemas.microsoft.com/office/powerpoint/2010/main" val="13468665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t>En este taller, aprenderá sobre el Programa de Descuentos para Internet, también conocido como ACP, que ayuda a familias y hogares con un servicio de Internet asequible. En este taller, hablaremos sobre lo siguiente: </a:t>
            </a:r>
          </a:p>
          <a:p>
            <a:pPr marL="171450" indent="-171450">
              <a:buFont typeface="Arial" panose="020B0604020202020204" pitchFamily="34" charset="0"/>
              <a:buChar char="•"/>
            </a:pPr>
            <a:r>
              <a:rPr lang="es-419" dirty="0"/>
              <a:t>qué es el beneficio del ACP,</a:t>
            </a:r>
          </a:p>
          <a:p>
            <a:pPr marL="171450" indent="-171450">
              <a:buFont typeface="Arial" panose="020B0604020202020204" pitchFamily="34" charset="0"/>
              <a:buChar char="•"/>
            </a:pPr>
            <a:r>
              <a:rPr lang="es-419" dirty="0"/>
              <a:t>la información que necesita para solicitar el programa,</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dirty="0"/>
              <a:t>los beneficios de tener acceso a Internet en el hogar,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dirty="0"/>
              <a:t>quién es elegible para solicitar el programa, y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dirty="0"/>
              <a:t>sus derechos si participa en el ACP </a:t>
            </a:r>
          </a:p>
          <a:p>
            <a:pPr marL="171450" indent="-171450">
              <a:buFont typeface="Arial" panose="020B0604020202020204" pitchFamily="34" charset="0"/>
              <a:buChar char="•"/>
            </a:pPr>
            <a:r>
              <a:rPr lang="es-419" dirty="0"/>
              <a:t>cómo solicitar el programa, y </a:t>
            </a:r>
          </a:p>
          <a:p>
            <a:pPr marL="171450" indent="-171450">
              <a:buFont typeface="Arial" panose="020B0604020202020204" pitchFamily="34" charset="0"/>
              <a:buChar char="•"/>
            </a:pPr>
            <a:r>
              <a:rPr lang="es-419" dirty="0"/>
              <a:t>cómo utilizar el beneficio.</a:t>
            </a:r>
          </a:p>
          <a:p>
            <a:endParaRPr lang="es-419" b="1" dirty="0"/>
          </a:p>
          <a:p>
            <a:r>
              <a:rPr lang="es-419" b="0" dirty="0"/>
              <a:t>¡Empecemos!</a:t>
            </a: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3</a:t>
            </a:fld>
            <a:endParaRPr lang="es-419" dirty="0"/>
          </a:p>
        </p:txBody>
      </p:sp>
    </p:spTree>
    <p:extLst>
      <p:ext uri="{BB962C8B-B14F-4D97-AF65-F5344CB8AC3E}">
        <p14:creationId xmlns:p14="http://schemas.microsoft.com/office/powerpoint/2010/main" val="235918482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UTILICE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dirty="0">
                <a:solidFill>
                  <a:srgbClr val="009FDB"/>
                </a:solidFill>
                <a:latin typeface="ATT Aleck Sans" panose="020B0503020203020204" pitchFamily="34" charset="0"/>
                <a:cs typeface="ATT Aleck Sans" panose="020B0503020203020204" pitchFamily="34" charset="0"/>
              </a:rPr>
              <a:t>Preparación para solicitar el programa</a:t>
            </a:r>
            <a:endParaRPr lang="es-419" dirty="0">
              <a:latin typeface="ATT Aleck Sans" panose="020B0503020203020204" pitchFamily="34" charset="0"/>
              <a:cs typeface="ATT Aleck Sans" panose="020B0503020203020204" pitchFamily="34" charset="0"/>
            </a:endParaRPr>
          </a:p>
          <a:p>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Es probable que deba</a:t>
            </a:r>
            <a:r>
              <a:rPr lang="es-419" dirty="0">
                <a:solidFill>
                  <a:srgbClr val="00B050"/>
                </a:solidFill>
              </a:rPr>
              <a:t> </a:t>
            </a:r>
            <a:r>
              <a:rPr lang="es-419" dirty="0"/>
              <a:t>proporcionar copias de documentos oficiales para demostrar su identidad.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Por ejemplo, uno o más documentos que confirmen su nombre y apellido, su fecha de nacimiento y los últimos cuatro dígitos de su número de seguridad social (SSN) o su identificación tribal completa. Al proporcionar esta información, oculte o tache todos los dígitos de su SSN excepto los cuatro últimos.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r>
              <a:rPr lang="es-419" dirty="0"/>
              <a:t>Algunos documentos que puede utilizar son:</a:t>
            </a:r>
          </a:p>
          <a:p>
            <a:r>
              <a:rPr lang="es-419" dirty="0"/>
              <a:t>Identificación gubernamental, militar, estatal o tribal o licencia de conducir; Documento de un programa de asistencia gubernamental; Certificado de nacimiento; Tarjeta de seguridad social; o una declaración de impuestos del año anterior o un formulario W-2.</a:t>
            </a:r>
          </a:p>
          <a:p>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Puede encontrar más información en la página 3 del folleto. </a:t>
            </a: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30</a:t>
            </a:fld>
            <a:endParaRPr lang="es-419" dirty="0"/>
          </a:p>
        </p:txBody>
      </p:sp>
    </p:spTree>
    <p:extLst>
      <p:ext uri="{BB962C8B-B14F-4D97-AF65-F5344CB8AC3E}">
        <p14:creationId xmlns:p14="http://schemas.microsoft.com/office/powerpoint/2010/main" val="294218654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UTILICE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dirty="0">
                <a:solidFill>
                  <a:srgbClr val="009FDB"/>
                </a:solidFill>
                <a:latin typeface="ATT Aleck Sans" panose="020B0503020203020204" pitchFamily="34" charset="0"/>
                <a:cs typeface="ATT Aleck Sans" panose="020B0503020203020204" pitchFamily="34" charset="0"/>
              </a:rPr>
              <a:t>Preparación para solicitar el programa</a:t>
            </a: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r>
              <a:rPr lang="es-419" dirty="0"/>
              <a:t>Es probable que también deba proporcionar copias de documentos oficiales para demostrar que es una persona viva.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Para </a:t>
            </a:r>
            <a:r>
              <a:rPr lang="es-419" b="0" dirty="0">
                <a:solidFill>
                  <a:schemeClr val="accent5">
                    <a:lumMod val="75000"/>
                  </a:schemeClr>
                </a:solidFill>
              </a:rPr>
              <a:t>hacerlo</a:t>
            </a:r>
            <a:r>
              <a:rPr lang="es-419" dirty="0"/>
              <a:t>, presente un documento que confirme su nombre y apellido y muestre que ha estado vivo(a) en los últimos 3 meses.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r>
              <a:rPr lang="es-419" dirty="0"/>
              <a:t>Los documentos que puede utilizar son los documentos de un programa de asistencia gubernamental, facturas de servicios públicos actuales, una declaración de ingresos actuales como un recibo de sueldo, una declaración de hipoteca o renta actual, una declaración de jubilación o pensión actual, o una declaración actual de beneficios por desempleo.</a:t>
            </a:r>
          </a:p>
          <a:p>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Puede encontrar más información en la página 3 del folleto.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31</a:t>
            </a:fld>
            <a:endParaRPr lang="es-419" dirty="0"/>
          </a:p>
        </p:txBody>
      </p:sp>
    </p:spTree>
    <p:extLst>
      <p:ext uri="{BB962C8B-B14F-4D97-AF65-F5344CB8AC3E}">
        <p14:creationId xmlns:p14="http://schemas.microsoft.com/office/powerpoint/2010/main" val="72363245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Es probable</a:t>
            </a:r>
            <a:r>
              <a:rPr lang="es-419" dirty="0">
                <a:solidFill>
                  <a:srgbClr val="00B050"/>
                </a:solidFill>
              </a:rPr>
              <a:t> </a:t>
            </a:r>
            <a:r>
              <a:rPr lang="es-419" dirty="0"/>
              <a:t>que también deba presentar una prueba de dirección válida. Esto puede incluir un documento oficial que demuestre su nombre y dirección, como una licencia de conducir; una identificación gubernamental, estatal o tribal válida; una factura de servicios públicos, excepto las facturas de telefonía móvil (de los últimos 30 días); Un formulario W-2 o declaración de impuestos, o una declaración de hipoteca o renta.</a:t>
            </a:r>
          </a:p>
          <a:p>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sz="1800" dirty="0">
                <a:effectLst/>
                <a:latin typeface="ATT Aleck Sans" panose="020B0503020203020204"/>
                <a:ea typeface="Times New Roman" panose="02020603050405020304" pitchFamily="18" charset="0"/>
              </a:rPr>
              <a:t>Puede encontrar más información en la página 2 del folleto. </a:t>
            </a:r>
            <a:endParaRPr lang="es-419" sz="1800" dirty="0">
              <a:effectLst/>
              <a:latin typeface="Times New Roman" panose="02020603050405020304" pitchFamily="18" charset="0"/>
              <a:ea typeface="Times New Roman" panose="02020603050405020304" pitchFamily="18" charset="0"/>
            </a:endParaRP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32</a:t>
            </a:fld>
            <a:endParaRPr lang="es-419" dirty="0"/>
          </a:p>
        </p:txBody>
      </p:sp>
    </p:spTree>
    <p:extLst>
      <p:ext uri="{BB962C8B-B14F-4D97-AF65-F5344CB8AC3E}">
        <p14:creationId xmlns:p14="http://schemas.microsoft.com/office/powerpoint/2010/main" val="266009225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UTILICE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dirty="0">
                <a:solidFill>
                  <a:srgbClr val="009FDB"/>
                </a:solidFill>
                <a:latin typeface="ATT Aleck Sans" panose="020B0503020203020204" pitchFamily="34" charset="0"/>
                <a:cs typeface="ATT Aleck Sans" panose="020B0503020203020204" pitchFamily="34" charset="0"/>
              </a:rPr>
              <a:t>Preparación para solicitar el programa</a:t>
            </a:r>
            <a:endParaRPr lang="es-419" dirty="0">
              <a:latin typeface="ATT Aleck Sans" panose="020B0503020203020204" pitchFamily="34" charset="0"/>
              <a:cs typeface="ATT Aleck Sans" panose="020B0503020203020204" pitchFamily="34" charset="0"/>
            </a:endParaRPr>
          </a:p>
          <a:p>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También puede ser un mapa que muestre su dirección o ubicación física, que incluya las coordenadas de latitud y longitud. Las coordenadas son obligatorias si vive en tierras tribales.</a:t>
            </a:r>
          </a:p>
          <a:p>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Puede encontrar más información en la página 2 del folleto. </a:t>
            </a: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33</a:t>
            </a:fld>
            <a:endParaRPr lang="es-419" dirty="0"/>
          </a:p>
        </p:txBody>
      </p:sp>
    </p:spTree>
    <p:extLst>
      <p:ext uri="{BB962C8B-B14F-4D97-AF65-F5344CB8AC3E}">
        <p14:creationId xmlns:p14="http://schemas.microsoft.com/office/powerpoint/2010/main" val="408976924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UTILICE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dirty="0">
                <a:solidFill>
                  <a:srgbClr val="009FDB"/>
                </a:solidFill>
                <a:latin typeface="ATT Aleck Sans" panose="020B0503020203020204" pitchFamily="34" charset="0"/>
                <a:cs typeface="ATT Aleck Sans" panose="020B0503020203020204" pitchFamily="34" charset="0"/>
              </a:rPr>
              <a:t>Preparación para solicitar el programa</a:t>
            </a:r>
            <a:endParaRPr lang="es-419"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800" dirty="0">
                <a:effectLst/>
                <a:latin typeface="Calibri" panose="020F0502020204030204" pitchFamily="34" charset="0"/>
                <a:ea typeface="Calibri" panose="020F0502020204030204" pitchFamily="34" charset="0"/>
                <a:cs typeface="Times New Roman" panose="02020603050405020304" pitchFamily="18" charset="0"/>
              </a:rPr>
              <a:t>Solo puede recibir un beneficio por hogar. Si otra persona en su dirección recibe el beneficio del ACP, se le puede solicitar que complete la Planilla de hogar del ACP para confirmar que su hogar no está recibiendo más de un beneficio.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800" dirty="0">
                <a:effectLst/>
                <a:latin typeface="Calibri" panose="020F0502020204030204" pitchFamily="34" charset="0"/>
                <a:ea typeface="Calibri" panose="020F0502020204030204" pitchFamily="34" charset="0"/>
                <a:cs typeface="Times New Roman" panose="02020603050405020304" pitchFamily="18" charset="0"/>
              </a:rPr>
              <a:t>Puede acceder a la planilla en el sitio web del ACP. Puede encontrar la dirección URL de la hoja de actividades en el </a:t>
            </a:r>
            <a:r>
              <a:rPr lang="es-419" sz="1800" dirty="0"/>
              <a:t>Folleto del alumno. </a:t>
            </a:r>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34</a:t>
            </a:fld>
            <a:endParaRPr lang="es-419" dirty="0"/>
          </a:p>
        </p:txBody>
      </p:sp>
    </p:spTree>
    <p:extLst>
      <p:ext uri="{BB962C8B-B14F-4D97-AF65-F5344CB8AC3E}">
        <p14:creationId xmlns:p14="http://schemas.microsoft.com/office/powerpoint/2010/main" val="309844197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UTILICE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dirty="0">
                <a:solidFill>
                  <a:srgbClr val="009FDB"/>
                </a:solidFill>
                <a:latin typeface="ATT Aleck Sans" panose="020B0503020203020204" pitchFamily="34" charset="0"/>
                <a:cs typeface="ATT Aleck Sans" panose="020B0503020203020204" pitchFamily="34" charset="0"/>
              </a:rPr>
              <a:t>Preparación para solicitar el programa</a:t>
            </a:r>
            <a:endParaRPr lang="es-419"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Si presenta la solicitud en línea, también deberá tener una dirección de correo electrónico. Si no tiene una dirección de correo electrónico y necesita ayuda para crear una, le sugerimos tomar el curso de PLA Digital Learn o AT&amp;T</a:t>
            </a: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Connected Learning “Introducción al correo electrónico”.</a:t>
            </a:r>
          </a:p>
          <a:p>
            <a:endParaRPr lang="es-419" dirty="0"/>
          </a:p>
          <a:p>
            <a:r>
              <a:rPr lang="es-419" sz="1200" dirty="0">
                <a:effectLst/>
                <a:latin typeface="Calibri" panose="020F0502020204030204" pitchFamily="34" charset="0"/>
                <a:ea typeface="Calibri" panose="020F0502020204030204" pitchFamily="34" charset="0"/>
                <a:cs typeface="Times New Roman" panose="02020603050405020304" pitchFamily="18" charset="0"/>
              </a:rPr>
              <a:t>Puede encontrar el enlace a AT&amp;T Connected Learning en el </a:t>
            </a:r>
            <a:r>
              <a:rPr lang="es-419" sz="1200" dirty="0"/>
              <a:t>Folleto del alumno. </a:t>
            </a:r>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35</a:t>
            </a:fld>
            <a:endParaRPr lang="es-419" dirty="0"/>
          </a:p>
        </p:txBody>
      </p:sp>
    </p:spTree>
    <p:extLst>
      <p:ext uri="{BB962C8B-B14F-4D97-AF65-F5344CB8AC3E}">
        <p14:creationId xmlns:p14="http://schemas.microsoft.com/office/powerpoint/2010/main" val="293686485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UTILICE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dirty="0">
                <a:solidFill>
                  <a:srgbClr val="009FDB"/>
                </a:solidFill>
                <a:latin typeface="ATT Aleck Sans" panose="020B0503020203020204" pitchFamily="34" charset="0"/>
                <a:cs typeface="ATT Aleck Sans" panose="020B0503020203020204" pitchFamily="34" charset="0"/>
              </a:rPr>
              <a:t>Preparación para solicitar el programa</a:t>
            </a:r>
            <a:endParaRPr lang="es-419"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800" dirty="0">
                <a:effectLst/>
                <a:latin typeface="Calibri" panose="020F0502020204030204" pitchFamily="34" charset="0"/>
                <a:ea typeface="Calibri" panose="020F0502020204030204" pitchFamily="34" charset="0"/>
                <a:cs typeface="Times New Roman" panose="02020603050405020304" pitchFamily="18" charset="0"/>
              </a:rPr>
              <a:t>Deberá presentar una carta o un documento oficial que demuestre que usted o su dependiente (la persona que califica para el beneficio) participa en uno de los programas admisibles, O que demuestre que califica en función de los ingresos de su hogar.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800" dirty="0">
                <a:effectLst/>
                <a:latin typeface="Calibri" panose="020F0502020204030204" pitchFamily="34" charset="0"/>
                <a:ea typeface="Calibri" panose="020F0502020204030204" pitchFamily="34" charset="0"/>
                <a:cs typeface="Times New Roman" panose="02020603050405020304" pitchFamily="18" charset="0"/>
              </a:rPr>
              <a:t>Anteriormente revisamos en este taller todos los programas que le hacen elegible para el ACP. También puede consultar el Folleto sobre los </a:t>
            </a:r>
            <a:r>
              <a:rPr lang="es-419" sz="1800" dirty="0"/>
              <a:t>tipos de documentos aceptados para el Programa de Descuentos para Internet. Consulte la página uno y la sección </a:t>
            </a:r>
            <a:r>
              <a:rPr lang="es-419" sz="1800" b="0" dirty="0">
                <a:solidFill>
                  <a:srgbClr val="232323"/>
                </a:solidFill>
                <a:effectLst/>
                <a:latin typeface="SourceSansPro"/>
              </a:rPr>
              <a:t>Prueba de elegibilidad por un programa que califica o ingresos para obtener más información. </a:t>
            </a:r>
            <a:endParaRPr lang="es-419" sz="1800" b="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800" dirty="0">
                <a:effectLst/>
                <a:latin typeface="Calibri" panose="020F0502020204030204" pitchFamily="34" charset="0"/>
                <a:ea typeface="Calibri" panose="020F0502020204030204" pitchFamily="34" charset="0"/>
                <a:cs typeface="Times New Roman" panose="02020603050405020304" pitchFamily="18" charset="0"/>
              </a:rPr>
              <a:t>Independientemente del programa que utilice para presentar la solicitud, los documentos deben incluir su nombre o el de su dependiente, el nombre del programa que califica, el nombre de la agencia gubernamental o tribal que emitió el documento, y tener fecha de emisión dentro de los últimos 12 meses o una fecha de vencimiento futura.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800" dirty="0">
                <a:solidFill>
                  <a:srgbClr val="000000"/>
                </a:solidFill>
                <a:effectLst/>
                <a:latin typeface="ATT Aleck Sans" panose="020B0503020203020204"/>
                <a:ea typeface="Times New Roman" panose="02020603050405020304" pitchFamily="18" charset="0"/>
              </a:rPr>
              <a:t>Puede encontrar más información en la página 1 del folleto. </a:t>
            </a:r>
            <a:endParaRPr lang="es-419" sz="180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36</a:t>
            </a:fld>
            <a:endParaRPr lang="es-419" dirty="0"/>
          </a:p>
        </p:txBody>
      </p:sp>
    </p:spTree>
    <p:extLst>
      <p:ext uri="{BB962C8B-B14F-4D97-AF65-F5344CB8AC3E}">
        <p14:creationId xmlns:p14="http://schemas.microsoft.com/office/powerpoint/2010/main" val="32960554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UTILICE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dirty="0">
                <a:solidFill>
                  <a:srgbClr val="009FDB"/>
                </a:solidFill>
                <a:latin typeface="ATT Aleck Sans" panose="020B0503020203020204" pitchFamily="34" charset="0"/>
                <a:cs typeface="ATT Aleck Sans" panose="020B0503020203020204" pitchFamily="34" charset="0"/>
              </a:rPr>
              <a:t>Preparación para solicitar el programa</a:t>
            </a:r>
            <a:endParaRPr lang="es-419"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800" dirty="0">
                <a:effectLst/>
                <a:latin typeface="Calibri" panose="020F0502020204030204" pitchFamily="34" charset="0"/>
                <a:ea typeface="Calibri" panose="020F0502020204030204" pitchFamily="34" charset="0"/>
                <a:cs typeface="Times New Roman" panose="02020603050405020304" pitchFamily="18" charset="0"/>
              </a:rPr>
              <a:t>Si califica porque los ingresos de su hogar son iguales o inferiores al 200 % de las Pautas Federales de Pobreza, deberá presentar documentación que incluya la siguiente información. Su nombre o el de su dependiente; la información sobre su ingreso actual (mensual o anual); si presenta recibos de sueldo, deben ser de 3 meses consecutivos; y un documento impositivo del año anterior o con fecha de emisión de los últimos 12 meses.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800" dirty="0">
                <a:effectLst/>
                <a:latin typeface="Calibri" panose="020F0502020204030204" pitchFamily="34" charset="0"/>
                <a:ea typeface="Calibri" panose="020F0502020204030204" pitchFamily="34" charset="0"/>
                <a:cs typeface="Times New Roman" panose="02020603050405020304" pitchFamily="18" charset="0"/>
              </a:rPr>
              <a:t>Algunos ejemplos de documentos son la declaración de impuestos estatal, federal o tribal del año anterior o una declaración de beneficios de seguridad social.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800" dirty="0">
                <a:solidFill>
                  <a:srgbClr val="000000"/>
                </a:solidFill>
                <a:effectLst/>
                <a:latin typeface="ATT Aleck Sans" panose="020B0503020203020204"/>
                <a:ea typeface="Times New Roman" panose="02020603050405020304" pitchFamily="18" charset="0"/>
              </a:rPr>
              <a:t>Puede encontrar más información en la página 2 del folleto. </a:t>
            </a:r>
            <a:endParaRPr lang="es-419" sz="180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37</a:t>
            </a:fld>
            <a:endParaRPr lang="es-419" dirty="0"/>
          </a:p>
        </p:txBody>
      </p:sp>
    </p:spTree>
    <p:extLst>
      <p:ext uri="{BB962C8B-B14F-4D97-AF65-F5344CB8AC3E}">
        <p14:creationId xmlns:p14="http://schemas.microsoft.com/office/powerpoint/2010/main" val="10884472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UTILICE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dirty="0">
                <a:solidFill>
                  <a:srgbClr val="009FDB"/>
                </a:solidFill>
                <a:latin typeface="ATT Aleck Sans" panose="020B0503020203020204" pitchFamily="34" charset="0"/>
                <a:cs typeface="ATT Aleck Sans" panose="020B0503020203020204" pitchFamily="34" charset="0"/>
              </a:rPr>
              <a:t>Preparación para solicitar el programa</a:t>
            </a:r>
            <a:endParaRPr lang="es-419"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i="0" dirty="0">
              <a:effectLst/>
              <a:latin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i="0" dirty="0">
                <a:effectLst/>
                <a:latin typeface="Calibri" panose="020F0502020204030204" pitchFamily="34" charset="0"/>
              </a:rPr>
              <a:t>Además del documento compartido anteriormente en esta lección, el sitio web del ACP incluye una lista completa de los tipos de documentos aceptados para el Programa de Descuentos para Internet.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i="0" dirty="0">
              <a:effectLst/>
              <a:latin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Para más detalles sobre la información que necesita, consulte la página web "Demuestre que califica". Puede encontrar un enlace a este recurso en el Folleto del alumno.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38</a:t>
            </a:fld>
            <a:endParaRPr lang="es-419" dirty="0"/>
          </a:p>
        </p:txBody>
      </p:sp>
    </p:spTree>
    <p:extLst>
      <p:ext uri="{BB962C8B-B14F-4D97-AF65-F5344CB8AC3E}">
        <p14:creationId xmlns:p14="http://schemas.microsoft.com/office/powerpoint/2010/main" val="25721280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UTILICE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dirty="0">
                <a:solidFill>
                  <a:srgbClr val="009FDB"/>
                </a:solidFill>
                <a:latin typeface="ATT Aleck Sans" panose="020B0503020203020204" pitchFamily="34" charset="0"/>
                <a:cs typeface="ATT Aleck Sans" panose="020B0503020203020204" pitchFamily="34" charset="0"/>
              </a:rPr>
              <a:t>Preparación para solicitar el programa</a:t>
            </a:r>
            <a:endParaRPr lang="es-419"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Hemos revisado los documentos que puede necesitar al solicitar el Programa de Descuentos para Internet. Me gustaría que tomen un momento para revisar el Folleto sobre los tipos de documentos aceptados para el Programa de Descuentos para Internet y determinen los documentación que necesitarán al solicitar el beneficio del Programa de Descuentos para Internet. </a:t>
            </a:r>
          </a:p>
          <a:p>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Antes de pasar a la siguiente sección, revise las preguntas en el "lugar de estacionamiento". Si no hay preguntas en el lugar de estacionamiento, pregunte a los alumnos si tienen alguna pregunta antes de pasar a la siguiente lección.</a:t>
            </a: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39</a:t>
            </a:fld>
            <a:endParaRPr lang="es-419" dirty="0"/>
          </a:p>
        </p:txBody>
      </p:sp>
    </p:spTree>
    <p:extLst>
      <p:ext uri="{BB962C8B-B14F-4D97-AF65-F5344CB8AC3E}">
        <p14:creationId xmlns:p14="http://schemas.microsoft.com/office/powerpoint/2010/main" val="14163437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UTILICE POWERPOINT </a:t>
            </a:r>
          </a:p>
          <a:p>
            <a:pPr marL="628650" lvl="1" indent="-171450">
              <a:buFont typeface="Arial" panose="020B0604020202020204" pitchFamily="34" charset="0"/>
              <a:buChar char="•"/>
            </a:pPr>
            <a:r>
              <a:rPr lang="es-419" dirty="0"/>
              <a:t>¿Qué es el beneficio del ACP?</a:t>
            </a:r>
          </a:p>
          <a:p>
            <a:endParaRPr lang="es-419" dirty="0"/>
          </a:p>
          <a:p>
            <a:r>
              <a:rPr lang="es-419" dirty="0"/>
              <a:t>Entonces, ¿qué es el Programa de Descuentos para Internet? El ACP es un programa de la Comisión Federal de Comunicaciones de Estados Unidos, también conocida como la FCC, para ayudar a los </a:t>
            </a:r>
            <a:r>
              <a:rPr lang="es-419" dirty="0">
                <a:solidFill>
                  <a:srgbClr val="FF0000"/>
                </a:solidFill>
                <a:highlight>
                  <a:srgbClr val="FFFF00"/>
                </a:highlight>
              </a:rPr>
              <a:t>hogares que </a:t>
            </a:r>
            <a:r>
              <a:rPr lang="es-419" dirty="0">
                <a:highlight>
                  <a:srgbClr val="FFFF00"/>
                </a:highlight>
              </a:rPr>
              <a:t>califiquen a </a:t>
            </a:r>
            <a:r>
              <a:rPr lang="es-419" dirty="0">
                <a:solidFill>
                  <a:srgbClr val="FF0000"/>
                </a:solidFill>
                <a:highlight>
                  <a:srgbClr val="FFFF00"/>
                </a:highlight>
              </a:rPr>
              <a:t>recibir un descuento en el </a:t>
            </a:r>
            <a:r>
              <a:rPr lang="es-419" dirty="0">
                <a:highlight>
                  <a:srgbClr val="FFFF00"/>
                </a:highlight>
              </a:rPr>
              <a:t>servicio de Internet </a:t>
            </a:r>
            <a:r>
              <a:rPr lang="es-419" dirty="0">
                <a:solidFill>
                  <a:srgbClr val="FF0000"/>
                </a:solidFill>
                <a:highlight>
                  <a:srgbClr val="FFFF00"/>
                </a:highlight>
              </a:rPr>
              <a:t>con los proveedores participantes</a:t>
            </a:r>
            <a:r>
              <a:rPr lang="es-419" dirty="0">
                <a:highlight>
                  <a:srgbClr val="FFFF00"/>
                </a:highlight>
              </a:rPr>
              <a:t>. </a:t>
            </a:r>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4</a:t>
            </a:fld>
            <a:endParaRPr lang="es-419" dirty="0"/>
          </a:p>
        </p:txBody>
      </p:sp>
    </p:spTree>
    <p:extLst>
      <p:ext uri="{BB962C8B-B14F-4D97-AF65-F5344CB8AC3E}">
        <p14:creationId xmlns:p14="http://schemas.microsoft.com/office/powerpoint/2010/main" val="287627692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UTILICE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dirty="0">
                <a:solidFill>
                  <a:srgbClr val="009FDB"/>
                </a:solidFill>
                <a:latin typeface="ATT Aleck Sans" panose="020B0503020203020204" pitchFamily="34" charset="0"/>
                <a:cs typeface="ATT Aleck Sans" panose="020B0503020203020204" pitchFamily="34" charset="0"/>
              </a:rPr>
              <a:t>Cómo presentar la solicitud</a:t>
            </a:r>
            <a:endParaRPr lang="es-419" dirty="0">
              <a:latin typeface="ATT Aleck Sans" panose="020B0503020203020204" pitchFamily="34" charset="0"/>
              <a:cs typeface="ATT Aleck Sans" panose="020B0503020203020204" pitchFamily="34" charset="0"/>
            </a:endParaRPr>
          </a:p>
          <a:p>
            <a:endParaRPr lang="es-419" dirty="0">
              <a:latin typeface="ATT Aleck Sans" panose="020B0503020203020204" pitchFamily="34" charset="0"/>
              <a:cs typeface="ATT Aleck Sans" panose="020B0503020203020204" pitchFamily="34" charset="0"/>
            </a:endParaRPr>
          </a:p>
          <a:p>
            <a:r>
              <a:rPr lang="es-419" dirty="0">
                <a:latin typeface="ATT Aleck Sans" panose="020B0503020203020204" pitchFamily="34" charset="0"/>
                <a:cs typeface="ATT Aleck Sans" panose="020B0503020203020204" pitchFamily="34" charset="0"/>
              </a:rPr>
              <a:t>Ahora que ha identificado cómo puede ser elegible para el beneficio y los documentos que necesita para solicitarlo, repasemos los pasos que debe seguir para </a:t>
            </a:r>
            <a:r>
              <a:rPr lang="es-419" b="0" dirty="0">
                <a:solidFill>
                  <a:schemeClr val="accent5">
                    <a:lumMod val="75000"/>
                  </a:schemeClr>
                </a:solidFill>
                <a:latin typeface="ATT Aleck Sans" panose="020B0503020203020204" pitchFamily="34" charset="0"/>
                <a:cs typeface="ATT Aleck Sans" panose="020B0503020203020204" pitchFamily="34" charset="0"/>
              </a:rPr>
              <a:t>completar y presentar la solicitud del ACP a fin de determinar si es elegible para el beneficio.</a:t>
            </a:r>
          </a:p>
          <a:p>
            <a:endParaRPr lang="es-419" b="0" dirty="0">
              <a:solidFill>
                <a:schemeClr val="accent5">
                  <a:lumMod val="75000"/>
                </a:schemeClr>
              </a:solidFill>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latin typeface="ATT Aleck Sans" panose="020B0503020203020204" pitchFamily="34" charset="0"/>
                <a:cs typeface="ATT Aleck Sans" panose="020B0503020203020204" pitchFamily="34" charset="0"/>
              </a:rPr>
              <a:t>Puede solicitar el ACP en línea o por correo. En el taller de hoy, explicaremos los pasos necesarios para presentar la solicitud en línea para el beneficio del ACP.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latin typeface="ATT Aleck Sans" panose="020B0503020203020204" pitchFamily="34" charset="0"/>
                <a:cs typeface="ATT Aleck Sans" panose="020B0503020203020204" pitchFamily="34" charset="0"/>
              </a:rPr>
              <a:t>Puede encontrar información sobre cómo acceder a la solicitud por correo en el Folleto del alumno.</a:t>
            </a:r>
          </a:p>
          <a:p>
            <a:endParaRPr lang="es-419" b="0" dirty="0"/>
          </a:p>
        </p:txBody>
      </p:sp>
      <p:sp>
        <p:nvSpPr>
          <p:cNvPr id="4" name="Slide Number Placeholder 3"/>
          <p:cNvSpPr>
            <a:spLocks noGrp="1"/>
          </p:cNvSpPr>
          <p:nvPr>
            <p:ph type="sldNum" sz="quarter" idx="5"/>
          </p:nvPr>
        </p:nvSpPr>
        <p:spPr/>
        <p:txBody>
          <a:bodyPr/>
          <a:lstStyle/>
          <a:p>
            <a:fld id="{0A1A2D79-0A70-4F98-91B6-5265C658D6AD}" type="slidenum">
              <a:rPr lang="en-US" smtClean="0"/>
              <a:t>40</a:t>
            </a:fld>
            <a:endParaRPr lang="es-419" dirty="0"/>
          </a:p>
        </p:txBody>
      </p:sp>
    </p:spTree>
    <p:extLst>
      <p:ext uri="{BB962C8B-B14F-4D97-AF65-F5344CB8AC3E}">
        <p14:creationId xmlns:p14="http://schemas.microsoft.com/office/powerpoint/2010/main" val="399066452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UTILICE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dirty="0">
                <a:solidFill>
                  <a:srgbClr val="009FDB"/>
                </a:solidFill>
                <a:latin typeface="ATT Aleck Sans" panose="020B0503020203020204" pitchFamily="34" charset="0"/>
                <a:cs typeface="ATT Aleck Sans" panose="020B0503020203020204" pitchFamily="34" charset="0"/>
              </a:rPr>
              <a:t>Cómo presentar la solicitud</a:t>
            </a:r>
            <a:endParaRPr lang="es-419"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Para presentar la solicitud en línea, deberá ingresar al sitio web del Programa de Descuentos para Internet. Para hacerlo, abra un explorador web y escriba https://www.affordableconnectivity.gov en la barra de dirección. </a:t>
            </a:r>
            <a:endParaRPr lang="es-419" dirty="0">
              <a:latin typeface="ATT Aleck Sans" panose="020B0503020203020204" pitchFamily="34" charset="0"/>
              <a:cs typeface="ATT Aleck Sans" panose="020B0503020203020204" pitchFamily="34" charset="0"/>
            </a:endParaRP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41</a:t>
            </a:fld>
            <a:endParaRPr lang="es-419" dirty="0"/>
          </a:p>
        </p:txBody>
      </p:sp>
    </p:spTree>
    <p:extLst>
      <p:ext uri="{BB962C8B-B14F-4D97-AF65-F5344CB8AC3E}">
        <p14:creationId xmlns:p14="http://schemas.microsoft.com/office/powerpoint/2010/main" val="184756027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UTILICE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dirty="0">
                <a:solidFill>
                  <a:srgbClr val="009FDB"/>
                </a:solidFill>
                <a:latin typeface="ATT Aleck Sans" panose="020B0503020203020204" pitchFamily="34" charset="0"/>
                <a:cs typeface="ATT Aleck Sans" panose="020B0503020203020204" pitchFamily="34" charset="0"/>
              </a:rPr>
              <a:t>Cómo presentar la solicitud</a:t>
            </a:r>
            <a:endParaRPr lang="es-419"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Si necesita ayuda para navegar por un sitio web, le sugerimos tomar el curso "Navegación por un sitio web" de PLA Digital Learn o AT&amp;T Connected Learning.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42</a:t>
            </a:fld>
            <a:endParaRPr lang="es-419" dirty="0"/>
          </a:p>
        </p:txBody>
      </p:sp>
    </p:spTree>
    <p:extLst>
      <p:ext uri="{BB962C8B-B14F-4D97-AF65-F5344CB8AC3E}">
        <p14:creationId xmlns:p14="http://schemas.microsoft.com/office/powerpoint/2010/main" val="303345008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UTILICE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dirty="0">
                <a:solidFill>
                  <a:srgbClr val="009FDB"/>
                </a:solidFill>
                <a:latin typeface="ATT Aleck Sans" panose="020B0503020203020204" pitchFamily="34" charset="0"/>
                <a:cs typeface="ATT Aleck Sans" panose="020B0503020203020204" pitchFamily="34" charset="0"/>
              </a:rPr>
              <a:t>Cómo presentar la solicitud</a:t>
            </a:r>
            <a:endParaRPr lang="es-419"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Este es un recordatorio de que, si presenta la solicitud en línea, debe tener una dirección de correo electrónico. Si no tiene una dirección de correo electrónico y necesita ayuda para crear una, le sugerimos tomar el curso “Introducción al correo electrónico” de PLA Digital Learn o AT&amp;T Connected Learning.</a:t>
            </a:r>
          </a:p>
          <a:p>
            <a:endParaRPr lang="es-419" dirty="0"/>
          </a:p>
          <a:p>
            <a:r>
              <a:rPr lang="es-419" sz="1200" dirty="0">
                <a:effectLst/>
                <a:latin typeface="Calibri" panose="020F0502020204030204" pitchFamily="34" charset="0"/>
                <a:ea typeface="Calibri" panose="020F0502020204030204" pitchFamily="34" charset="0"/>
                <a:cs typeface="Times New Roman" panose="02020603050405020304" pitchFamily="18" charset="0"/>
              </a:rPr>
              <a:t>Puede encontrar el enlace a Connected Learning en el </a:t>
            </a:r>
            <a:r>
              <a:rPr lang="es-419" sz="1200" dirty="0"/>
              <a:t>Folleto del alumno. </a:t>
            </a:r>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43</a:t>
            </a:fld>
            <a:endParaRPr lang="es-419" dirty="0"/>
          </a:p>
        </p:txBody>
      </p:sp>
    </p:spTree>
    <p:extLst>
      <p:ext uri="{BB962C8B-B14F-4D97-AF65-F5344CB8AC3E}">
        <p14:creationId xmlns:p14="http://schemas.microsoft.com/office/powerpoint/2010/main" val="34301913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UTILICE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dirty="0">
                <a:solidFill>
                  <a:srgbClr val="009FDB"/>
                </a:solidFill>
                <a:latin typeface="ATT Aleck Sans" panose="020B0503020203020204" pitchFamily="34" charset="0"/>
                <a:cs typeface="ATT Aleck Sans" panose="020B0503020203020204" pitchFamily="34" charset="0"/>
              </a:rPr>
              <a:t>Cómo presentar la solicitud</a:t>
            </a:r>
            <a:endParaRPr lang="es-419" dirty="0">
              <a:latin typeface="ATT Aleck Sans" panose="020B0503020203020204" pitchFamily="34" charset="0"/>
              <a:cs typeface="ATT Aleck Sans" panose="020B0503020203020204" pitchFamily="34" charset="0"/>
            </a:endParaRPr>
          </a:p>
          <a:p>
            <a:endParaRPr lang="es-419" dirty="0"/>
          </a:p>
          <a:p>
            <a:r>
              <a:rPr lang="es-419" dirty="0"/>
              <a:t>Desde esta página, puede presentar la solicitud para el ACP, acceder a instrucciones y formularios que le guían a través del proceso de solicitud y mucho más. </a:t>
            </a:r>
          </a:p>
          <a:p>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effectLst/>
                <a:latin typeface="Calibri" panose="020F0502020204030204" pitchFamily="34" charset="0"/>
                <a:ea typeface="MS PGothic" panose="020B0600070205080204" pitchFamily="34" charset="-128"/>
                <a:cs typeface="Calibri" panose="020F0502020204030204" pitchFamily="34" charset="0"/>
              </a:rPr>
              <a:t>[</a:t>
            </a:r>
            <a:r>
              <a:rPr lang="es-419" sz="1200" i="1" kern="1200" dirty="0">
                <a:effectLst/>
                <a:latin typeface="Calibri" panose="020F0502020204030204" pitchFamily="34" charset="0"/>
                <a:ea typeface="MS PGothic" panose="020B0600070205080204" pitchFamily="34" charset="-128"/>
                <a:cs typeface="Calibri" panose="020F0502020204030204" pitchFamily="34" charset="0"/>
              </a:rPr>
              <a:t>NOTA AL INSTRUCTOR: </a:t>
            </a:r>
            <a:r>
              <a:rPr lang="es-419" sz="1200" i="0" kern="1200" dirty="0">
                <a:effectLst/>
                <a:latin typeface="Calibri" panose="020F0502020204030204" pitchFamily="34" charset="0"/>
                <a:ea typeface="MS PGothic" panose="020B0600070205080204" pitchFamily="34" charset="-128"/>
                <a:cs typeface="Calibri" panose="020F0502020204030204" pitchFamily="34" charset="0"/>
              </a:rPr>
              <a:t>Presione ENTER (Intro) para resaltar el botón "Solicitar ahora".</a:t>
            </a:r>
            <a:r>
              <a:rPr lang="es-419" sz="1200" kern="1200" dirty="0">
                <a:effectLst/>
                <a:latin typeface="Calibri" panose="020F0502020204030204" pitchFamily="34" charset="0"/>
                <a:ea typeface="MS PGothic" panose="020B0600070205080204" pitchFamily="34" charset="-128"/>
                <a:cs typeface="Calibri" panose="020F0502020204030204" pitchFamily="34" charset="0"/>
              </a:rPr>
              <a:t>]</a:t>
            </a:r>
            <a:endParaRPr lang="es-419" dirty="0"/>
          </a:p>
          <a:p>
            <a:r>
              <a:rPr lang="es-419" dirty="0"/>
              <a:t>Para comenzar el proceso de solicitud en línea, haga clic en Solicitar ahora. </a:t>
            </a:r>
            <a:endParaRPr lang="es-419" dirty="0">
              <a:latin typeface="ATT Aleck Sans" panose="020B0503020203020204" pitchFamily="34" charset="0"/>
              <a:cs typeface="ATT Aleck Sans" panose="020B0503020203020204" pitchFamily="34" charset="0"/>
            </a:endParaRP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44</a:t>
            </a:fld>
            <a:endParaRPr lang="es-419" dirty="0"/>
          </a:p>
        </p:txBody>
      </p:sp>
    </p:spTree>
    <p:extLst>
      <p:ext uri="{BB962C8B-B14F-4D97-AF65-F5344CB8AC3E}">
        <p14:creationId xmlns:p14="http://schemas.microsoft.com/office/powerpoint/2010/main" val="14255970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UTILICE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dirty="0">
                <a:solidFill>
                  <a:srgbClr val="009FDB"/>
                </a:solidFill>
                <a:latin typeface="ATT Aleck Sans" panose="020B0503020203020204" pitchFamily="34" charset="0"/>
                <a:cs typeface="ATT Aleck Sans" panose="020B0503020203020204" pitchFamily="34" charset="0"/>
              </a:rPr>
              <a:t>Cómo presentar la solicitud</a:t>
            </a:r>
            <a:endParaRPr lang="es-419"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A</a:t>
            </a:r>
            <a:r>
              <a:rPr lang="es-419" dirty="0">
                <a:latin typeface="ATT Aleck Sans" panose="020B0503020203020204" pitchFamily="34" charset="0"/>
                <a:cs typeface="ATT Aleck Sans" panose="020B0503020203020204" pitchFamily="34" charset="0"/>
              </a:rPr>
              <a:t>parece </a:t>
            </a:r>
            <a:r>
              <a:rPr lang="es-419" dirty="0"/>
              <a:t>el formulario de solicitud en línea.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effectLst/>
                <a:latin typeface="Calibri" panose="020F0502020204030204" pitchFamily="34" charset="0"/>
                <a:ea typeface="MS PGothic" panose="020B0600070205080204" pitchFamily="34" charset="-128"/>
                <a:cs typeface="Calibri" panose="020F0502020204030204" pitchFamily="34" charset="0"/>
              </a:rPr>
              <a:t>[</a:t>
            </a:r>
            <a:r>
              <a:rPr lang="es-419" sz="1200" i="1" kern="1200" dirty="0">
                <a:effectLst/>
                <a:latin typeface="Calibri" panose="020F0502020204030204" pitchFamily="34" charset="0"/>
                <a:ea typeface="MS PGothic" panose="020B0600070205080204" pitchFamily="34" charset="-128"/>
                <a:cs typeface="Calibri" panose="020F0502020204030204" pitchFamily="34" charset="0"/>
              </a:rPr>
              <a:t>NOTA AL INSTRUCTOR: </a:t>
            </a:r>
            <a:r>
              <a:rPr lang="es-419" sz="1200" i="0" kern="1200" dirty="0">
                <a:effectLst/>
                <a:latin typeface="Calibri" panose="020F0502020204030204" pitchFamily="34" charset="0"/>
                <a:ea typeface="MS PGothic" panose="020B0600070205080204" pitchFamily="34" charset="-128"/>
                <a:cs typeface="Calibri" panose="020F0502020204030204" pitchFamily="34" charset="0"/>
              </a:rPr>
              <a:t>Presione ENTER (Intro) para resaltar los enlaces "Inglés" y "Español".</a:t>
            </a:r>
            <a:r>
              <a:rPr lang="es-419" sz="1200" kern="1200" dirty="0">
                <a:effectLst/>
                <a:latin typeface="Calibri" panose="020F0502020204030204" pitchFamily="34" charset="0"/>
                <a:ea typeface="MS PGothic" panose="020B0600070205080204" pitchFamily="34" charset="-128"/>
                <a:cs typeface="Calibri" panose="020F050202020403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El formulario en línea está disponible en inglés y en español. </a:t>
            </a:r>
            <a:r>
              <a:rPr lang="es-419" dirty="0">
                <a:latin typeface="ATT Aleck Sans" panose="020B0503020203020204" pitchFamily="34" charset="0"/>
                <a:cs typeface="ATT Aleck Sans" panose="020B0503020203020204" pitchFamily="34" charset="0"/>
              </a:rPr>
              <a:t>Para ver la versión en español del formulario de </a:t>
            </a:r>
            <a:r>
              <a:rPr lang="es-419" dirty="0"/>
              <a:t>s</a:t>
            </a:r>
            <a:r>
              <a:rPr lang="es-419" dirty="0">
                <a:latin typeface="ATT Aleck Sans" panose="020B0503020203020204" pitchFamily="34" charset="0"/>
                <a:cs typeface="ATT Aleck Sans" panose="020B0503020203020204" pitchFamily="34" charset="0"/>
              </a:rPr>
              <a:t>olicitud, haga clic en </a:t>
            </a:r>
            <a:r>
              <a:rPr lang="es-419" dirty="0">
                <a:cs typeface="Segoe UI" panose="020F0502020204030204" pitchFamily="34" charset="0"/>
              </a:rPr>
              <a:t>el </a:t>
            </a:r>
            <a:r>
              <a:rPr lang="es-419" b="0" i="0" u="none" strike="noStrike" dirty="0" err="1">
                <a:effectLst/>
                <a:latin typeface="Source Sans Pro" panose="020B0503030403020204" pitchFamily="34" charset="0"/>
              </a:rPr>
              <a:t>enlace </a:t>
            </a:r>
            <a:r>
              <a:rPr lang="es-419" b="0" i="0" u="none" strike="noStrike" dirty="0">
                <a:effectLst/>
              </a:rPr>
              <a:t>Español</a:t>
            </a:r>
            <a:r>
              <a:rPr lang="es-419" b="0" i="0" u="none" strike="noStrike" dirty="0">
                <a:solidFill>
                  <a:srgbClr val="262626"/>
                </a:solidFill>
                <a:effectLst/>
              </a:rPr>
              <a:t>.</a:t>
            </a:r>
            <a:endParaRPr lang="es-419" b="0" i="0" u="none" strike="noStrike" dirty="0">
              <a:solidFill>
                <a:srgbClr val="262626"/>
              </a:solidFill>
              <a:effectLst/>
              <a:latin typeface="Source Sans Pro" panose="020B05030304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latin typeface="ATT Aleck Sans" panose="020B0503020203020204" pitchFamily="34" charset="0"/>
              <a:cs typeface="ATT Aleck Sans" panose="020B0503020203020204" pitchFamily="34" charset="0"/>
            </a:endParaRP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45</a:t>
            </a:fld>
            <a:endParaRPr lang="es-419" dirty="0"/>
          </a:p>
        </p:txBody>
      </p:sp>
    </p:spTree>
    <p:extLst>
      <p:ext uri="{BB962C8B-B14F-4D97-AF65-F5344CB8AC3E}">
        <p14:creationId xmlns:p14="http://schemas.microsoft.com/office/powerpoint/2010/main" val="75636780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UTILICE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dirty="0">
                <a:solidFill>
                  <a:srgbClr val="009FDB"/>
                </a:solidFill>
                <a:latin typeface="ATT Aleck Sans" panose="020B0503020203020204" pitchFamily="34" charset="0"/>
                <a:cs typeface="ATT Aleck Sans" panose="020B0503020203020204" pitchFamily="34" charset="0"/>
              </a:rPr>
              <a:t>Cómo presentar la solicitud</a:t>
            </a:r>
            <a:endParaRPr lang="es-419"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latin typeface="ATT Aleck Sans" panose="020B0503020203020204" pitchFamily="34" charset="0"/>
                <a:cs typeface="ATT Aleck Sans" panose="020B0503020203020204" pitchFamily="34" charset="0"/>
              </a:rPr>
              <a:t>Lo primero que debe hacer es introducir su nombre legal completo como aparece en los documentos oficiales. Escriba su nombre en el campo "Primer nombre". En el campo "Apellido(s)", escriba su apellido. Si su segundo nombre aparece en sus documentos legales, como en su tarjeta de seguridad social o en su identificación estatal, escríbalo en el campo "Segundo nombre". Debe usar su nombre legal. No utilice su apodo. </a:t>
            </a:r>
            <a:endParaRPr lang="es-419" dirty="0">
              <a:highlight>
                <a:srgbClr val="FFFF00"/>
              </a:highlight>
              <a:latin typeface="ATT Aleck Sans" panose="020B0503020203020204" pitchFamily="34" charset="0"/>
              <a:cs typeface="ATT Aleck Sans" panose="020B0503020203020204" pitchFamily="34" charset="0"/>
            </a:endParaRP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46</a:t>
            </a:fld>
            <a:endParaRPr lang="es-419" dirty="0"/>
          </a:p>
        </p:txBody>
      </p:sp>
    </p:spTree>
    <p:extLst>
      <p:ext uri="{BB962C8B-B14F-4D97-AF65-F5344CB8AC3E}">
        <p14:creationId xmlns:p14="http://schemas.microsoft.com/office/powerpoint/2010/main" val="55089315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UTILICE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dirty="0">
                <a:solidFill>
                  <a:srgbClr val="009FDB"/>
                </a:solidFill>
                <a:latin typeface="ATT Aleck Sans" panose="020B0503020203020204" pitchFamily="34" charset="0"/>
                <a:cs typeface="ATT Aleck Sans" panose="020B0503020203020204" pitchFamily="34" charset="0"/>
              </a:rPr>
              <a:t>Cómo presentar la solicitud</a:t>
            </a:r>
            <a:endParaRPr lang="es-419"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latin typeface="ATT Aleck Sans" panose="020B0503020203020204" pitchFamily="34" charset="0"/>
                <a:cs typeface="ATT Aleck Sans" panose="020B0503020203020204" pitchFamily="34" charset="0"/>
              </a:rPr>
              <a:t>Una vez introducido su nombre oficial, se desplazará hacia la siguiente pregunta del formulario e introducirá su fecha de nacimiento. Utilizando el menú desplegable, seleccione el m</a:t>
            </a:r>
            <a:r>
              <a:rPr lang="es-419" dirty="0"/>
              <a:t>es de su nacimiento e introduzca el día y el año en el que nació. </a:t>
            </a:r>
          </a:p>
        </p:txBody>
      </p:sp>
      <p:sp>
        <p:nvSpPr>
          <p:cNvPr id="4" name="Slide Number Placeholder 3"/>
          <p:cNvSpPr>
            <a:spLocks noGrp="1"/>
          </p:cNvSpPr>
          <p:nvPr>
            <p:ph type="sldNum" sz="quarter" idx="5"/>
          </p:nvPr>
        </p:nvSpPr>
        <p:spPr/>
        <p:txBody>
          <a:bodyPr/>
          <a:lstStyle/>
          <a:p>
            <a:fld id="{0A1A2D79-0A70-4F98-91B6-5265C658D6AD}" type="slidenum">
              <a:rPr lang="en-US" smtClean="0"/>
              <a:t>47</a:t>
            </a:fld>
            <a:endParaRPr lang="es-419" dirty="0"/>
          </a:p>
        </p:txBody>
      </p:sp>
    </p:spTree>
    <p:extLst>
      <p:ext uri="{BB962C8B-B14F-4D97-AF65-F5344CB8AC3E}">
        <p14:creationId xmlns:p14="http://schemas.microsoft.com/office/powerpoint/2010/main" val="340011717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UTILICE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dirty="0">
                <a:solidFill>
                  <a:srgbClr val="009FDB"/>
                </a:solidFill>
                <a:latin typeface="ATT Aleck Sans" panose="020B0503020203020204" pitchFamily="34" charset="0"/>
                <a:cs typeface="ATT Aleck Sans" panose="020B0503020203020204" pitchFamily="34" charset="0"/>
              </a:rPr>
              <a:t>Cómo presentar la solicitud</a:t>
            </a:r>
            <a:endParaRPr lang="es-419"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latin typeface="ATT Aleck Sans" panose="020B0503020203020204" pitchFamily="34" charset="0"/>
                <a:cs typeface="ATT Aleck Sans" panose="020B0503020203020204" pitchFamily="34" charset="0"/>
              </a:rPr>
              <a:t>Una vez introducida su fecha de nacimiento, se desplazará hacia la siguiente pregunta del formulario para verificar su identidad.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Se le preguntará qué opción va a utilizar para verificar su identidad.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48</a:t>
            </a:fld>
            <a:endParaRPr lang="es-419" dirty="0"/>
          </a:p>
        </p:txBody>
      </p:sp>
    </p:spTree>
    <p:extLst>
      <p:ext uri="{BB962C8B-B14F-4D97-AF65-F5344CB8AC3E}">
        <p14:creationId xmlns:p14="http://schemas.microsoft.com/office/powerpoint/2010/main" val="65358466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UTILICE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dirty="0">
                <a:solidFill>
                  <a:srgbClr val="009FDB"/>
                </a:solidFill>
                <a:latin typeface="ATT Aleck Sans" panose="020B0503020203020204" pitchFamily="34" charset="0"/>
                <a:cs typeface="ATT Aleck Sans" panose="020B0503020203020204" pitchFamily="34" charset="0"/>
              </a:rPr>
              <a:t>Cómo presentar la solicitud</a:t>
            </a:r>
            <a:endParaRPr lang="es-419"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Tenga en cuenta que seleccionar la opción Número de Seguridad Social </a:t>
            </a:r>
            <a:r>
              <a:rPr lang="es-419" sz="1800" dirty="0">
                <a:effectLst/>
                <a:latin typeface="SourceSansPro"/>
              </a:rPr>
              <a:t>es la forma más rápida de procesar la solicitud y puede reducir la necesidad de aportar pruebas de documentos más adelante en la solicitud.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800" dirty="0">
              <a:effectLst/>
              <a:latin typeface="SourceSansPro"/>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800" dirty="0">
                <a:effectLst/>
                <a:latin typeface="SourceSansPro"/>
              </a:rPr>
              <a:t>Si selecciona Número de Seguridad Social, se le solicitará que introduzca los últimos cuatro dígitos de su SSN.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800" dirty="0">
              <a:effectLst/>
              <a:latin typeface="SourceSansPro"/>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highlight>
                <a:srgbClr val="FFFF00"/>
              </a:highlight>
              <a:latin typeface="ATT Aleck Sans" panose="020B0503020203020204" pitchFamily="34" charset="0"/>
              <a:cs typeface="ATT Aleck Sans" panose="020B0503020203020204" pitchFamily="34" charset="0"/>
            </a:endParaRP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49</a:t>
            </a:fld>
            <a:endParaRPr lang="es-419" dirty="0"/>
          </a:p>
        </p:txBody>
      </p:sp>
    </p:spTree>
    <p:extLst>
      <p:ext uri="{BB962C8B-B14F-4D97-AF65-F5344CB8AC3E}">
        <p14:creationId xmlns:p14="http://schemas.microsoft.com/office/powerpoint/2010/main" val="23023815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UTILICE POWERPOINT </a:t>
            </a:r>
          </a:p>
          <a:p>
            <a:pPr marL="628650" lvl="1" indent="-171450">
              <a:buFont typeface="Arial" panose="020B0604020202020204" pitchFamily="34" charset="0"/>
              <a:buChar char="•"/>
            </a:pPr>
            <a:r>
              <a:rPr lang="es-419" dirty="0"/>
              <a:t>¿Qué es el beneficio del ACP?</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effectLst/>
                <a:latin typeface="Calibri" panose="020F0502020204030204" pitchFamily="34" charset="0"/>
                <a:ea typeface="MS PGothic" panose="020B0600070205080204" pitchFamily="34" charset="-128"/>
                <a:cs typeface="Calibri" panose="020F0502020204030204" pitchFamily="34" charset="0"/>
              </a:rPr>
              <a:t>[</a:t>
            </a:r>
            <a:r>
              <a:rPr lang="es-419" sz="1200" i="1" kern="1200" dirty="0">
                <a:effectLst/>
                <a:latin typeface="Calibri" panose="020F0502020204030204" pitchFamily="34" charset="0"/>
                <a:ea typeface="MS PGothic" panose="020B0600070205080204" pitchFamily="34" charset="-128"/>
                <a:cs typeface="Calibri" panose="020F0502020204030204" pitchFamily="34" charset="0"/>
              </a:rPr>
              <a:t>NOTA AL INSTRUCTOR: </a:t>
            </a:r>
            <a:r>
              <a:rPr lang="es-419" sz="1200" i="0" kern="1200" dirty="0">
                <a:effectLst/>
                <a:latin typeface="Calibri" panose="020F0502020204030204" pitchFamily="34" charset="0"/>
                <a:ea typeface="MS PGothic" panose="020B0600070205080204" pitchFamily="34" charset="-128"/>
                <a:cs typeface="Calibri" panose="020F0502020204030204" pitchFamily="34" charset="0"/>
              </a:rPr>
              <a:t>Presione ENTER (Intro) para visualizar la primera viñeta.</a:t>
            </a:r>
            <a:r>
              <a:rPr lang="es-419" sz="1200" kern="1200" dirty="0">
                <a:effectLst/>
                <a:latin typeface="Calibri" panose="020F0502020204030204" pitchFamily="34" charset="0"/>
                <a:ea typeface="MS PGothic" panose="020B0600070205080204" pitchFamily="34" charset="-128"/>
                <a:cs typeface="Calibri" panose="020F050202020403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El </a:t>
            </a:r>
            <a:r>
              <a:rPr lang="es-419" dirty="0">
                <a:highlight>
                  <a:srgbClr val="FFFF00"/>
                </a:highlight>
              </a:rPr>
              <a:t>ACP proporciona </a:t>
            </a:r>
            <a:r>
              <a:rPr lang="es-419" dirty="0">
                <a:solidFill>
                  <a:srgbClr val="FF0000"/>
                </a:solidFill>
                <a:highlight>
                  <a:srgbClr val="FFFF00"/>
                </a:highlight>
              </a:rPr>
              <a:t>un beneficio de</a:t>
            </a:r>
            <a:r>
              <a:rPr lang="es-419" dirty="0">
                <a:highlight>
                  <a:srgbClr val="FFFF00"/>
                </a:highlight>
              </a:rPr>
              <a:t> hasta </a:t>
            </a:r>
            <a:r>
              <a:rPr lang="es-419" dirty="0"/>
              <a:t>$30 por mes para el servicio de Internet 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effectLst/>
              <a:latin typeface="Calibri" panose="020F0502020204030204" pitchFamily="34" charset="0"/>
              <a:ea typeface="MS PGothic" panose="020B0600070205080204" pitchFamily="34" charset="-128"/>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effectLst/>
                <a:latin typeface="Calibri" panose="020F0502020204030204" pitchFamily="34" charset="0"/>
                <a:ea typeface="MS PGothic" panose="020B0600070205080204" pitchFamily="34" charset="-128"/>
                <a:cs typeface="Calibri" panose="020F0502020204030204" pitchFamily="34" charset="0"/>
              </a:rPr>
              <a:t>[</a:t>
            </a:r>
            <a:r>
              <a:rPr lang="es-419" sz="1200" i="1" kern="1200" dirty="0">
                <a:effectLst/>
                <a:latin typeface="Calibri" panose="020F0502020204030204" pitchFamily="34" charset="0"/>
                <a:ea typeface="MS PGothic" panose="020B0600070205080204" pitchFamily="34" charset="-128"/>
                <a:cs typeface="Calibri" panose="020F0502020204030204" pitchFamily="34" charset="0"/>
              </a:rPr>
              <a:t>NOTA AL INSTRUCTOR: </a:t>
            </a:r>
            <a:r>
              <a:rPr lang="es-419" sz="1200" i="0" kern="1200" dirty="0">
                <a:effectLst/>
                <a:latin typeface="Calibri" panose="020F0502020204030204" pitchFamily="34" charset="0"/>
                <a:ea typeface="MS PGothic" panose="020B0600070205080204" pitchFamily="34" charset="-128"/>
                <a:cs typeface="Calibri" panose="020F0502020204030204" pitchFamily="34" charset="0"/>
              </a:rPr>
              <a:t>Presione ENTER (Intro) para visualizar la segunda viñeta.</a:t>
            </a:r>
            <a:r>
              <a:rPr lang="es-419" sz="1200" kern="1200" dirty="0">
                <a:effectLst/>
                <a:latin typeface="Calibri" panose="020F0502020204030204" pitchFamily="34" charset="0"/>
                <a:ea typeface="MS PGothic" panose="020B0600070205080204" pitchFamily="34" charset="-128"/>
                <a:cs typeface="Calibri" panose="020F050202020403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effectLst/>
              <a:latin typeface="Calibri" panose="020F0502020204030204" pitchFamily="34" charset="0"/>
              <a:ea typeface="MS PGothic" panose="020B0600070205080204" pitchFamily="34" charset="-128"/>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de hasta $75 por mes por Internet para hogares en tierras tribales que califican. En algunos casos, el beneficio puede cubrir el costo total de su servicio de Internet.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El beneficio está disponible para los nuevos clientes elegibles, los clientes actuales o los hogares que hayan tenido el servicio de Internet en el pasado.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effectLst/>
                <a:latin typeface="Calibri" panose="020F0502020204030204" pitchFamily="34" charset="0"/>
                <a:ea typeface="MS PGothic" panose="020B0600070205080204" pitchFamily="34" charset="-128"/>
                <a:cs typeface="Calibri" panose="020F0502020204030204" pitchFamily="34" charset="0"/>
              </a:rPr>
              <a:t>[</a:t>
            </a:r>
            <a:r>
              <a:rPr lang="es-419" sz="1200" i="1" kern="1200" dirty="0">
                <a:effectLst/>
                <a:latin typeface="Calibri" panose="020F0502020204030204" pitchFamily="34" charset="0"/>
                <a:ea typeface="MS PGothic" panose="020B0600070205080204" pitchFamily="34" charset="-128"/>
                <a:cs typeface="Calibri" panose="020F0502020204030204" pitchFamily="34" charset="0"/>
              </a:rPr>
              <a:t>NOTA AL INSTRUCTOR: </a:t>
            </a:r>
            <a:r>
              <a:rPr lang="es-419" sz="1200" i="0" kern="1200" dirty="0">
                <a:effectLst/>
                <a:latin typeface="Calibri" panose="020F0502020204030204" pitchFamily="34" charset="0"/>
                <a:ea typeface="MS PGothic" panose="020B0600070205080204" pitchFamily="34" charset="-128"/>
                <a:cs typeface="Calibri" panose="020F0502020204030204" pitchFamily="34" charset="0"/>
              </a:rPr>
              <a:t>Presione ENTER (Intro) para visualizar la tercera viñeta.</a:t>
            </a:r>
            <a:r>
              <a:rPr lang="es-419" sz="1200" kern="1200" dirty="0">
                <a:effectLst/>
                <a:latin typeface="Calibri" panose="020F0502020204030204" pitchFamily="34" charset="0"/>
                <a:ea typeface="MS PGothic" panose="020B0600070205080204" pitchFamily="34" charset="-128"/>
                <a:cs typeface="Calibri" panose="020F050202020403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r>
              <a:rPr lang="es-419" dirty="0"/>
              <a:t>Además del descuento mensual por el servicio de Internet, el ACP también ofrece un </a:t>
            </a:r>
            <a:r>
              <a:rPr lang="es-419" dirty="0">
                <a:solidFill>
                  <a:srgbClr val="FF0000"/>
                </a:solidFill>
              </a:rPr>
              <a:t> </a:t>
            </a:r>
            <a:r>
              <a:rPr lang="es-419" dirty="0"/>
              <a:t>descuento</a:t>
            </a:r>
            <a:r>
              <a:rPr lang="es-419" dirty="0">
                <a:solidFill>
                  <a:srgbClr val="FF0000"/>
                </a:solidFill>
              </a:rPr>
              <a:t> </a:t>
            </a:r>
            <a:r>
              <a:rPr lang="es-419" dirty="0"/>
              <a:t> único de hasta $100 para comprar una computadora portátil, de escritorio o tableta a través de un proveedor participante. Para utilizar el beneficio, su hogar debe contribuir con un monto de entre $10 y $50 al precio del dispositivo.</a:t>
            </a:r>
          </a:p>
          <a:p>
            <a:endParaRPr lang="es-419" dirty="0"/>
          </a:p>
          <a:p>
            <a:r>
              <a:rPr lang="es-419" dirty="0"/>
              <a:t>El ACP se limita a un descuento mensual por el servicio y a un descuento para un dispositivo por hogar. </a:t>
            </a: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5</a:t>
            </a:fld>
            <a:endParaRPr lang="es-419" dirty="0"/>
          </a:p>
        </p:txBody>
      </p:sp>
    </p:spTree>
    <p:extLst>
      <p:ext uri="{BB962C8B-B14F-4D97-AF65-F5344CB8AC3E}">
        <p14:creationId xmlns:p14="http://schemas.microsoft.com/office/powerpoint/2010/main" val="233941569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UTILICE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dirty="0">
                <a:solidFill>
                  <a:srgbClr val="009FDB"/>
                </a:solidFill>
                <a:latin typeface="ATT Aleck Sans" panose="020B0503020203020204" pitchFamily="34" charset="0"/>
                <a:cs typeface="ATT Aleck Sans" panose="020B0503020203020204" pitchFamily="34" charset="0"/>
              </a:rPr>
              <a:t>Cómo presentar la solicitud</a:t>
            </a:r>
            <a:endParaRPr lang="es-419"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dirty="0">
              <a:effectLst/>
              <a:latin typeface="SourceSansPro"/>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dirty="0">
                <a:effectLst/>
                <a:latin typeface="SourceSansPro"/>
              </a:rPr>
              <a:t>Si no tiene un SSN o prefiere no proporcionar los últimos cuatro dígitos, elija una de las otras formas de identificación que desea presentar para verificar su identidad.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dirty="0">
              <a:effectLst/>
              <a:latin typeface="SourceSansPro"/>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dirty="0">
                <a:effectLst/>
                <a:latin typeface="SourceSansPro"/>
              </a:rPr>
              <a:t>Además del Número de Seguridad Social, también puede utilizar su número de identificación tribal, licencia de conducir, identificación militar, pasaporte, número de identificación del contribuyente u otra identificación gubernamental.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highlight>
                <a:srgbClr val="FFFF00"/>
              </a:highlight>
              <a:latin typeface="ATT Aleck Sans" panose="020B0503020203020204" pitchFamily="34" charset="0"/>
              <a:cs typeface="ATT Aleck Sans" panose="020B0503020203020204" pitchFamily="34" charset="0"/>
            </a:endParaRP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50</a:t>
            </a:fld>
            <a:endParaRPr lang="es-419" dirty="0"/>
          </a:p>
        </p:txBody>
      </p:sp>
    </p:spTree>
    <p:extLst>
      <p:ext uri="{BB962C8B-B14F-4D97-AF65-F5344CB8AC3E}">
        <p14:creationId xmlns:p14="http://schemas.microsoft.com/office/powerpoint/2010/main" val="91674057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UTILICE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dirty="0">
                <a:solidFill>
                  <a:srgbClr val="009FDB"/>
                </a:solidFill>
                <a:latin typeface="ATT Aleck Sans" panose="020B0503020203020204" pitchFamily="34" charset="0"/>
                <a:cs typeface="ATT Aleck Sans" panose="020B0503020203020204" pitchFamily="34" charset="0"/>
              </a:rPr>
              <a:t>Cómo presentar la solicitud</a:t>
            </a:r>
            <a:endParaRPr lang="es-419" dirty="0">
              <a:latin typeface="ATT Aleck Sans" panose="020B0503020203020204" pitchFamily="34" charset="0"/>
              <a:cs typeface="ATT Aleck Sans" panose="020B0503020203020204" pitchFamily="34" charset="0"/>
            </a:endParaRPr>
          </a:p>
          <a:p>
            <a:endParaRPr lang="es-419" sz="1800" dirty="0">
              <a:effectLst/>
              <a:latin typeface="SourceSansPro"/>
            </a:endParaRPr>
          </a:p>
          <a:p>
            <a:r>
              <a:rPr lang="es-419" sz="1800" dirty="0">
                <a:effectLst/>
                <a:latin typeface="SourceSansPro"/>
              </a:rPr>
              <a:t>Si selecciona la última opción, “Licencia de conducir, identificación militar, pasaporte, número de identificación del contribuyente u otra identificación del gobierno”, el menú se expande. Se le solicitará que seleccione qué identificación utilizará.  </a:t>
            </a:r>
          </a:p>
        </p:txBody>
      </p:sp>
      <p:sp>
        <p:nvSpPr>
          <p:cNvPr id="4" name="Slide Number Placeholder 3"/>
          <p:cNvSpPr>
            <a:spLocks noGrp="1"/>
          </p:cNvSpPr>
          <p:nvPr>
            <p:ph type="sldNum" sz="quarter" idx="5"/>
          </p:nvPr>
        </p:nvSpPr>
        <p:spPr/>
        <p:txBody>
          <a:bodyPr/>
          <a:lstStyle/>
          <a:p>
            <a:fld id="{0A1A2D79-0A70-4F98-91B6-5265C658D6AD}" type="slidenum">
              <a:rPr lang="en-US" smtClean="0"/>
              <a:t>51</a:t>
            </a:fld>
            <a:endParaRPr lang="es-419" dirty="0"/>
          </a:p>
        </p:txBody>
      </p:sp>
    </p:spTree>
    <p:extLst>
      <p:ext uri="{BB962C8B-B14F-4D97-AF65-F5344CB8AC3E}">
        <p14:creationId xmlns:p14="http://schemas.microsoft.com/office/powerpoint/2010/main" val="271031948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UTILICE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dirty="0">
                <a:solidFill>
                  <a:srgbClr val="009FDB"/>
                </a:solidFill>
                <a:latin typeface="ATT Aleck Sans" panose="020B0503020203020204" pitchFamily="34" charset="0"/>
                <a:cs typeface="ATT Aleck Sans" panose="020B0503020203020204" pitchFamily="34" charset="0"/>
              </a:rPr>
              <a:t>Cómo presentar la solicitud</a:t>
            </a:r>
            <a:endParaRPr lang="es-419" dirty="0">
              <a:latin typeface="ATT Aleck Sans" panose="020B0503020203020204" pitchFamily="34" charset="0"/>
              <a:cs typeface="ATT Aleck Sans" panose="020B0503020203020204" pitchFamily="34" charset="0"/>
            </a:endParaRPr>
          </a:p>
          <a:p>
            <a:endParaRPr lang="es-419" sz="1800" dirty="0">
              <a:effectLst/>
              <a:latin typeface="SourceSansPro"/>
            </a:endParaRPr>
          </a:p>
          <a:p>
            <a:r>
              <a:rPr lang="es-419" sz="1800" dirty="0">
                <a:effectLst/>
                <a:latin typeface="SourceSansPro"/>
              </a:rPr>
              <a:t>También deberá adjuntar una copia escaneada o una foto de su forma de identificación. Los archivos deben tener un tamaño inferior a 10 MB y deben ser de los siguientes tipos: jpg, jpeg, png, pdf o gif. </a:t>
            </a:r>
          </a:p>
          <a:p>
            <a:endParaRPr lang="es-419" sz="1800" dirty="0">
              <a:effectLst/>
              <a:latin typeface="SourceSansPro"/>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800" dirty="0"/>
              <a:t>La forma de cargar el archivo variará en función del tipo de dispositivo que utilice. Siga las instrucciones que aparecen en la pantalla para cargar el archivo.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800" dirty="0">
              <a:highlight>
                <a:srgbClr val="FFFF00"/>
              </a:highlight>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800" dirty="0">
                <a:latin typeface="ATT Aleck Sans" panose="020B0503020203020204" pitchFamily="34" charset="0"/>
                <a:cs typeface="ATT Aleck Sans" panose="020B0503020203020204" pitchFamily="34" charset="0"/>
              </a:rPr>
              <a:t>Una vez completado este formulario, puede avanzar a la siguiente sección del formulario. </a:t>
            </a:r>
            <a:endParaRPr lang="es-419" sz="1800" dirty="0">
              <a:highlight>
                <a:srgbClr val="FFFF00"/>
              </a:highlight>
              <a:latin typeface="ATT Aleck Sans" panose="020B0503020203020204" pitchFamily="34" charset="0"/>
              <a:cs typeface="ATT Aleck Sans" panose="020B0503020203020204" pitchFamily="34" charset="0"/>
            </a:endParaRPr>
          </a:p>
          <a:p>
            <a:endParaRPr lang="es-419" sz="1800" dirty="0">
              <a:effectLst/>
              <a:latin typeface="SourceSansPro"/>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52</a:t>
            </a:fld>
            <a:endParaRPr lang="es-419" dirty="0"/>
          </a:p>
        </p:txBody>
      </p:sp>
    </p:spTree>
    <p:extLst>
      <p:ext uri="{BB962C8B-B14F-4D97-AF65-F5344CB8AC3E}">
        <p14:creationId xmlns:p14="http://schemas.microsoft.com/office/powerpoint/2010/main" val="297504409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UTILICE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dirty="0">
                <a:solidFill>
                  <a:srgbClr val="009FDB"/>
                </a:solidFill>
                <a:latin typeface="ATT Aleck Sans" panose="020B0503020203020204" pitchFamily="34" charset="0"/>
                <a:cs typeface="ATT Aleck Sans" panose="020B0503020203020204" pitchFamily="34" charset="0"/>
              </a:rPr>
              <a:t>Cómo presentar la solicitud</a:t>
            </a:r>
            <a:endParaRPr lang="es-419"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latin typeface="ATT Aleck Sans" panose="020B0503020203020204" pitchFamily="34" charset="0"/>
                <a:cs typeface="ATT Aleck Sans" panose="020B0503020203020204" pitchFamily="34" charset="0"/>
              </a:rPr>
              <a:t>Aparece la sección de la </a:t>
            </a:r>
            <a:r>
              <a:rPr lang="es-419" dirty="0"/>
              <a:t>dirección de su casa. Deberá introducir la dirección de su casa en el formulario. No puede ser un apartado postal.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sz="1800" dirty="0">
                <a:effectLst/>
                <a:latin typeface="SourceSansPro"/>
              </a:rPr>
              <a:t>Seleccione su estado haciendo clic o pulsando el menú desplegable.</a:t>
            </a: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Podrá proporcionar información sobre su apartado postal más adelante en el proceso de solicitud como su dirección postal si fuera necesario. </a:t>
            </a:r>
            <a:endParaRPr lang="es-419" dirty="0">
              <a:highlight>
                <a:srgbClr val="FFFF00"/>
              </a:highlight>
              <a:latin typeface="ATT Aleck Sans" panose="020B0503020203020204" pitchFamily="34" charset="0"/>
              <a:cs typeface="ATT Aleck Sans" panose="020B0503020203020204" pitchFamily="34" charset="0"/>
            </a:endParaRP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53</a:t>
            </a:fld>
            <a:endParaRPr lang="es-419" dirty="0"/>
          </a:p>
        </p:txBody>
      </p:sp>
    </p:spTree>
    <p:extLst>
      <p:ext uri="{BB962C8B-B14F-4D97-AF65-F5344CB8AC3E}">
        <p14:creationId xmlns:p14="http://schemas.microsoft.com/office/powerpoint/2010/main" val="1609395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UTILICE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dirty="0">
                <a:solidFill>
                  <a:srgbClr val="009FDB"/>
                </a:solidFill>
                <a:latin typeface="ATT Aleck Sans" panose="020B0503020203020204" pitchFamily="34" charset="0"/>
                <a:cs typeface="ATT Aleck Sans" panose="020B0503020203020204" pitchFamily="34" charset="0"/>
              </a:rPr>
              <a:t>Cómo presentar la solicitud</a:t>
            </a:r>
            <a:endParaRPr lang="es-419" dirty="0">
              <a:latin typeface="ATT Aleck Sans" panose="020B0503020203020204" pitchFamily="34" charset="0"/>
              <a:cs typeface="ATT Aleck Sans" panose="020B0503020203020204" pitchFamily="34" charset="0"/>
            </a:endParaRPr>
          </a:p>
          <a:p>
            <a:endParaRPr lang="es-419" dirty="0">
              <a:latin typeface="ATT Aleck Sans" panose="020B0503020203020204" pitchFamily="34" charset="0"/>
              <a:cs typeface="ATT Aleck Sans" panose="020B0503020203020204" pitchFamily="34" charset="0"/>
            </a:endParaRPr>
          </a:p>
          <a:p>
            <a:r>
              <a:rPr lang="es-419" dirty="0">
                <a:latin typeface="ATT Aleck Sans" panose="020B0503020203020204" pitchFamily="34" charset="0"/>
                <a:cs typeface="ATT Aleck Sans" panose="020B0503020203020204" pitchFamily="34" charset="0"/>
              </a:rPr>
              <a:t>Una vez introducida la dirección de su casa, desplácese hacia la siguiente sección del formulario. Se le solicitará que</a:t>
            </a:r>
            <a:r>
              <a:rPr lang="es-419" sz="1800" dirty="0">
                <a:effectLst/>
                <a:latin typeface="SourceSansPro"/>
                <a:cs typeface="ATT Aleck Sans" panose="020B0503020203020204" pitchFamily="34" charset="0"/>
              </a:rPr>
              <a:t> c</a:t>
            </a:r>
            <a:r>
              <a:rPr lang="es-419" sz="1800" dirty="0">
                <a:effectLst/>
                <a:latin typeface="SourceSansPro"/>
              </a:rPr>
              <a:t>onfirme si califica para el ACP a través de su hijo(a) o dependiente. </a:t>
            </a:r>
          </a:p>
          <a:p>
            <a:endParaRPr lang="es-419" sz="1800" dirty="0">
              <a:effectLst/>
              <a:latin typeface="SourceSansPro"/>
            </a:endParaRPr>
          </a:p>
          <a:p>
            <a:r>
              <a:rPr lang="es-419" sz="1800" dirty="0">
                <a:effectLst/>
                <a:latin typeface="SourceSansPro"/>
              </a:rPr>
              <a:t>Si califica para el ACP </a:t>
            </a:r>
            <a:r>
              <a:rPr lang="es-419" sz="1800" dirty="0"/>
              <a:t>porque su hijo(a) participa en un programa elegible, como el </a:t>
            </a:r>
            <a:r>
              <a:rPr lang="es-419" sz="1800" dirty="0">
                <a:effectLst/>
                <a:latin typeface="Calibri" panose="020F0502020204030204" pitchFamily="34" charset="0"/>
                <a:ea typeface="Calibri" panose="020F0502020204030204" pitchFamily="34" charset="0"/>
                <a:cs typeface="Calibri" panose="020F0502020204030204" pitchFamily="34" charset="0"/>
              </a:rPr>
              <a:t>Programa Nacional de Almuerzo Escolar, seleccionará "Sí, califico a través de mi hijo(a) o dependiente". Si califica porque usted participa en un programa, seleccionará "No, yo mismo califico". </a:t>
            </a:r>
            <a:endParaRPr lang="es-419" sz="1800" dirty="0">
              <a:effectLst/>
              <a:latin typeface="SourceSansPro"/>
            </a:endParaRPr>
          </a:p>
          <a:p>
            <a:endParaRPr lang="es-419" dirty="0">
              <a:effectLst/>
            </a:endParaRP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54</a:t>
            </a:fld>
            <a:endParaRPr lang="es-419" dirty="0"/>
          </a:p>
        </p:txBody>
      </p:sp>
    </p:spTree>
    <p:extLst>
      <p:ext uri="{BB962C8B-B14F-4D97-AF65-F5344CB8AC3E}">
        <p14:creationId xmlns:p14="http://schemas.microsoft.com/office/powerpoint/2010/main" val="297227691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UTILICE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dirty="0">
                <a:solidFill>
                  <a:srgbClr val="009FDB"/>
                </a:solidFill>
                <a:latin typeface="ATT Aleck Sans" panose="020B0503020203020204" pitchFamily="34" charset="0"/>
                <a:cs typeface="ATT Aleck Sans" panose="020B0503020203020204" pitchFamily="34" charset="0"/>
              </a:rPr>
              <a:t>Cómo presentar la solicitud</a:t>
            </a:r>
            <a:endParaRPr lang="es-419"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800" dirty="0">
              <a:effectLst/>
              <a:latin typeface="SourceSansPro"/>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800" dirty="0">
                <a:effectLst/>
                <a:latin typeface="SourceSansPro"/>
              </a:rPr>
              <a:t>Si seleccionó que califica a través de su hijo(a) o dependiente, debe introducir la información de su hijo(a) o dependiente. </a:t>
            </a:r>
            <a:endParaRPr lang="es-419" dirty="0">
              <a:effectLst/>
            </a:endParaRPr>
          </a:p>
          <a:p>
            <a:endParaRPr lang="es-419" dirty="0"/>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55</a:t>
            </a:fld>
            <a:endParaRPr lang="es-419" dirty="0"/>
          </a:p>
        </p:txBody>
      </p:sp>
    </p:spTree>
    <p:extLst>
      <p:ext uri="{BB962C8B-B14F-4D97-AF65-F5344CB8AC3E}">
        <p14:creationId xmlns:p14="http://schemas.microsoft.com/office/powerpoint/2010/main" val="186273997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UTILICE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dirty="0">
                <a:solidFill>
                  <a:srgbClr val="009FDB"/>
                </a:solidFill>
                <a:latin typeface="ATT Aleck Sans" panose="020B0503020203020204" pitchFamily="34" charset="0"/>
                <a:cs typeface="ATT Aleck Sans" panose="020B0503020203020204" pitchFamily="34" charset="0"/>
              </a:rPr>
              <a:t>Cómo presentar la solicitud</a:t>
            </a:r>
            <a:endParaRPr lang="es-419" dirty="0">
              <a:latin typeface="ATT Aleck Sans" panose="020B0503020203020204" pitchFamily="34" charset="0"/>
              <a:cs typeface="ATT Aleck Sans" panose="020B0503020203020204" pitchFamily="34" charset="0"/>
            </a:endParaRPr>
          </a:p>
          <a:p>
            <a:endParaRPr lang="es-419" dirty="0"/>
          </a:p>
          <a:p>
            <a:r>
              <a:rPr lang="es-419" dirty="0"/>
              <a:t>En primer lugar, se le solicitará que escriba el nombre legal completo de su hijo(a) o dependiente. Deberá escribir el nombre como aparece en los documentos oficiales, como en la tarjeta de seguridad social o la identificación estatal. No incluya el apodo. </a:t>
            </a:r>
          </a:p>
          <a:p>
            <a:endParaRPr lang="es-419" dirty="0"/>
          </a:p>
          <a:p>
            <a:r>
              <a:rPr lang="es-419" dirty="0"/>
              <a:t>También deberá introducir la fecha de nacimiento de su hijo(a) o dependiente. </a:t>
            </a:r>
          </a:p>
        </p:txBody>
      </p:sp>
      <p:sp>
        <p:nvSpPr>
          <p:cNvPr id="4" name="Slide Number Placeholder 3"/>
          <p:cNvSpPr>
            <a:spLocks noGrp="1"/>
          </p:cNvSpPr>
          <p:nvPr>
            <p:ph type="sldNum" sz="quarter" idx="5"/>
          </p:nvPr>
        </p:nvSpPr>
        <p:spPr/>
        <p:txBody>
          <a:bodyPr/>
          <a:lstStyle/>
          <a:p>
            <a:fld id="{0A1A2D79-0A70-4F98-91B6-5265C658D6AD}" type="slidenum">
              <a:rPr lang="en-US" smtClean="0"/>
              <a:t>56</a:t>
            </a:fld>
            <a:endParaRPr lang="es-419" dirty="0"/>
          </a:p>
        </p:txBody>
      </p:sp>
    </p:spTree>
    <p:extLst>
      <p:ext uri="{BB962C8B-B14F-4D97-AF65-F5344CB8AC3E}">
        <p14:creationId xmlns:p14="http://schemas.microsoft.com/office/powerpoint/2010/main" val="228100762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UTILICE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dirty="0">
                <a:solidFill>
                  <a:srgbClr val="009FDB"/>
                </a:solidFill>
                <a:latin typeface="ATT Aleck Sans" panose="020B0503020203020204" pitchFamily="34" charset="0"/>
                <a:cs typeface="ATT Aleck Sans" panose="020B0503020203020204" pitchFamily="34" charset="0"/>
              </a:rPr>
              <a:t>Cómo presentar la solicitud</a:t>
            </a:r>
            <a:endParaRPr lang="es-419" dirty="0">
              <a:latin typeface="ATT Aleck Sans" panose="020B0503020203020204" pitchFamily="34" charset="0"/>
              <a:cs typeface="ATT Aleck Sans" panose="020B0503020203020204" pitchFamily="34" charset="0"/>
            </a:endParaRPr>
          </a:p>
          <a:p>
            <a:endParaRPr lang="es-419" dirty="0"/>
          </a:p>
          <a:p>
            <a:r>
              <a:rPr lang="es-419" dirty="0"/>
              <a:t>Por último, deberá verificar la identidad de su hijo(a) o dependiente. Una vez completado este paso, se le solicitará que cree una cuenta.</a:t>
            </a:r>
          </a:p>
        </p:txBody>
      </p:sp>
      <p:sp>
        <p:nvSpPr>
          <p:cNvPr id="4" name="Slide Number Placeholder 3"/>
          <p:cNvSpPr>
            <a:spLocks noGrp="1"/>
          </p:cNvSpPr>
          <p:nvPr>
            <p:ph type="sldNum" sz="quarter" idx="5"/>
          </p:nvPr>
        </p:nvSpPr>
        <p:spPr/>
        <p:txBody>
          <a:bodyPr/>
          <a:lstStyle/>
          <a:p>
            <a:fld id="{0A1A2D79-0A70-4F98-91B6-5265C658D6AD}" type="slidenum">
              <a:rPr lang="en-US" smtClean="0"/>
              <a:t>57</a:t>
            </a:fld>
            <a:endParaRPr lang="es-419" dirty="0"/>
          </a:p>
        </p:txBody>
      </p:sp>
    </p:spTree>
    <p:extLst>
      <p:ext uri="{BB962C8B-B14F-4D97-AF65-F5344CB8AC3E}">
        <p14:creationId xmlns:p14="http://schemas.microsoft.com/office/powerpoint/2010/main" val="26018407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UTILICE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dirty="0">
                <a:solidFill>
                  <a:srgbClr val="009FDB"/>
                </a:solidFill>
                <a:latin typeface="ATT Aleck Sans" panose="020B0503020203020204" pitchFamily="34" charset="0"/>
                <a:cs typeface="ATT Aleck Sans" panose="020B0503020203020204" pitchFamily="34" charset="0"/>
              </a:rPr>
              <a:t>Cómo presentar la solicitud</a:t>
            </a:r>
            <a:endParaRPr lang="es-419" dirty="0">
              <a:latin typeface="ATT Aleck Sans" panose="020B0503020203020204" pitchFamily="34" charset="0"/>
              <a:cs typeface="ATT Aleck Sans" panose="020B0503020203020204" pitchFamily="34" charset="0"/>
            </a:endParaRPr>
          </a:p>
          <a:p>
            <a:endParaRPr lang="es-419" dirty="0">
              <a:latin typeface="ATT Aleck Sans" panose="020B0503020203020204" pitchFamily="34" charset="0"/>
              <a:cs typeface="ATT Aleck Sans" panose="020B0503020203020204" pitchFamily="34" charset="0"/>
            </a:endParaRPr>
          </a:p>
          <a:p>
            <a:r>
              <a:rPr lang="es-419" dirty="0">
                <a:latin typeface="ATT Aleck Sans" panose="020B0503020203020204" pitchFamily="34" charset="0"/>
                <a:cs typeface="ATT Aleck Sans" panose="020B0503020203020204" pitchFamily="34" charset="0"/>
              </a:rPr>
              <a:t>La cuenta ayudará a mantener segura su información y le permitirá guardar y regresar a este formulario en cualquier momento.</a:t>
            </a:r>
          </a:p>
          <a:p>
            <a:r>
              <a:rPr lang="es-419" dirty="0">
                <a:latin typeface="ATT Aleck Sans" panose="020B0503020203020204" pitchFamily="34" charset="0"/>
                <a:cs typeface="ATT Aleck Sans" panose="020B050302020302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effectLst/>
                <a:latin typeface="Calibri" panose="020F0502020204030204" pitchFamily="34" charset="0"/>
                <a:ea typeface="MS PGothic" panose="020B0600070205080204" pitchFamily="34" charset="-128"/>
                <a:cs typeface="Calibri" panose="020F0502020204030204" pitchFamily="34" charset="0"/>
              </a:rPr>
              <a:t>[</a:t>
            </a:r>
            <a:r>
              <a:rPr lang="es-419" sz="1200" i="1" kern="1200" dirty="0">
                <a:effectLst/>
                <a:latin typeface="Calibri" panose="020F0502020204030204" pitchFamily="34" charset="0"/>
                <a:ea typeface="MS PGothic" panose="020B0600070205080204" pitchFamily="34" charset="-128"/>
                <a:cs typeface="Calibri" panose="020F0502020204030204" pitchFamily="34" charset="0"/>
              </a:rPr>
              <a:t>NOTA AL INSTRUCTOR: </a:t>
            </a:r>
            <a:r>
              <a:rPr lang="es-419" sz="1200" i="0" kern="1200" dirty="0">
                <a:effectLst/>
                <a:latin typeface="Calibri" panose="020F0502020204030204" pitchFamily="34" charset="0"/>
                <a:ea typeface="MS PGothic" panose="020B0600070205080204" pitchFamily="34" charset="-128"/>
                <a:cs typeface="Calibri" panose="020F0502020204030204" pitchFamily="34" charset="0"/>
              </a:rPr>
              <a:t>Presione ENTER (Intro) para resaltar el cuadro de texto "Nombre de usuario".</a:t>
            </a:r>
            <a:r>
              <a:rPr lang="es-419" sz="1200" kern="1200" dirty="0">
                <a:effectLst/>
                <a:latin typeface="Calibri" panose="020F0502020204030204" pitchFamily="34" charset="0"/>
                <a:ea typeface="MS PGothic" panose="020B0600070205080204" pitchFamily="34" charset="-128"/>
                <a:cs typeface="Calibri" panose="020F0502020204030204" pitchFamily="34" charset="0"/>
              </a:rPr>
              <a:t>]</a:t>
            </a:r>
            <a:endParaRPr lang="es-419" dirty="0"/>
          </a:p>
          <a:p>
            <a:endParaRPr lang="es-419" dirty="0">
              <a:latin typeface="ATT Aleck Sans" panose="020B0503020203020204" pitchFamily="34" charset="0"/>
              <a:cs typeface="ATT Aleck Sans" panose="020B0503020203020204" pitchFamily="34" charset="0"/>
            </a:endParaRPr>
          </a:p>
          <a:p>
            <a:r>
              <a:rPr lang="es-419" dirty="0">
                <a:latin typeface="ATT Aleck Sans" panose="020B0503020203020204" pitchFamily="34" charset="0"/>
                <a:cs typeface="ATT Aleck Sans" panose="020B0503020203020204" pitchFamily="34" charset="0"/>
              </a:rPr>
              <a:t>Para crear una cuenta, primero deberá elegir un nombre de usuario. Asegúrese de utilizar un nombre de usuario que sea fácil de recordar. También puede usar su dirección de correo electrónico o su nombre de alguna forma.  </a:t>
            </a:r>
          </a:p>
        </p:txBody>
      </p:sp>
      <p:sp>
        <p:nvSpPr>
          <p:cNvPr id="4" name="Slide Number Placeholder 3"/>
          <p:cNvSpPr>
            <a:spLocks noGrp="1"/>
          </p:cNvSpPr>
          <p:nvPr>
            <p:ph type="sldNum" sz="quarter" idx="5"/>
          </p:nvPr>
        </p:nvSpPr>
        <p:spPr/>
        <p:txBody>
          <a:bodyPr/>
          <a:lstStyle/>
          <a:p>
            <a:fld id="{0A1A2D79-0A70-4F98-91B6-5265C658D6AD}" type="slidenum">
              <a:rPr lang="en-US" smtClean="0"/>
              <a:t>58</a:t>
            </a:fld>
            <a:endParaRPr lang="es-419" dirty="0"/>
          </a:p>
        </p:txBody>
      </p:sp>
    </p:spTree>
    <p:extLst>
      <p:ext uri="{BB962C8B-B14F-4D97-AF65-F5344CB8AC3E}">
        <p14:creationId xmlns:p14="http://schemas.microsoft.com/office/powerpoint/2010/main" val="124106928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UTILICE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dirty="0">
                <a:solidFill>
                  <a:srgbClr val="009FDB"/>
                </a:solidFill>
                <a:latin typeface="ATT Aleck Sans" panose="020B0503020203020204" pitchFamily="34" charset="0"/>
                <a:cs typeface="ATT Aleck Sans" panose="020B0503020203020204" pitchFamily="34" charset="0"/>
              </a:rPr>
              <a:t>Cómo presentar la solicitud</a:t>
            </a:r>
            <a:endParaRPr lang="es-419" dirty="0">
              <a:latin typeface="ATT Aleck Sans" panose="020B0503020203020204" pitchFamily="34" charset="0"/>
              <a:cs typeface="ATT Aleck Sans" panose="020B0503020203020204" pitchFamily="34" charset="0"/>
            </a:endParaRPr>
          </a:p>
          <a:p>
            <a:endParaRPr lang="es-419" dirty="0">
              <a:latin typeface="ATT Aleck Sans" panose="020B0503020203020204" pitchFamily="34" charset="0"/>
              <a:cs typeface="ATT Aleck Sans" panose="020B0503020203020204" pitchFamily="34" charset="0"/>
            </a:endParaRPr>
          </a:p>
          <a:p>
            <a:r>
              <a:rPr lang="es-419" dirty="0">
                <a:latin typeface="ATT Aleck Sans" panose="020B0503020203020204" pitchFamily="34" charset="0"/>
                <a:cs typeface="ATT Aleck Sans" panose="020B0503020203020204" pitchFamily="34" charset="0"/>
              </a:rPr>
              <a:t>Una vez que haya creado su nombre de usuario, se le indicará que cre</a:t>
            </a:r>
            <a:r>
              <a:rPr lang="es-419" dirty="0"/>
              <a:t>e una contraseña. </a:t>
            </a:r>
          </a:p>
          <a:p>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effectLst/>
                <a:latin typeface="Calibri" panose="020F0502020204030204" pitchFamily="34" charset="0"/>
                <a:ea typeface="MS PGothic" panose="020B0600070205080204" pitchFamily="34" charset="-128"/>
                <a:cs typeface="Calibri" panose="020F0502020204030204" pitchFamily="34" charset="0"/>
              </a:rPr>
              <a:t>[</a:t>
            </a:r>
            <a:r>
              <a:rPr lang="es-419" sz="1200" i="1" kern="1200" dirty="0">
                <a:effectLst/>
                <a:latin typeface="Calibri" panose="020F0502020204030204" pitchFamily="34" charset="0"/>
                <a:ea typeface="MS PGothic" panose="020B0600070205080204" pitchFamily="34" charset="-128"/>
                <a:cs typeface="Calibri" panose="020F0502020204030204" pitchFamily="34" charset="0"/>
              </a:rPr>
              <a:t>NOTA AL INSTRUCTOR: </a:t>
            </a:r>
            <a:r>
              <a:rPr lang="es-419" sz="1200" i="0" kern="1200" dirty="0">
                <a:effectLst/>
                <a:latin typeface="Calibri" panose="020F0502020204030204" pitchFamily="34" charset="0"/>
                <a:ea typeface="MS PGothic" panose="020B0600070205080204" pitchFamily="34" charset="-128"/>
                <a:cs typeface="Calibri" panose="020F0502020204030204" pitchFamily="34" charset="0"/>
              </a:rPr>
              <a:t>Presione ENTER (Intro) para mostrar la sugerencia rápida.</a:t>
            </a:r>
            <a:r>
              <a:rPr lang="es-419" sz="1200" kern="1200" dirty="0">
                <a:effectLst/>
                <a:latin typeface="Calibri" panose="020F0502020204030204" pitchFamily="34" charset="0"/>
                <a:ea typeface="MS PGothic" panose="020B0600070205080204" pitchFamily="34" charset="-128"/>
                <a:cs typeface="Calibri" panose="020F050202020403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r>
              <a:rPr lang="es-419" dirty="0"/>
              <a:t>Asegúrese de elegir una contraseña que pueda recordar. Deberá introducir la contraseña cada vez que acceda a su solicitud del ACP.</a:t>
            </a:r>
          </a:p>
          <a:p>
            <a:endParaRPr lang="es-419" dirty="0"/>
          </a:p>
          <a:p>
            <a:r>
              <a:rPr lang="es-419" dirty="0"/>
              <a:t>Si su contraseña cumple con los requisitos, el ícono de cada requisito cambiará del ícono naranja de advertencia</a:t>
            </a:r>
            <a:endParaRPr lang="es-419" dirty="0">
              <a:latin typeface="ATT Aleck Sans" panose="020B0503020203020204" pitchFamily="34" charset="0"/>
              <a:cs typeface="ATT Aleck Sans" panose="020B0503020203020204" pitchFamily="34" charset="0"/>
            </a:endParaRP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59</a:t>
            </a:fld>
            <a:endParaRPr lang="es-419" dirty="0"/>
          </a:p>
        </p:txBody>
      </p:sp>
    </p:spTree>
    <p:extLst>
      <p:ext uri="{BB962C8B-B14F-4D97-AF65-F5344CB8AC3E}">
        <p14:creationId xmlns:p14="http://schemas.microsoft.com/office/powerpoint/2010/main" val="12555883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UTILICE POWERPOINT </a:t>
            </a:r>
          </a:p>
          <a:p>
            <a:pPr marL="628650" lvl="1" indent="-171450">
              <a:buFont typeface="Arial" panose="020B0604020202020204" pitchFamily="34" charset="0"/>
              <a:buChar char="•"/>
            </a:pPr>
            <a:r>
              <a:rPr lang="es-419" dirty="0"/>
              <a:t>¿Qué es el beneficio del ACP?</a:t>
            </a: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Quizás se esté preguntando: ¿para qué querría tener acceso a Internet?  Tener acceso a Internet tiene muchos beneficios. Cuando está disponible en el hogar, puede acceder a Internet siempre que lo necesite. Otras ventajas son las siguientes</a:t>
            </a:r>
          </a:p>
          <a:p>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effectLst/>
                <a:latin typeface="Calibri" panose="020F0502020204030204" pitchFamily="34" charset="0"/>
                <a:ea typeface="MS PGothic" panose="020B0600070205080204" pitchFamily="34" charset="-128"/>
                <a:cs typeface="Calibri" panose="020F0502020204030204" pitchFamily="34" charset="0"/>
              </a:rPr>
              <a:t>[</a:t>
            </a:r>
            <a:r>
              <a:rPr lang="es-419" sz="1200" i="1" kern="1200" dirty="0">
                <a:effectLst/>
                <a:latin typeface="Calibri" panose="020F0502020204030204" pitchFamily="34" charset="0"/>
                <a:ea typeface="MS PGothic" panose="020B0600070205080204" pitchFamily="34" charset="-128"/>
                <a:cs typeface="Calibri" panose="020F0502020204030204" pitchFamily="34" charset="0"/>
              </a:rPr>
              <a:t>NOTA AL INSTRUCTOR: </a:t>
            </a:r>
            <a:r>
              <a:rPr lang="es-419" sz="1200" i="0" kern="1200" dirty="0">
                <a:effectLst/>
                <a:latin typeface="Calibri" panose="020F0502020204030204" pitchFamily="34" charset="0"/>
                <a:ea typeface="MS PGothic" panose="020B0600070205080204" pitchFamily="34" charset="-128"/>
                <a:cs typeface="Calibri" panose="020F0502020204030204" pitchFamily="34" charset="0"/>
              </a:rPr>
              <a:t>Presione ENTER (Intro) para visualizar la primera viñeta.</a:t>
            </a:r>
            <a:r>
              <a:rPr lang="es-419" sz="1200" kern="1200" dirty="0">
                <a:effectLst/>
                <a:latin typeface="Calibri" panose="020F0502020204030204" pitchFamily="34" charset="0"/>
                <a:ea typeface="MS PGothic" panose="020B0600070205080204" pitchFamily="34" charset="-128"/>
                <a:cs typeface="Calibri" panose="020F050202020403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Puede acceder a recursos educativos, clases en línea para obtener un título universitario, ganar nuevas habilidades para el trabajo o aprender un nuevo pasatiempo.</a:t>
            </a:r>
          </a:p>
          <a:p>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effectLst/>
                <a:latin typeface="Calibri" panose="020F0502020204030204" pitchFamily="34" charset="0"/>
                <a:ea typeface="MS PGothic" panose="020B0600070205080204" pitchFamily="34" charset="-128"/>
                <a:cs typeface="Calibri" panose="020F0502020204030204" pitchFamily="34" charset="0"/>
              </a:rPr>
              <a:t>[</a:t>
            </a:r>
            <a:r>
              <a:rPr lang="es-419" sz="1200" i="1" kern="1200" dirty="0">
                <a:effectLst/>
                <a:latin typeface="Calibri" panose="020F0502020204030204" pitchFamily="34" charset="0"/>
                <a:ea typeface="MS PGothic" panose="020B0600070205080204" pitchFamily="34" charset="-128"/>
                <a:cs typeface="Calibri" panose="020F0502020204030204" pitchFamily="34" charset="0"/>
              </a:rPr>
              <a:t>NOTA AL INSTRUCTOR: </a:t>
            </a:r>
            <a:r>
              <a:rPr lang="es-419" sz="1200" i="0" kern="1200" dirty="0">
                <a:effectLst/>
                <a:latin typeface="Calibri" panose="020F0502020204030204" pitchFamily="34" charset="0"/>
                <a:ea typeface="MS PGothic" panose="020B0600070205080204" pitchFamily="34" charset="-128"/>
                <a:cs typeface="Calibri" panose="020F0502020204030204" pitchFamily="34" charset="0"/>
              </a:rPr>
              <a:t>Presione ENTER (Intro) para visualizar la siguiente viñeta.</a:t>
            </a:r>
            <a:r>
              <a:rPr lang="es-419" sz="1200" kern="1200" dirty="0">
                <a:effectLst/>
                <a:latin typeface="Calibri" panose="020F0502020204030204" pitchFamily="34" charset="0"/>
                <a:ea typeface="MS PGothic" panose="020B0600070205080204" pitchFamily="34" charset="-128"/>
                <a:cs typeface="Calibri" panose="020F050202020403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Puede acceder a herramientas educativas que le ayudarán con las tareas de los estudiantes.</a:t>
            </a:r>
          </a:p>
          <a:p>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effectLst/>
                <a:latin typeface="Calibri" panose="020F0502020204030204" pitchFamily="34" charset="0"/>
                <a:ea typeface="MS PGothic" panose="020B0600070205080204" pitchFamily="34" charset="-128"/>
                <a:cs typeface="Calibri" panose="020F0502020204030204" pitchFamily="34" charset="0"/>
              </a:rPr>
              <a:t>[</a:t>
            </a:r>
            <a:r>
              <a:rPr lang="es-419" sz="1200" i="1" kern="1200" dirty="0">
                <a:effectLst/>
                <a:latin typeface="Calibri" panose="020F0502020204030204" pitchFamily="34" charset="0"/>
                <a:ea typeface="MS PGothic" panose="020B0600070205080204" pitchFamily="34" charset="-128"/>
                <a:cs typeface="Calibri" panose="020F0502020204030204" pitchFamily="34" charset="0"/>
              </a:rPr>
              <a:t>NOTA AL INSTRUCTOR: </a:t>
            </a:r>
            <a:r>
              <a:rPr lang="es-419" sz="1200" i="0" kern="1200" dirty="0">
                <a:effectLst/>
                <a:latin typeface="Calibri" panose="020F0502020204030204" pitchFamily="34" charset="0"/>
                <a:ea typeface="MS PGothic" panose="020B0600070205080204" pitchFamily="34" charset="-128"/>
                <a:cs typeface="Calibri" panose="020F0502020204030204" pitchFamily="34" charset="0"/>
              </a:rPr>
              <a:t>Presione ENTER (Intro) para visualizar la siguiente viñeta.</a:t>
            </a:r>
            <a:r>
              <a:rPr lang="es-419" sz="1200" kern="1200" dirty="0">
                <a:effectLst/>
                <a:latin typeface="Calibri" panose="020F0502020204030204" pitchFamily="34" charset="0"/>
                <a:ea typeface="MS PGothic" panose="020B0600070205080204" pitchFamily="34" charset="-128"/>
                <a:cs typeface="Calibri" panose="020F050202020403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Puede acceder a recursos de atención médica y asistir a algunas citas con el médico virtualmente.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effectLst/>
                <a:latin typeface="Calibri" panose="020F0502020204030204" pitchFamily="34" charset="0"/>
                <a:ea typeface="MS PGothic" panose="020B0600070205080204" pitchFamily="34" charset="-128"/>
                <a:cs typeface="Calibri" panose="020F0502020204030204" pitchFamily="34" charset="0"/>
              </a:rPr>
              <a:t>[</a:t>
            </a:r>
            <a:r>
              <a:rPr lang="es-419" sz="1200" i="1" kern="1200" dirty="0">
                <a:effectLst/>
                <a:latin typeface="Calibri" panose="020F0502020204030204" pitchFamily="34" charset="0"/>
                <a:ea typeface="MS PGothic" panose="020B0600070205080204" pitchFamily="34" charset="-128"/>
                <a:cs typeface="Calibri" panose="020F0502020204030204" pitchFamily="34" charset="0"/>
              </a:rPr>
              <a:t>NOTA AL INSTRUCTOR: </a:t>
            </a:r>
            <a:r>
              <a:rPr lang="es-419" sz="1200" i="0" kern="1200" dirty="0">
                <a:effectLst/>
                <a:latin typeface="Calibri" panose="020F0502020204030204" pitchFamily="34" charset="0"/>
                <a:ea typeface="MS PGothic" panose="020B0600070205080204" pitchFamily="34" charset="-128"/>
                <a:cs typeface="Calibri" panose="020F0502020204030204" pitchFamily="34" charset="0"/>
              </a:rPr>
              <a:t>Presione ENTER (Intro) para visualizar la siguiente viñeta.</a:t>
            </a:r>
            <a:r>
              <a:rPr lang="es-419" sz="1200" kern="1200" dirty="0">
                <a:effectLst/>
                <a:latin typeface="Calibri" panose="020F0502020204030204" pitchFamily="34" charset="0"/>
                <a:ea typeface="MS PGothic" panose="020B0600070205080204" pitchFamily="34" charset="-128"/>
                <a:cs typeface="Calibri" panose="020F0502020204030204" pitchFamily="34" charset="0"/>
              </a:rPr>
              <a:t>]</a:t>
            </a: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Puede acceder a su cuenta bancaria, pagar las cuentas en línea y suscribirse a otros servicios esenciales.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effectLst/>
                <a:latin typeface="Calibri" panose="020F0502020204030204" pitchFamily="34" charset="0"/>
                <a:ea typeface="MS PGothic" panose="020B0600070205080204" pitchFamily="34" charset="-128"/>
                <a:cs typeface="Calibri" panose="020F0502020204030204" pitchFamily="34" charset="0"/>
              </a:rPr>
              <a:t>[</a:t>
            </a:r>
            <a:r>
              <a:rPr lang="es-419" sz="1200" i="1" kern="1200" dirty="0">
                <a:effectLst/>
                <a:latin typeface="Calibri" panose="020F0502020204030204" pitchFamily="34" charset="0"/>
                <a:ea typeface="MS PGothic" panose="020B0600070205080204" pitchFamily="34" charset="-128"/>
                <a:cs typeface="Calibri" panose="020F0502020204030204" pitchFamily="34" charset="0"/>
              </a:rPr>
              <a:t>NOTA AL INSTRUCTOR: </a:t>
            </a:r>
            <a:r>
              <a:rPr lang="es-419" sz="1200" i="0" kern="1200" dirty="0">
                <a:effectLst/>
                <a:latin typeface="Calibri" panose="020F0502020204030204" pitchFamily="34" charset="0"/>
                <a:ea typeface="MS PGothic" panose="020B0600070205080204" pitchFamily="34" charset="-128"/>
                <a:cs typeface="Calibri" panose="020F0502020204030204" pitchFamily="34" charset="0"/>
              </a:rPr>
              <a:t>Presione ENTER (Intro) para visualizar la siguiente viñeta.</a:t>
            </a:r>
            <a:r>
              <a:rPr lang="es-419" sz="1200" kern="1200" dirty="0">
                <a:effectLst/>
                <a:latin typeface="Calibri" panose="020F0502020204030204" pitchFamily="34" charset="0"/>
                <a:ea typeface="MS PGothic" panose="020B0600070205080204" pitchFamily="34" charset="-128"/>
                <a:cs typeface="Calibri" panose="020F050202020403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Puede solicitar nuevos empleos o realizar algunos trabajos a distancia.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effectLst/>
                <a:latin typeface="Calibri" panose="020F0502020204030204" pitchFamily="34" charset="0"/>
                <a:ea typeface="MS PGothic" panose="020B0600070205080204" pitchFamily="34" charset="-128"/>
                <a:cs typeface="Calibri" panose="020F0502020204030204" pitchFamily="34" charset="0"/>
              </a:rPr>
              <a:t>[</a:t>
            </a:r>
            <a:r>
              <a:rPr lang="es-419" sz="1200" i="1" kern="1200" dirty="0">
                <a:effectLst/>
                <a:latin typeface="Calibri" panose="020F0502020204030204" pitchFamily="34" charset="0"/>
                <a:ea typeface="MS PGothic" panose="020B0600070205080204" pitchFamily="34" charset="-128"/>
                <a:cs typeface="Calibri" panose="020F0502020204030204" pitchFamily="34" charset="0"/>
              </a:rPr>
              <a:t>NOTA AL INSTRUCTOR: </a:t>
            </a:r>
            <a:r>
              <a:rPr lang="es-419" sz="1200" i="0" kern="1200" dirty="0">
                <a:effectLst/>
                <a:latin typeface="Calibri" panose="020F0502020204030204" pitchFamily="34" charset="0"/>
                <a:ea typeface="MS PGothic" panose="020B0600070205080204" pitchFamily="34" charset="-128"/>
                <a:cs typeface="Calibri" panose="020F0502020204030204" pitchFamily="34" charset="0"/>
              </a:rPr>
              <a:t>Presione ENTER (Intro) para visualizar la siguiente viñeta.</a:t>
            </a:r>
            <a:r>
              <a:rPr lang="es-419" sz="1200" kern="1200" dirty="0">
                <a:effectLst/>
                <a:latin typeface="Calibri" panose="020F0502020204030204" pitchFamily="34" charset="0"/>
                <a:ea typeface="MS PGothic" panose="020B0600070205080204" pitchFamily="34" charset="-128"/>
                <a:cs typeface="Calibri" panose="020F0502020204030204" pitchFamily="34" charset="0"/>
              </a:rPr>
              <a:t>]</a:t>
            </a: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Puede ver o escuchar espectáculos en línea.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effectLst/>
                <a:latin typeface="Calibri" panose="020F0502020204030204" pitchFamily="34" charset="0"/>
                <a:ea typeface="MS PGothic" panose="020B0600070205080204" pitchFamily="34" charset="-128"/>
                <a:cs typeface="Calibri" panose="020F0502020204030204" pitchFamily="34" charset="0"/>
              </a:rPr>
              <a:t>[</a:t>
            </a:r>
            <a:r>
              <a:rPr lang="es-419" sz="1200" i="1" kern="1200" dirty="0">
                <a:effectLst/>
                <a:latin typeface="Calibri" panose="020F0502020204030204" pitchFamily="34" charset="0"/>
                <a:ea typeface="MS PGothic" panose="020B0600070205080204" pitchFamily="34" charset="-128"/>
                <a:cs typeface="Calibri" panose="020F0502020204030204" pitchFamily="34" charset="0"/>
              </a:rPr>
              <a:t>NOTA AL INSTRUCTOR: </a:t>
            </a:r>
            <a:r>
              <a:rPr lang="es-419" sz="1200" i="0" kern="1200" dirty="0">
                <a:effectLst/>
                <a:latin typeface="Calibri" panose="020F0502020204030204" pitchFamily="34" charset="0"/>
                <a:ea typeface="MS PGothic" panose="020B0600070205080204" pitchFamily="34" charset="-128"/>
                <a:cs typeface="Calibri" panose="020F0502020204030204" pitchFamily="34" charset="0"/>
              </a:rPr>
              <a:t>Presione ENTER (Intro) para visualizar la siguiente viñeta.</a:t>
            </a:r>
            <a:r>
              <a:rPr lang="es-419" sz="1200" kern="1200" dirty="0">
                <a:effectLst/>
                <a:latin typeface="Calibri" panose="020F0502020204030204" pitchFamily="34" charset="0"/>
                <a:ea typeface="MS PGothic" panose="020B0600070205080204" pitchFamily="34" charset="-128"/>
                <a:cs typeface="Calibri" panose="020F0502020204030204" pitchFamily="34" charset="0"/>
              </a:rPr>
              <a:t>]</a:t>
            </a: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b="0" dirty="0">
                <a:solidFill>
                  <a:schemeClr val="accent5">
                    <a:lumMod val="75000"/>
                  </a:schemeClr>
                </a:solidFill>
              </a:rPr>
              <a:t>Puede </a:t>
            </a:r>
            <a:r>
              <a:rPr lang="es-419" dirty="0"/>
              <a:t>mantenerse al día con las noticias.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effectLst/>
                <a:latin typeface="Calibri" panose="020F0502020204030204" pitchFamily="34" charset="0"/>
                <a:ea typeface="MS PGothic" panose="020B0600070205080204" pitchFamily="34" charset="-128"/>
                <a:cs typeface="Calibri" panose="020F0502020204030204" pitchFamily="34" charset="0"/>
              </a:rPr>
              <a:t>[</a:t>
            </a:r>
            <a:r>
              <a:rPr lang="es-419" sz="1200" i="1" kern="1200" dirty="0">
                <a:effectLst/>
                <a:latin typeface="Calibri" panose="020F0502020204030204" pitchFamily="34" charset="0"/>
                <a:ea typeface="MS PGothic" panose="020B0600070205080204" pitchFamily="34" charset="-128"/>
                <a:cs typeface="Calibri" panose="020F0502020204030204" pitchFamily="34" charset="0"/>
              </a:rPr>
              <a:t>NOTA AL INSTRUCTOR: </a:t>
            </a:r>
            <a:r>
              <a:rPr lang="es-419" sz="1200" i="0" kern="1200" dirty="0">
                <a:effectLst/>
                <a:latin typeface="Calibri" panose="020F0502020204030204" pitchFamily="34" charset="0"/>
                <a:ea typeface="MS PGothic" panose="020B0600070205080204" pitchFamily="34" charset="-128"/>
                <a:cs typeface="Calibri" panose="020F0502020204030204" pitchFamily="34" charset="0"/>
              </a:rPr>
              <a:t>Presione ENTER (Intro) para visualizar la siguiente viñeta.</a:t>
            </a:r>
            <a:r>
              <a:rPr lang="es-419" sz="1200" kern="1200" dirty="0">
                <a:effectLst/>
                <a:latin typeface="Calibri" panose="020F0502020204030204" pitchFamily="34" charset="0"/>
                <a:ea typeface="MS PGothic" panose="020B0600070205080204" pitchFamily="34" charset="-128"/>
                <a:cs typeface="Calibri" panose="020F0502020204030204" pitchFamily="34" charset="0"/>
              </a:rPr>
              <a:t>]</a:t>
            </a: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Y mantenerse conectado con familiares y amigos.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Como puede ver, tener un servicio de Internet en su hogar tiene muchos beneficios y puede aumentar sus posibilidades de conectarse y relacionarse.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effectLst/>
              <a:latin typeface="Calibri" panose="020F0502020204030204" pitchFamily="34" charset="0"/>
              <a:ea typeface="MS PGothic" panose="020B0600070205080204" pitchFamily="34" charset="-128"/>
              <a:cs typeface="Calibri" panose="020F0502020204030204" pitchFamily="34" charset="0"/>
            </a:endParaRP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6</a:t>
            </a:fld>
            <a:endParaRPr lang="es-419" dirty="0"/>
          </a:p>
        </p:txBody>
      </p:sp>
    </p:spTree>
    <p:extLst>
      <p:ext uri="{BB962C8B-B14F-4D97-AF65-F5344CB8AC3E}">
        <p14:creationId xmlns:p14="http://schemas.microsoft.com/office/powerpoint/2010/main" val="323729402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UTILICE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dirty="0">
                <a:solidFill>
                  <a:srgbClr val="009FDB"/>
                </a:solidFill>
                <a:latin typeface="ATT Aleck Sans" panose="020B0503020203020204" pitchFamily="34" charset="0"/>
                <a:cs typeface="ATT Aleck Sans" panose="020B0503020203020204" pitchFamily="34" charset="0"/>
              </a:rPr>
              <a:t>Cómo presentar la solicitud</a:t>
            </a:r>
            <a:endParaRPr lang="es-419"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al ícono verde de éxito.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latin typeface="ATT Aleck Sans" panose="020B0503020203020204" pitchFamily="34" charset="0"/>
                <a:cs typeface="ATT Aleck Sans" panose="020B0503020203020204" pitchFamily="34" charset="0"/>
              </a:rPr>
              <a:t>Si necesita ayuda para crear una contraseña, consulte el curso </a:t>
            </a:r>
            <a:r>
              <a:rPr lang="es-419" b="0" i="0" dirty="0">
                <a:solidFill>
                  <a:srgbClr val="FFFFFF"/>
                </a:solidFill>
                <a:effectLst/>
                <a:latin typeface="Roboto" panose="020F0502020204030204" pitchFamily="34" charset="0"/>
              </a:rPr>
              <a:t>Cuentas y contraseñas</a:t>
            </a:r>
            <a:r>
              <a:rPr lang="es-419" dirty="0">
                <a:latin typeface="ATT Aleck Sans" panose="020B0503020203020204" pitchFamily="34" charset="0"/>
                <a:cs typeface="ATT Aleck Sans" panose="020B0503020203020204" pitchFamily="34" charset="0"/>
              </a:rPr>
              <a:t> de AT&amp;T Connected Learning.</a:t>
            </a: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60</a:t>
            </a:fld>
            <a:endParaRPr lang="es-419" dirty="0"/>
          </a:p>
        </p:txBody>
      </p:sp>
    </p:spTree>
    <p:extLst>
      <p:ext uri="{BB962C8B-B14F-4D97-AF65-F5344CB8AC3E}">
        <p14:creationId xmlns:p14="http://schemas.microsoft.com/office/powerpoint/2010/main" val="297939149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UTILICE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dirty="0">
                <a:solidFill>
                  <a:srgbClr val="009FDB"/>
                </a:solidFill>
                <a:latin typeface="ATT Aleck Sans" panose="020B0503020203020204" pitchFamily="34" charset="0"/>
                <a:cs typeface="ATT Aleck Sans" panose="020B0503020203020204" pitchFamily="34" charset="0"/>
              </a:rPr>
              <a:t>Cómo presentar la solicitud</a:t>
            </a:r>
            <a:endParaRPr lang="es-419" dirty="0">
              <a:latin typeface="ATT Aleck Sans" panose="020B0503020203020204" pitchFamily="34" charset="0"/>
              <a:cs typeface="ATT Aleck Sans" panose="020B0503020203020204" pitchFamily="34" charset="0"/>
            </a:endParaRPr>
          </a:p>
          <a:p>
            <a:endParaRPr lang="es-419" dirty="0"/>
          </a:p>
          <a:p>
            <a:r>
              <a:rPr lang="es-419" dirty="0"/>
              <a:t>Una vez que cree su cuenta con éxito, se le solicitará que introduzca su dirección de correo electrónico en la información de contacto. </a:t>
            </a:r>
          </a:p>
          <a:p>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Las notificaciones sobre la solicitud llegarán a la dirección de correo electrónico que proporcione.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800" dirty="0">
              <a:effectLst/>
              <a:latin typeface="SourceSansPro"/>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a:t>
            </a:r>
            <a:r>
              <a:rPr lang="es-419" sz="1800" i="1" kern="1200" dirty="0">
                <a:effectLst/>
                <a:latin typeface="Calibri" panose="020F0502020204030204" pitchFamily="34" charset="0"/>
                <a:ea typeface="MS PGothic" panose="020B0600070205080204" pitchFamily="34" charset="-128"/>
                <a:cs typeface="Calibri" panose="020F0502020204030204" pitchFamily="34" charset="0"/>
              </a:rPr>
              <a:t>NOTA AL INSTRUCTOR: </a:t>
            </a:r>
            <a:r>
              <a:rPr lang="es-419" sz="1800" i="0" kern="1200" dirty="0">
                <a:effectLst/>
                <a:latin typeface="Calibri" panose="020F0502020204030204" pitchFamily="34" charset="0"/>
                <a:ea typeface="MS PGothic" panose="020B0600070205080204" pitchFamily="34" charset="-128"/>
                <a:cs typeface="Calibri" panose="020F0502020204030204" pitchFamily="34" charset="0"/>
              </a:rPr>
              <a:t>Presione ENTER (Intro) para resaltar la casilla.</a:t>
            </a:r>
            <a:r>
              <a:rPr lang="es-419" sz="1800" kern="1200" dirty="0">
                <a:effectLst/>
                <a:latin typeface="Calibri" panose="020F0502020204030204" pitchFamily="34" charset="0"/>
                <a:ea typeface="MS PGothic" panose="020B0600070205080204" pitchFamily="34" charset="-128"/>
                <a:cs typeface="Calibri" panose="020F0502020204030204" pitchFamily="34" charset="0"/>
              </a:rPr>
              <a:t>]</a:t>
            </a:r>
            <a:endParaRPr lang="es-419" sz="1800" dirty="0">
              <a:effectLst/>
              <a:latin typeface="SourceSansPro"/>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800" dirty="0">
                <a:effectLst/>
                <a:latin typeface="SourceSansPro"/>
              </a:rPr>
              <a:t>Puede introducir una dirección de correo electrónico alternativa marcando la casilla. Así proporciona un contacto secundario, como un familiar o un asistente social, que recibirá actualizaciones sobre su solicitud. </a:t>
            </a:r>
            <a:endParaRPr lang="es-419" dirty="0"/>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61</a:t>
            </a:fld>
            <a:endParaRPr lang="es-419" dirty="0"/>
          </a:p>
        </p:txBody>
      </p:sp>
    </p:spTree>
    <p:extLst>
      <p:ext uri="{BB962C8B-B14F-4D97-AF65-F5344CB8AC3E}">
        <p14:creationId xmlns:p14="http://schemas.microsoft.com/office/powerpoint/2010/main" val="57687063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UTILICE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dirty="0">
                <a:solidFill>
                  <a:srgbClr val="009FDB"/>
                </a:solidFill>
                <a:latin typeface="ATT Aleck Sans" panose="020B0503020203020204" pitchFamily="34" charset="0"/>
                <a:cs typeface="ATT Aleck Sans" panose="020B0503020203020204" pitchFamily="34" charset="0"/>
              </a:rPr>
              <a:t>Cómo presentar la solicitud</a:t>
            </a:r>
            <a:endParaRPr lang="es-419" dirty="0">
              <a:latin typeface="ATT Aleck Sans" panose="020B0503020203020204" pitchFamily="34" charset="0"/>
              <a:cs typeface="ATT Aleck Sans" panose="020B0503020203020204" pitchFamily="34" charset="0"/>
            </a:endParaRPr>
          </a:p>
          <a:p>
            <a:endParaRPr lang="es-419" dirty="0"/>
          </a:p>
          <a:p>
            <a:r>
              <a:rPr lang="es-419" dirty="0"/>
              <a:t>Una vez que haya introducido su dirección de correo electrónico, se le solicitará que introduzca su número de teléfono. </a:t>
            </a:r>
          </a:p>
          <a:p>
            <a:endParaRPr lang="es-419" dirty="0"/>
          </a:p>
          <a:p>
            <a:r>
              <a:rPr lang="es-419" dirty="0"/>
              <a:t>Esto es opcional. Si lo proporciona, los administradores del programa podrán ponerse en contacto con usted por teléfono con respecto a su solicitud del ACP. </a:t>
            </a:r>
          </a:p>
          <a:p>
            <a:endParaRPr lang="es-419"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effectLst/>
                <a:latin typeface="Calibri" panose="020F0502020204030204" pitchFamily="34" charset="0"/>
                <a:ea typeface="MS PGothic" panose="020B0600070205080204" pitchFamily="34" charset="-128"/>
                <a:cs typeface="Calibri" panose="020F0502020204030204" pitchFamily="34" charset="0"/>
              </a:rPr>
              <a:t>[</a:t>
            </a:r>
            <a:r>
              <a:rPr lang="es-419" sz="1200" i="1" kern="1200" dirty="0">
                <a:effectLst/>
                <a:latin typeface="Calibri" panose="020F0502020204030204" pitchFamily="34" charset="0"/>
                <a:ea typeface="MS PGothic" panose="020B0600070205080204" pitchFamily="34" charset="-128"/>
                <a:cs typeface="Calibri" panose="020F0502020204030204" pitchFamily="34" charset="0"/>
              </a:rPr>
              <a:t>NOTA AL INSTRUCTOR: </a:t>
            </a:r>
            <a:r>
              <a:rPr lang="es-419" sz="1200" i="0" kern="1200" dirty="0">
                <a:effectLst/>
                <a:latin typeface="Calibri" panose="020F0502020204030204" pitchFamily="34" charset="0"/>
                <a:ea typeface="MS PGothic" panose="020B0600070205080204" pitchFamily="34" charset="-128"/>
                <a:cs typeface="Calibri" panose="020F0502020204030204" pitchFamily="34" charset="0"/>
              </a:rPr>
              <a:t>Presione ENTER (Intro) para resaltar la casilla.</a:t>
            </a:r>
            <a:r>
              <a:rPr lang="es-419" sz="1200" kern="1200" dirty="0">
                <a:effectLst/>
                <a:latin typeface="Calibri" panose="020F0502020204030204" pitchFamily="34" charset="0"/>
                <a:ea typeface="MS PGothic" panose="020B0600070205080204" pitchFamily="34" charset="-128"/>
                <a:cs typeface="Calibri" panose="020F0502020204030204" pitchFamily="34" charset="0"/>
              </a:rPr>
              <a:t>]</a:t>
            </a:r>
            <a:endParaRPr lang="es-419" sz="1200" dirty="0">
              <a:effectLst/>
              <a:latin typeface="SourceSansPro"/>
            </a:endParaRPr>
          </a:p>
          <a:p>
            <a:endParaRPr lang="es-419" dirty="0">
              <a:latin typeface="ATT Aleck Sans" panose="020B0503020203020204" pitchFamily="34" charset="0"/>
              <a:cs typeface="ATT Aleck Sans" panose="020B0503020203020204" pitchFamily="34" charset="0"/>
            </a:endParaRPr>
          </a:p>
          <a:p>
            <a:r>
              <a:rPr lang="es-419" dirty="0">
                <a:latin typeface="ATT Aleck Sans" panose="020B0503020203020204" pitchFamily="34" charset="0"/>
                <a:cs typeface="ATT Aleck Sans" panose="020B0503020203020204" pitchFamily="34" charset="0"/>
              </a:rPr>
              <a:t>Si su dirección postal es diferente a la de su domicilio, puede marcar la casilla provista en el formulario e introducir la </a:t>
            </a:r>
            <a:r>
              <a:rPr lang="es-419" dirty="0"/>
              <a:t>d</a:t>
            </a:r>
            <a:r>
              <a:rPr lang="es-419" dirty="0">
                <a:latin typeface="ATT Aleck Sans" panose="020B0503020203020204" pitchFamily="34" charset="0"/>
                <a:cs typeface="ATT Aleck Sans" panose="020B0503020203020204" pitchFamily="34" charset="0"/>
              </a:rPr>
              <a:t>irección postal, como un apartado postal. </a:t>
            </a:r>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62</a:t>
            </a:fld>
            <a:endParaRPr lang="es-419" dirty="0"/>
          </a:p>
        </p:txBody>
      </p:sp>
    </p:spTree>
    <p:extLst>
      <p:ext uri="{BB962C8B-B14F-4D97-AF65-F5344CB8AC3E}">
        <p14:creationId xmlns:p14="http://schemas.microsoft.com/office/powerpoint/2010/main" val="264215258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UTILICE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dirty="0">
                <a:solidFill>
                  <a:srgbClr val="009FDB"/>
                </a:solidFill>
                <a:latin typeface="ATT Aleck Sans" panose="020B0503020203020204" pitchFamily="34" charset="0"/>
                <a:cs typeface="ATT Aleck Sans" panose="020B0503020203020204" pitchFamily="34" charset="0"/>
              </a:rPr>
              <a:t>Cómo presentar la solicitud</a:t>
            </a:r>
            <a:endParaRPr lang="es-419" dirty="0">
              <a:latin typeface="ATT Aleck Sans" panose="020B0503020203020204" pitchFamily="34" charset="0"/>
              <a:cs typeface="ATT Aleck Sans" panose="020B0503020203020204" pitchFamily="34" charset="0"/>
            </a:endParaRPr>
          </a:p>
          <a:p>
            <a:endParaRPr lang="es-419" dirty="0">
              <a:latin typeface="ATT Aleck Sans" panose="020B0503020203020204" pitchFamily="34" charset="0"/>
              <a:cs typeface="ATT Aleck Sans" panose="020B0503020203020204" pitchFamily="34" charset="0"/>
            </a:endParaRPr>
          </a:p>
          <a:p>
            <a:r>
              <a:rPr lang="es-419" dirty="0">
                <a:latin typeface="ATT Aleck Sans" panose="020B0503020203020204" pitchFamily="34" charset="0"/>
                <a:cs typeface="ATT Aleck Sans" panose="020B0503020203020204" pitchFamily="34" charset="0"/>
              </a:rPr>
              <a:t>La dirección postal le solicita la dirección de su calle, número de apartamento o unidad, ciudad, estado y código postal. </a:t>
            </a:r>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63</a:t>
            </a:fld>
            <a:endParaRPr lang="es-419" dirty="0"/>
          </a:p>
        </p:txBody>
      </p:sp>
    </p:spTree>
    <p:extLst>
      <p:ext uri="{BB962C8B-B14F-4D97-AF65-F5344CB8AC3E}">
        <p14:creationId xmlns:p14="http://schemas.microsoft.com/office/powerpoint/2010/main" val="73722732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UTILICE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dirty="0">
                <a:solidFill>
                  <a:srgbClr val="009FDB"/>
                </a:solidFill>
                <a:latin typeface="ATT Aleck Sans" panose="020B0503020203020204" pitchFamily="34" charset="0"/>
                <a:cs typeface="ATT Aleck Sans" panose="020B0503020203020204" pitchFamily="34" charset="0"/>
              </a:rPr>
              <a:t>Cómo presentar la solicitud</a:t>
            </a:r>
            <a:endParaRPr lang="es-419" dirty="0">
              <a:latin typeface="ATT Aleck Sans" panose="020B0503020203020204" pitchFamily="34" charset="0"/>
              <a:cs typeface="ATT Aleck Sans" panose="020B0503020203020204" pitchFamily="34" charset="0"/>
            </a:endParaRPr>
          </a:p>
          <a:p>
            <a:endParaRPr lang="es-419" sz="1800" dirty="0">
              <a:effectLst/>
              <a:latin typeface="SourceSansPro"/>
            </a:endParaRPr>
          </a:p>
          <a:p>
            <a:r>
              <a:rPr lang="es-419" sz="1800" dirty="0">
                <a:effectLst/>
                <a:latin typeface="SourceSansPro"/>
              </a:rPr>
              <a:t>Puede seleccionar su idioma preferido. Esto es opcional. </a:t>
            </a:r>
          </a:p>
          <a:p>
            <a:endParaRPr lang="es-419" sz="1800" dirty="0">
              <a:effectLst/>
              <a:latin typeface="SourceSansPro"/>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effectLst/>
                <a:latin typeface="Calibri" panose="020F0502020204030204" pitchFamily="34" charset="0"/>
                <a:ea typeface="MS PGothic" panose="020B0600070205080204" pitchFamily="34" charset="-128"/>
                <a:cs typeface="Calibri" panose="020F0502020204030204" pitchFamily="34" charset="0"/>
              </a:rPr>
              <a:t>[</a:t>
            </a:r>
            <a:r>
              <a:rPr lang="es-419" sz="1200" i="1" kern="1200" dirty="0">
                <a:effectLst/>
                <a:latin typeface="Calibri" panose="020F0502020204030204" pitchFamily="34" charset="0"/>
                <a:ea typeface="MS PGothic" panose="020B0600070205080204" pitchFamily="34" charset="-128"/>
                <a:cs typeface="Calibri" panose="020F0502020204030204" pitchFamily="34" charset="0"/>
              </a:rPr>
              <a:t>NOTA AL INSTRUCTOR: </a:t>
            </a:r>
            <a:r>
              <a:rPr lang="es-419" sz="1200" i="0" kern="1200" dirty="0">
                <a:effectLst/>
                <a:latin typeface="Calibri" panose="020F0502020204030204" pitchFamily="34" charset="0"/>
                <a:ea typeface="MS PGothic" panose="020B0600070205080204" pitchFamily="34" charset="-128"/>
                <a:cs typeface="Calibri" panose="020F0502020204030204" pitchFamily="34" charset="0"/>
              </a:rPr>
              <a:t>Presione ENTER (Intro) para resaltar la casilla </a:t>
            </a:r>
            <a:r>
              <a:rPr lang="es-419" dirty="0" err="1"/>
              <a:t>Español</a:t>
            </a:r>
            <a:r>
              <a:rPr lang="es-419" sz="1200" i="0" kern="1200" dirty="0">
                <a:effectLst/>
                <a:latin typeface="Calibri" panose="020F0502020204030204" pitchFamily="34" charset="0"/>
                <a:ea typeface="MS PGothic" panose="020B0600070205080204" pitchFamily="34" charset="-128"/>
                <a:cs typeface="Calibri" panose="020F0502020204030204" pitchFamily="34" charset="0"/>
              </a:rPr>
              <a:t>.</a:t>
            </a:r>
            <a:r>
              <a:rPr lang="es-419" sz="1200" kern="1200" dirty="0">
                <a:effectLst/>
                <a:latin typeface="Calibri" panose="020F0502020204030204" pitchFamily="34" charset="0"/>
                <a:ea typeface="MS PGothic" panose="020B0600070205080204" pitchFamily="34" charset="-128"/>
                <a:cs typeface="Calibri" panose="020F0502020204030204" pitchFamily="34" charset="0"/>
              </a:rPr>
              <a:t>]</a:t>
            </a:r>
            <a:endParaRPr lang="es-419" sz="1200" dirty="0">
              <a:effectLst/>
              <a:latin typeface="SourceSansPro"/>
            </a:endParaRPr>
          </a:p>
          <a:p>
            <a:endParaRPr lang="es-419" sz="1800" dirty="0">
              <a:effectLst/>
              <a:latin typeface="SourceSansPro"/>
            </a:endParaRPr>
          </a:p>
          <a:p>
            <a:r>
              <a:rPr lang="es-419" dirty="0"/>
              <a:t>Si selecciona "Español", todas las notificaciones que reciba estarán en español. </a:t>
            </a:r>
            <a:endParaRPr lang="es-419" dirty="0">
              <a:effectLst/>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64</a:t>
            </a:fld>
            <a:endParaRPr lang="es-419" dirty="0"/>
          </a:p>
        </p:txBody>
      </p:sp>
    </p:spTree>
    <p:extLst>
      <p:ext uri="{BB962C8B-B14F-4D97-AF65-F5344CB8AC3E}">
        <p14:creationId xmlns:p14="http://schemas.microsoft.com/office/powerpoint/2010/main" val="195862301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UTILICE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dirty="0">
                <a:solidFill>
                  <a:srgbClr val="009FDB"/>
                </a:solidFill>
                <a:latin typeface="ATT Aleck Sans" panose="020B0503020203020204" pitchFamily="34" charset="0"/>
                <a:cs typeface="ATT Aleck Sans" panose="020B0503020203020204" pitchFamily="34" charset="0"/>
              </a:rPr>
              <a:t>Cómo presentar la solicitud</a:t>
            </a:r>
            <a:endParaRPr lang="es-419"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Debe marcar la casilla que dice “No soy un robot”.  </a:t>
            </a:r>
            <a:endParaRPr lang="es-419" dirty="0">
              <a:latin typeface="ATT Aleck Sans" panose="020B0503020203020204" pitchFamily="34" charset="0"/>
              <a:cs typeface="ATT Aleck Sans" panose="020B0503020203020204" pitchFamily="34" charset="0"/>
            </a:endParaRP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65</a:t>
            </a:fld>
            <a:endParaRPr lang="es-419" dirty="0"/>
          </a:p>
        </p:txBody>
      </p:sp>
    </p:spTree>
    <p:extLst>
      <p:ext uri="{BB962C8B-B14F-4D97-AF65-F5344CB8AC3E}">
        <p14:creationId xmlns:p14="http://schemas.microsoft.com/office/powerpoint/2010/main" val="346027992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UTILICE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dirty="0">
                <a:solidFill>
                  <a:srgbClr val="009FDB"/>
                </a:solidFill>
                <a:latin typeface="ATT Aleck Sans" panose="020B0503020203020204" pitchFamily="34" charset="0"/>
                <a:cs typeface="ATT Aleck Sans" panose="020B0503020203020204" pitchFamily="34" charset="0"/>
              </a:rPr>
              <a:t>Cómo presentar la solicitud</a:t>
            </a:r>
            <a:endParaRPr lang="es-419" dirty="0">
              <a:latin typeface="ATT Aleck Sans" panose="020B0503020203020204" pitchFamily="34" charset="0"/>
              <a:cs typeface="ATT Aleck Sans" panose="020B0503020203020204" pitchFamily="34" charset="0"/>
            </a:endParaRPr>
          </a:p>
          <a:p>
            <a:endParaRPr lang="es-419" dirty="0"/>
          </a:p>
          <a:p>
            <a:r>
              <a:rPr lang="es-419" dirty="0"/>
              <a:t>Luego, haga clic en “Ingresa". </a:t>
            </a:r>
          </a:p>
        </p:txBody>
      </p:sp>
      <p:sp>
        <p:nvSpPr>
          <p:cNvPr id="4" name="Slide Number Placeholder 3"/>
          <p:cNvSpPr>
            <a:spLocks noGrp="1"/>
          </p:cNvSpPr>
          <p:nvPr>
            <p:ph type="sldNum" sz="quarter" idx="5"/>
          </p:nvPr>
        </p:nvSpPr>
        <p:spPr/>
        <p:txBody>
          <a:bodyPr/>
          <a:lstStyle/>
          <a:p>
            <a:fld id="{0A1A2D79-0A70-4F98-91B6-5265C658D6AD}" type="slidenum">
              <a:rPr lang="en-US" smtClean="0"/>
              <a:t>66</a:t>
            </a:fld>
            <a:endParaRPr lang="es-419" dirty="0"/>
          </a:p>
        </p:txBody>
      </p:sp>
    </p:spTree>
    <p:extLst>
      <p:ext uri="{BB962C8B-B14F-4D97-AF65-F5344CB8AC3E}">
        <p14:creationId xmlns:p14="http://schemas.microsoft.com/office/powerpoint/2010/main" val="53890790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UTILICE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dirty="0">
                <a:solidFill>
                  <a:srgbClr val="009FDB"/>
                </a:solidFill>
                <a:latin typeface="ATT Aleck Sans" panose="020B0503020203020204" pitchFamily="34" charset="0"/>
                <a:cs typeface="ATT Aleck Sans" panose="020B0503020203020204" pitchFamily="34" charset="0"/>
              </a:rPr>
              <a:t>Cómo presentar la solicitud</a:t>
            </a:r>
            <a:endParaRPr lang="es-419" dirty="0">
              <a:latin typeface="ATT Aleck Sans" panose="020B0503020203020204" pitchFamily="34" charset="0"/>
              <a:cs typeface="ATT Aleck Sans" panose="020B0503020203020204" pitchFamily="34" charset="0"/>
            </a:endParaRPr>
          </a:p>
          <a:p>
            <a:endParaRPr lang="es-419" sz="1800" dirty="0">
              <a:effectLst/>
              <a:latin typeface="SourceSansPro"/>
            </a:endParaRPr>
          </a:p>
          <a:p>
            <a:r>
              <a:rPr lang="es-419" sz="1800" dirty="0">
                <a:effectLst/>
                <a:latin typeface="SourceSansPro"/>
              </a:rPr>
              <a:t>Luego, verá un mensaje que confirma que ha creado su cuenta. </a:t>
            </a:r>
          </a:p>
          <a:p>
            <a:endParaRPr lang="es-419" sz="1800" dirty="0">
              <a:effectLst/>
              <a:latin typeface="SourceSansPro"/>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effectLst/>
                <a:latin typeface="Calibri" panose="020F0502020204030204" pitchFamily="34" charset="0"/>
                <a:ea typeface="MS PGothic" panose="020B0600070205080204" pitchFamily="34" charset="-128"/>
                <a:cs typeface="Calibri" panose="020F0502020204030204" pitchFamily="34" charset="0"/>
              </a:rPr>
              <a:t>[</a:t>
            </a:r>
            <a:r>
              <a:rPr lang="es-419" sz="1200" i="1" kern="1200" dirty="0">
                <a:effectLst/>
                <a:latin typeface="Calibri" panose="020F0502020204030204" pitchFamily="34" charset="0"/>
                <a:ea typeface="MS PGothic" panose="020B0600070205080204" pitchFamily="34" charset="-128"/>
                <a:cs typeface="Calibri" panose="020F0502020204030204" pitchFamily="34" charset="0"/>
              </a:rPr>
              <a:t>NOTA AL INSTRUCTOR: </a:t>
            </a:r>
            <a:r>
              <a:rPr lang="es-419" sz="1200" i="0" kern="1200" dirty="0">
                <a:effectLst/>
                <a:latin typeface="Calibri" panose="020F0502020204030204" pitchFamily="34" charset="0"/>
                <a:ea typeface="MS PGothic" panose="020B0600070205080204" pitchFamily="34" charset="-128"/>
                <a:cs typeface="Calibri" panose="020F0502020204030204" pitchFamily="34" charset="0"/>
              </a:rPr>
              <a:t>Presione ENTER (Intro) para mostrar la sugerencia rápida].</a:t>
            </a:r>
            <a:endParaRPr lang="es-419" dirty="0">
              <a:effectLst/>
            </a:endParaRPr>
          </a:p>
          <a:p>
            <a:endParaRPr lang="es-419" sz="1800" dirty="0">
              <a:effectLst/>
              <a:latin typeface="SourceSansPro"/>
            </a:endParaRPr>
          </a:p>
          <a:p>
            <a:r>
              <a:rPr lang="es-419" sz="1800" dirty="0">
                <a:effectLst/>
                <a:latin typeface="SourceSansPro"/>
              </a:rPr>
              <a:t>Recuerde que necesitará el nombre de usuario y la contraseña que creó para revisar y presentar su solicitud. </a:t>
            </a:r>
          </a:p>
          <a:p>
            <a:endParaRPr lang="es-419" sz="1800" dirty="0">
              <a:effectLst/>
              <a:latin typeface="SourceSansPro"/>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a:t>
            </a:r>
            <a:r>
              <a:rPr lang="es-419" sz="1800" i="1" kern="1200" dirty="0">
                <a:effectLst/>
                <a:latin typeface="Calibri" panose="020F0502020204030204" pitchFamily="34" charset="0"/>
                <a:ea typeface="MS PGothic" panose="020B0600070205080204" pitchFamily="34" charset="-128"/>
                <a:cs typeface="Calibri" panose="020F0502020204030204" pitchFamily="34" charset="0"/>
              </a:rPr>
              <a:t>NOTA AL INSTRUCTOR: </a:t>
            </a:r>
            <a:r>
              <a:rPr lang="es-419" sz="1800" i="0" kern="1200" dirty="0">
                <a:effectLst/>
                <a:latin typeface="Calibri" panose="020F0502020204030204" pitchFamily="34" charset="0"/>
                <a:ea typeface="MS PGothic" panose="020B0600070205080204" pitchFamily="34" charset="-128"/>
                <a:cs typeface="Calibri" panose="020F0502020204030204" pitchFamily="34" charset="0"/>
              </a:rPr>
              <a:t>Presione ENTER (Intro) para resaltar el botón "Cerrar"].</a:t>
            </a:r>
            <a:endParaRPr lang="es-419" sz="1800" dirty="0">
              <a:effectLst/>
              <a:latin typeface="SourceSansPro"/>
            </a:endParaRPr>
          </a:p>
          <a:p>
            <a:endParaRPr lang="es-419" sz="1800" dirty="0">
              <a:effectLst/>
              <a:latin typeface="SourceSansPro"/>
            </a:endParaRPr>
          </a:p>
          <a:p>
            <a:r>
              <a:rPr lang="es-419" sz="1800" dirty="0">
                <a:effectLst/>
                <a:latin typeface="SourceSansPro"/>
              </a:rPr>
              <a:t>Haga clic en </a:t>
            </a:r>
            <a:r>
              <a:rPr lang="es-419" sz="1800" b="0" dirty="0">
                <a:effectLst/>
                <a:latin typeface="SourceSansPro"/>
              </a:rPr>
              <a:t>Cerrar. </a:t>
            </a:r>
            <a:endParaRPr lang="es-419" b="0" dirty="0">
              <a:effectLst/>
            </a:endParaRP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67</a:t>
            </a:fld>
            <a:endParaRPr lang="es-419" dirty="0"/>
          </a:p>
        </p:txBody>
      </p:sp>
    </p:spTree>
    <p:extLst>
      <p:ext uri="{BB962C8B-B14F-4D97-AF65-F5344CB8AC3E}">
        <p14:creationId xmlns:p14="http://schemas.microsoft.com/office/powerpoint/2010/main" val="222111619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UTILICE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dirty="0">
                <a:solidFill>
                  <a:srgbClr val="009FDB"/>
                </a:solidFill>
                <a:latin typeface="ATT Aleck Sans" panose="020B0503020203020204" pitchFamily="34" charset="0"/>
                <a:cs typeface="ATT Aleck Sans" panose="020B0503020203020204" pitchFamily="34" charset="0"/>
              </a:rPr>
              <a:t>Cómo presentar la solicitud</a:t>
            </a:r>
            <a:endParaRPr lang="es-419" dirty="0">
              <a:latin typeface="ATT Aleck Sans" panose="020B0503020203020204" pitchFamily="34" charset="0"/>
              <a:cs typeface="ATT Aleck Sans" panose="020B0503020203020204" pitchFamily="34" charset="0"/>
            </a:endParaRPr>
          </a:p>
          <a:p>
            <a:endParaRPr lang="es-419" dirty="0"/>
          </a:p>
          <a:p>
            <a:r>
              <a:rPr lang="es-419" dirty="0"/>
              <a:t>Para volver a ingresar a su cuenta, escriba </a:t>
            </a:r>
            <a:r>
              <a:rPr lang="es-419" dirty="0">
                <a:hlinkClick r:id="rId3"/>
              </a:rPr>
              <a:t>https://www.affordableconnectivity.gov</a:t>
            </a:r>
            <a:r>
              <a:rPr lang="es-419" dirty="0"/>
              <a:t> en su explorador web. </a:t>
            </a:r>
          </a:p>
          <a:p>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effectLst/>
                <a:latin typeface="Calibri" panose="020F0502020204030204" pitchFamily="34" charset="0"/>
                <a:ea typeface="MS PGothic" panose="020B0600070205080204" pitchFamily="34" charset="-128"/>
                <a:cs typeface="Calibri" panose="020F0502020204030204" pitchFamily="34" charset="0"/>
              </a:rPr>
              <a:t>[</a:t>
            </a:r>
            <a:r>
              <a:rPr lang="es-419" sz="1200" i="1" kern="1200" dirty="0">
                <a:effectLst/>
                <a:latin typeface="Calibri" panose="020F0502020204030204" pitchFamily="34" charset="0"/>
                <a:ea typeface="MS PGothic" panose="020B0600070205080204" pitchFamily="34" charset="-128"/>
                <a:cs typeface="Calibri" panose="020F0502020204030204" pitchFamily="34" charset="0"/>
              </a:rPr>
              <a:t>NOTA AL INSTRUCTOR: </a:t>
            </a:r>
            <a:r>
              <a:rPr lang="es-419" sz="1200" i="0" kern="1200" dirty="0">
                <a:effectLst/>
                <a:latin typeface="Calibri" panose="020F0502020204030204" pitchFamily="34" charset="0"/>
                <a:ea typeface="MS PGothic" panose="020B0600070205080204" pitchFamily="34" charset="-128"/>
                <a:cs typeface="Calibri" panose="020F0502020204030204" pitchFamily="34" charset="0"/>
              </a:rPr>
              <a:t>Presione ENTER (Intro) para resaltar el botón "Iniciar sesión".</a:t>
            </a:r>
            <a:r>
              <a:rPr lang="es-419" sz="1200" kern="1200" dirty="0">
                <a:effectLst/>
                <a:latin typeface="Calibri" panose="020F0502020204030204" pitchFamily="34" charset="0"/>
                <a:ea typeface="MS PGothic" panose="020B0600070205080204" pitchFamily="34" charset="-128"/>
                <a:cs typeface="Calibri" panose="020F0502020204030204" pitchFamily="34" charset="0"/>
              </a:rPr>
              <a:t>]</a:t>
            </a:r>
            <a:endParaRPr lang="es-419" dirty="0"/>
          </a:p>
          <a:p>
            <a:endParaRPr lang="es-419" dirty="0"/>
          </a:p>
          <a:p>
            <a:r>
              <a:rPr lang="es-419" dirty="0"/>
              <a:t>Luego, haga clic en "Iniciar sesión" en la parte superior derecha de la página. </a:t>
            </a:r>
            <a:endParaRPr lang="es-419" dirty="0">
              <a:latin typeface="ATT Aleck Sans" panose="020B0503020203020204" pitchFamily="34" charset="0"/>
              <a:cs typeface="ATT Aleck Sans" panose="020B0503020203020204" pitchFamily="34" charset="0"/>
            </a:endParaRP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68</a:t>
            </a:fld>
            <a:endParaRPr lang="es-419" dirty="0"/>
          </a:p>
        </p:txBody>
      </p:sp>
    </p:spTree>
    <p:extLst>
      <p:ext uri="{BB962C8B-B14F-4D97-AF65-F5344CB8AC3E}">
        <p14:creationId xmlns:p14="http://schemas.microsoft.com/office/powerpoint/2010/main" val="3042855852"/>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UTILICE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dirty="0">
                <a:solidFill>
                  <a:srgbClr val="009FDB"/>
                </a:solidFill>
                <a:latin typeface="ATT Aleck Sans" panose="020B0503020203020204" pitchFamily="34" charset="0"/>
                <a:cs typeface="ATT Aleck Sans" panose="020B0503020203020204" pitchFamily="34" charset="0"/>
              </a:rPr>
              <a:t>Cómo presentar la solicitud</a:t>
            </a:r>
            <a:endParaRPr lang="es-419"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800" dirty="0">
              <a:effectLst/>
              <a:latin typeface="SourceSansPro"/>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800" dirty="0">
                <a:effectLst/>
                <a:latin typeface="SourceSansPro"/>
              </a:rPr>
              <a:t>Introduzca su nombre de usuario y contraseña para iniciar sesión en su cuenta. </a:t>
            </a:r>
          </a:p>
        </p:txBody>
      </p:sp>
      <p:sp>
        <p:nvSpPr>
          <p:cNvPr id="4" name="Slide Number Placeholder 3"/>
          <p:cNvSpPr>
            <a:spLocks noGrp="1"/>
          </p:cNvSpPr>
          <p:nvPr>
            <p:ph type="sldNum" sz="quarter" idx="5"/>
          </p:nvPr>
        </p:nvSpPr>
        <p:spPr/>
        <p:txBody>
          <a:bodyPr/>
          <a:lstStyle/>
          <a:p>
            <a:fld id="{0A1A2D79-0A70-4F98-91B6-5265C658D6AD}" type="slidenum">
              <a:rPr lang="en-US" smtClean="0"/>
              <a:t>69</a:t>
            </a:fld>
            <a:endParaRPr lang="es-419" dirty="0"/>
          </a:p>
        </p:txBody>
      </p:sp>
    </p:spTree>
    <p:extLst>
      <p:ext uri="{BB962C8B-B14F-4D97-AF65-F5344CB8AC3E}">
        <p14:creationId xmlns:p14="http://schemas.microsoft.com/office/powerpoint/2010/main" val="24295161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UTILICE POWERPOINT </a:t>
            </a:r>
          </a:p>
          <a:p>
            <a:pPr marL="628650" lvl="1" indent="-171450">
              <a:buFont typeface="Arial" panose="020B0604020202020204" pitchFamily="34" charset="0"/>
              <a:buChar char="•"/>
            </a:pPr>
            <a:r>
              <a:rPr lang="es-419" dirty="0"/>
              <a:t>¿Qué es el beneficio del ACP?</a:t>
            </a:r>
          </a:p>
          <a:p>
            <a:endParaRPr lang="es-419" sz="1200" dirty="0"/>
          </a:p>
          <a:p>
            <a:r>
              <a:rPr lang="es-419" sz="1200" dirty="0"/>
              <a:t>Su hogar es elegible para el ACP si usted o algún miembro de su hogar participa en uno de los siguientes programas:</a:t>
            </a:r>
          </a:p>
          <a:p>
            <a:pPr marL="171450" indent="-171450">
              <a:lnSpc>
                <a:spcPct val="160000"/>
              </a:lnSpc>
              <a:buFont typeface="Arial" panose="020B0604020202020204" pitchFamily="34" charset="0"/>
              <a:buChar char="•"/>
            </a:pPr>
            <a:r>
              <a:rPr lang="es-419" sz="1200" dirty="0">
                <a:solidFill>
                  <a:schemeClr val="tx1"/>
                </a:solidFill>
              </a:rPr>
              <a:t>Programa de Asistencia Nutricional Suplementaria (SNAP)</a:t>
            </a:r>
          </a:p>
          <a:p>
            <a:pPr marL="171450" indent="-171450">
              <a:lnSpc>
                <a:spcPct val="160000"/>
              </a:lnSpc>
              <a:buFont typeface="Arial" panose="020B0604020202020204" pitchFamily="34" charset="0"/>
              <a:buChar char="•"/>
            </a:pPr>
            <a:r>
              <a:rPr lang="es-419" sz="1200" dirty="0">
                <a:solidFill>
                  <a:schemeClr val="tx1"/>
                </a:solidFill>
              </a:rPr>
              <a:t>Programa de Almuerzo Escolar Gratuito y a Precio Reducido o Programa de Desayuno Escolar, incluso a través de la Disposición de Elegibilidad Comunitaria del USDA</a:t>
            </a:r>
          </a:p>
          <a:p>
            <a:pPr marL="171450" indent="-171450">
              <a:lnSpc>
                <a:spcPct val="160000"/>
              </a:lnSpc>
              <a:buFont typeface="Arial" panose="020B0604020202020204" pitchFamily="34" charset="0"/>
              <a:buChar char="•"/>
            </a:pPr>
            <a:r>
              <a:rPr lang="es-419" sz="1200" dirty="0">
                <a:solidFill>
                  <a:schemeClr val="tx1"/>
                </a:solidFill>
              </a:rPr>
              <a:t>Medicaid</a:t>
            </a:r>
          </a:p>
          <a:p>
            <a:pPr marL="171450" indent="-171450">
              <a:lnSpc>
                <a:spcPct val="160000"/>
              </a:lnSpc>
              <a:buFont typeface="Arial" panose="020B0604020202020204" pitchFamily="34" charset="0"/>
              <a:buChar char="•"/>
            </a:pPr>
            <a:r>
              <a:rPr lang="es-419" sz="1200" dirty="0">
                <a:solidFill>
                  <a:schemeClr val="tx1"/>
                </a:solidFill>
              </a:rPr>
              <a:t>Programa Especial de Nutrición Suplementaria para Mujeres, Infantes y Niños (WIC)</a:t>
            </a:r>
          </a:p>
          <a:p>
            <a:pPr marL="171450" indent="-171450">
              <a:lnSpc>
                <a:spcPct val="160000"/>
              </a:lnSpc>
              <a:buFont typeface="Arial" panose="020B0604020202020204" pitchFamily="34" charset="0"/>
              <a:buChar char="•"/>
            </a:pPr>
            <a:r>
              <a:rPr lang="es-419" sz="1200" dirty="0">
                <a:solidFill>
                  <a:schemeClr val="tx1"/>
                </a:solidFill>
              </a:rPr>
              <a:t>Programa de Seguridad de Ingreso Suplementario (SSI)</a:t>
            </a:r>
          </a:p>
          <a:p>
            <a:pPr marL="171450" indent="-171450">
              <a:lnSpc>
                <a:spcPct val="160000"/>
              </a:lnSpc>
              <a:buFont typeface="Arial" panose="020B0604020202020204" pitchFamily="34" charset="0"/>
              <a:buChar char="•"/>
            </a:pPr>
            <a:r>
              <a:rPr lang="es-419" sz="1200" dirty="0">
                <a:solidFill>
                  <a:schemeClr val="tx1"/>
                </a:solidFill>
              </a:rPr>
              <a:t>Asistencia Federal para la Vivienda Pública (FPHA)</a:t>
            </a:r>
          </a:p>
          <a:p>
            <a:pPr marL="171450" indent="-171450">
              <a:lnSpc>
                <a:spcPct val="160000"/>
              </a:lnSpc>
              <a:buFont typeface="Arial" panose="020B0604020202020204" pitchFamily="34" charset="0"/>
              <a:buChar char="•"/>
            </a:pPr>
            <a:r>
              <a:rPr lang="es-419" sz="1200" dirty="0">
                <a:solidFill>
                  <a:schemeClr val="tx1"/>
                </a:solidFill>
              </a:rPr>
              <a:t>Pensión para Veteranos o Beneficio para Sobrevivientes</a:t>
            </a:r>
          </a:p>
          <a:p>
            <a:pPr marL="171450" indent="-171450">
              <a:lnSpc>
                <a:spcPct val="160000"/>
              </a:lnSpc>
              <a:buFont typeface="Arial" panose="020B0604020202020204" pitchFamily="34" charset="0"/>
              <a:buChar char="•"/>
            </a:pPr>
            <a:r>
              <a:rPr lang="es-419" sz="1200" dirty="0">
                <a:solidFill>
                  <a:schemeClr val="tx1"/>
                </a:solidFill>
              </a:rPr>
              <a:t>Lifeline</a:t>
            </a:r>
          </a:p>
          <a:p>
            <a:pPr marL="171450" indent="-171450">
              <a:lnSpc>
                <a:spcPct val="160000"/>
              </a:lnSpc>
              <a:buFont typeface="Arial" panose="020B0604020202020204" pitchFamily="34" charset="0"/>
              <a:buChar char="•"/>
            </a:pPr>
            <a:r>
              <a:rPr lang="es-419" sz="1200" dirty="0">
                <a:solidFill>
                  <a:schemeClr val="tx1"/>
                </a:solidFill>
              </a:rPr>
              <a:t>Beca Federal Pell durante el año de adjudicación actual</a:t>
            </a:r>
            <a:endParaRPr lang="es-419" sz="1200" dirty="0"/>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7</a:t>
            </a:fld>
            <a:endParaRPr lang="es-419" dirty="0"/>
          </a:p>
        </p:txBody>
      </p:sp>
    </p:spTree>
    <p:extLst>
      <p:ext uri="{BB962C8B-B14F-4D97-AF65-F5344CB8AC3E}">
        <p14:creationId xmlns:p14="http://schemas.microsoft.com/office/powerpoint/2010/main" val="1372399405"/>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UTILICE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dirty="0">
                <a:solidFill>
                  <a:srgbClr val="009FDB"/>
                </a:solidFill>
                <a:latin typeface="ATT Aleck Sans" panose="020B0503020203020204" pitchFamily="34" charset="0"/>
                <a:cs typeface="ATT Aleck Sans" panose="020B0503020203020204" pitchFamily="34" charset="0"/>
              </a:rPr>
              <a:t>Cómo presentar la solicitud</a:t>
            </a:r>
            <a:endParaRPr lang="es-419"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Luego, se desplazará hacia abajo en la página y hará clic en la casilla ubicada junto a “No soy un robot”.</a:t>
            </a:r>
            <a:endParaRPr lang="es-419" dirty="0">
              <a:latin typeface="ATT Aleck Sans" panose="020B0503020203020204" pitchFamily="34" charset="0"/>
              <a:cs typeface="ATT Aleck Sans" panose="020B0503020203020204" pitchFamily="34" charset="0"/>
            </a:endParaRP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70</a:t>
            </a:fld>
            <a:endParaRPr lang="es-419" dirty="0"/>
          </a:p>
        </p:txBody>
      </p:sp>
    </p:spTree>
    <p:extLst>
      <p:ext uri="{BB962C8B-B14F-4D97-AF65-F5344CB8AC3E}">
        <p14:creationId xmlns:p14="http://schemas.microsoft.com/office/powerpoint/2010/main" val="237219527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UTILICE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dirty="0">
                <a:solidFill>
                  <a:srgbClr val="009FDB"/>
                </a:solidFill>
                <a:latin typeface="ATT Aleck Sans" panose="020B0503020203020204" pitchFamily="34" charset="0"/>
                <a:cs typeface="ATT Aleck Sans" panose="020B0503020203020204" pitchFamily="34" charset="0"/>
              </a:rPr>
              <a:t>Cómo presentar la solicitud</a:t>
            </a:r>
            <a:endParaRPr lang="es-419"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Luego, hará clic en el botón "Ingresa". </a:t>
            </a:r>
          </a:p>
        </p:txBody>
      </p:sp>
      <p:sp>
        <p:nvSpPr>
          <p:cNvPr id="4" name="Slide Number Placeholder 3"/>
          <p:cNvSpPr>
            <a:spLocks noGrp="1"/>
          </p:cNvSpPr>
          <p:nvPr>
            <p:ph type="sldNum" sz="quarter" idx="5"/>
          </p:nvPr>
        </p:nvSpPr>
        <p:spPr/>
        <p:txBody>
          <a:bodyPr/>
          <a:lstStyle/>
          <a:p>
            <a:fld id="{0A1A2D79-0A70-4F98-91B6-5265C658D6AD}" type="slidenum">
              <a:rPr lang="en-US" smtClean="0"/>
              <a:t>71</a:t>
            </a:fld>
            <a:endParaRPr lang="es-419" dirty="0"/>
          </a:p>
        </p:txBody>
      </p:sp>
    </p:spTree>
    <p:extLst>
      <p:ext uri="{BB962C8B-B14F-4D97-AF65-F5344CB8AC3E}">
        <p14:creationId xmlns:p14="http://schemas.microsoft.com/office/powerpoint/2010/main" val="1550560160"/>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UTILICE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dirty="0">
                <a:solidFill>
                  <a:srgbClr val="009FDB"/>
                </a:solidFill>
                <a:latin typeface="ATT Aleck Sans" panose="020B0503020203020204" pitchFamily="34" charset="0"/>
                <a:cs typeface="ATT Aleck Sans" panose="020B0503020203020204" pitchFamily="34" charset="0"/>
              </a:rPr>
              <a:t>Cómo presentar la solicitud</a:t>
            </a:r>
            <a:endParaRPr lang="es-419"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latin typeface="ATT Aleck Sans" panose="020B0503020203020204" pitchFamily="34" charset="0"/>
                <a:cs typeface="ATT Aleck Sans" panose="020B0503020203020204" pitchFamily="34" charset="0"/>
              </a:rPr>
              <a:t>Después de iniciar sesión en su cuenta, verá un mensaje de bienvenida con su nombre. Aparecen dos opciones para solicitar: Lifeline y el Programa de Descuentos para Internet.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effectLst/>
                <a:latin typeface="Calibri" panose="020F0502020204030204" pitchFamily="34" charset="0"/>
                <a:ea typeface="MS PGothic" panose="020B0600070205080204" pitchFamily="34" charset="-128"/>
                <a:cs typeface="Calibri" panose="020F0502020204030204" pitchFamily="34" charset="0"/>
              </a:rPr>
              <a:t>[</a:t>
            </a:r>
            <a:r>
              <a:rPr lang="es-419" sz="1200" i="1" kern="1200" dirty="0">
                <a:effectLst/>
                <a:latin typeface="Calibri" panose="020F0502020204030204" pitchFamily="34" charset="0"/>
                <a:ea typeface="MS PGothic" panose="020B0600070205080204" pitchFamily="34" charset="-128"/>
                <a:cs typeface="Calibri" panose="020F0502020204030204" pitchFamily="34" charset="0"/>
              </a:rPr>
              <a:t>NOTA AL INSTRUCTOR: </a:t>
            </a:r>
            <a:r>
              <a:rPr lang="es-419" sz="1200" i="0" kern="1200" dirty="0">
                <a:effectLst/>
                <a:latin typeface="Calibri" panose="020F0502020204030204" pitchFamily="34" charset="0"/>
                <a:ea typeface="MS PGothic" panose="020B0600070205080204" pitchFamily="34" charset="-128"/>
                <a:cs typeface="Calibri" panose="020F0502020204030204" pitchFamily="34" charset="0"/>
              </a:rPr>
              <a:t>Presione ENTER (Intro) para resaltar el botón "Solicitar ACP".</a:t>
            </a:r>
            <a:r>
              <a:rPr lang="es-419" sz="1200" kern="1200" dirty="0">
                <a:effectLst/>
                <a:latin typeface="Calibri" panose="020F0502020204030204" pitchFamily="34" charset="0"/>
                <a:ea typeface="MS PGothic" panose="020B0600070205080204" pitchFamily="34" charset="-128"/>
                <a:cs typeface="Calibri" panose="020F0502020204030204" pitchFamily="34" charset="0"/>
              </a:rPr>
              <a:t>]</a:t>
            </a:r>
            <a:endParaRPr lang="es-419" sz="1200" dirty="0">
              <a:effectLst/>
              <a:latin typeface="SourceSansPro"/>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latin typeface="ATT Aleck Sans" panose="020B0503020203020204" pitchFamily="34" charset="0"/>
                <a:cs typeface="ATT Aleck Sans" panose="020B0503020203020204" pitchFamily="34" charset="0"/>
              </a:rPr>
              <a:t>Debe hacer clic en el botón “Solicitar ACP”. </a:t>
            </a: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72</a:t>
            </a:fld>
            <a:endParaRPr lang="es-419" dirty="0"/>
          </a:p>
        </p:txBody>
      </p:sp>
    </p:spTree>
    <p:extLst>
      <p:ext uri="{BB962C8B-B14F-4D97-AF65-F5344CB8AC3E}">
        <p14:creationId xmlns:p14="http://schemas.microsoft.com/office/powerpoint/2010/main" val="3681605782"/>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UTILICE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dirty="0">
                <a:solidFill>
                  <a:srgbClr val="009FDB"/>
                </a:solidFill>
                <a:latin typeface="ATT Aleck Sans" panose="020B0503020203020204" pitchFamily="34" charset="0"/>
                <a:cs typeface="ATT Aleck Sans" panose="020B0503020203020204" pitchFamily="34" charset="0"/>
              </a:rPr>
              <a:t>Cómo presentar la solicitud</a:t>
            </a:r>
            <a:endParaRPr lang="es-419" dirty="0">
              <a:latin typeface="ATT Aleck Sans" panose="020B0503020203020204" pitchFamily="34" charset="0"/>
              <a:cs typeface="ATT Aleck Sans" panose="020B0503020203020204" pitchFamily="34" charset="0"/>
            </a:endParaRPr>
          </a:p>
          <a:p>
            <a:endParaRPr lang="es-419" sz="1800" dirty="0">
              <a:effectLst/>
              <a:latin typeface="SourceSansPro"/>
            </a:endParaRPr>
          </a:p>
          <a:p>
            <a:r>
              <a:rPr lang="es-419" sz="1800" dirty="0">
                <a:effectLst/>
                <a:latin typeface="SourceSansPro"/>
              </a:rPr>
              <a:t>Para calificar para el ACP, deberá marcar la casilla junto al programa de asistencia gubernamental en el que participa o si reúne los requisitos según los criterios de ingresos. Puede marcar más de una casilla.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800" kern="1200" dirty="0">
              <a:effectLst/>
              <a:latin typeface="Calibri" panose="020F0502020204030204" pitchFamily="34" charset="0"/>
              <a:ea typeface="MS PGothic" panose="020B0600070205080204" pitchFamily="34" charset="-128"/>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a:t>
            </a:r>
            <a:r>
              <a:rPr lang="es-419" sz="1800" i="1" kern="1200" dirty="0">
                <a:effectLst/>
                <a:latin typeface="Calibri" panose="020F0502020204030204" pitchFamily="34" charset="0"/>
                <a:ea typeface="MS PGothic" panose="020B0600070205080204" pitchFamily="34" charset="-128"/>
                <a:cs typeface="Calibri" panose="020F0502020204030204" pitchFamily="34" charset="0"/>
              </a:rPr>
              <a:t>NOTA AL INSTRUCTOR: </a:t>
            </a:r>
            <a:r>
              <a:rPr lang="es-419" sz="1800" i="0" kern="1200" dirty="0">
                <a:effectLst/>
                <a:latin typeface="Calibri" panose="020F0502020204030204" pitchFamily="34" charset="0"/>
                <a:ea typeface="MS PGothic" panose="020B0600070205080204" pitchFamily="34" charset="-128"/>
                <a:cs typeface="Calibri" panose="020F0502020204030204" pitchFamily="34" charset="0"/>
              </a:rPr>
              <a:t>Presione ENTER (Intro) para resaltar el botón "Continuar".</a:t>
            </a:r>
            <a:r>
              <a:rPr lang="es-419" sz="1800" kern="1200" dirty="0">
                <a:effectLst/>
                <a:latin typeface="Calibri" panose="020F0502020204030204" pitchFamily="34" charset="0"/>
                <a:ea typeface="MS PGothic" panose="020B0600070205080204" pitchFamily="34" charset="-128"/>
                <a:cs typeface="Calibri" panose="020F0502020204030204" pitchFamily="34" charset="0"/>
              </a:rPr>
              <a:t>]</a:t>
            </a:r>
            <a:endParaRPr lang="es-419" sz="1800" dirty="0">
              <a:effectLst/>
              <a:latin typeface="SourceSansPro"/>
            </a:endParaRPr>
          </a:p>
          <a:p>
            <a:endParaRPr lang="es-419" sz="1800" dirty="0">
              <a:effectLst/>
              <a:latin typeface="SourceSansPro"/>
            </a:endParaRPr>
          </a:p>
          <a:p>
            <a:r>
              <a:rPr lang="es-419" sz="1800" dirty="0">
                <a:effectLst/>
                <a:latin typeface="SourceSansPro"/>
              </a:rPr>
              <a:t>Haga clic en </a:t>
            </a:r>
            <a:r>
              <a:rPr lang="es-419" sz="1800" b="0" dirty="0">
                <a:effectLst/>
                <a:latin typeface="SourceSansPro"/>
              </a:rPr>
              <a:t>Continuar</a:t>
            </a:r>
            <a:r>
              <a:rPr lang="es-419" sz="1800" dirty="0">
                <a:effectLst/>
                <a:latin typeface="SourceSansPro"/>
              </a:rPr>
              <a:t>. </a:t>
            </a:r>
            <a:endParaRPr lang="es-419" dirty="0">
              <a:effectLst/>
            </a:endParaRP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73</a:t>
            </a:fld>
            <a:endParaRPr lang="es-419" dirty="0"/>
          </a:p>
        </p:txBody>
      </p:sp>
    </p:spTree>
    <p:extLst>
      <p:ext uri="{BB962C8B-B14F-4D97-AF65-F5344CB8AC3E}">
        <p14:creationId xmlns:p14="http://schemas.microsoft.com/office/powerpoint/2010/main" val="2626621829"/>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UTILICE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dirty="0">
                <a:solidFill>
                  <a:srgbClr val="009FDB"/>
                </a:solidFill>
                <a:latin typeface="ATT Aleck Sans" panose="020B0503020203020204" pitchFamily="34" charset="0"/>
                <a:cs typeface="ATT Aleck Sans" panose="020B0503020203020204" pitchFamily="34" charset="0"/>
              </a:rPr>
              <a:t>Cómo presentar la solicitud</a:t>
            </a:r>
            <a:endParaRPr lang="es-419" dirty="0">
              <a:latin typeface="ATT Aleck Sans" panose="020B0503020203020204" pitchFamily="34" charset="0"/>
              <a:cs typeface="ATT Aleck Sans" panose="020B0503020203020204" pitchFamily="34" charset="0"/>
            </a:endParaRPr>
          </a:p>
          <a:p>
            <a:endParaRPr lang="es-419" dirty="0">
              <a:latin typeface="ATT Aleck Sans" panose="020B0503020203020204" pitchFamily="34" charset="0"/>
              <a:cs typeface="ATT Aleck Sans" panose="020B0503020203020204" pitchFamily="34" charset="0"/>
            </a:endParaRPr>
          </a:p>
          <a:p>
            <a:r>
              <a:rPr lang="es-419" dirty="0">
                <a:latin typeface="ATT Aleck Sans" panose="020B0503020203020204" pitchFamily="34" charset="0"/>
                <a:cs typeface="ATT Aleck Sans" panose="020B0503020203020204" pitchFamily="34" charset="0"/>
              </a:rPr>
              <a:t>Se le pedirá que revise su información y confirme que es correcta.</a:t>
            </a:r>
          </a:p>
          <a:p>
            <a:endParaRPr lang="es-419"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effectLst/>
                <a:latin typeface="Calibri" panose="020F0502020204030204" pitchFamily="34" charset="0"/>
                <a:ea typeface="MS PGothic" panose="020B0600070205080204" pitchFamily="34" charset="-128"/>
                <a:cs typeface="Calibri" panose="020F0502020204030204" pitchFamily="34" charset="0"/>
              </a:rPr>
              <a:t>[</a:t>
            </a:r>
            <a:r>
              <a:rPr lang="es-419" sz="1200" i="1" kern="1200" dirty="0">
                <a:effectLst/>
                <a:latin typeface="Calibri" panose="020F0502020204030204" pitchFamily="34" charset="0"/>
                <a:ea typeface="MS PGothic" panose="020B0600070205080204" pitchFamily="34" charset="-128"/>
                <a:cs typeface="Calibri" panose="020F0502020204030204" pitchFamily="34" charset="0"/>
              </a:rPr>
              <a:t>NOTA AL INSTRUCTOR: </a:t>
            </a:r>
            <a:r>
              <a:rPr lang="es-419" sz="1200" i="0" kern="1200" dirty="0">
                <a:effectLst/>
                <a:latin typeface="Calibri" panose="020F0502020204030204" pitchFamily="34" charset="0"/>
                <a:ea typeface="MS PGothic" panose="020B0600070205080204" pitchFamily="34" charset="-128"/>
                <a:cs typeface="Calibri" panose="020F0502020204030204" pitchFamily="34" charset="0"/>
              </a:rPr>
              <a:t>Presione ENTER (Intro) para resaltar el botón "Corrígelo".</a:t>
            </a:r>
            <a:r>
              <a:rPr lang="es-419" sz="1200" kern="1200" dirty="0">
                <a:effectLst/>
                <a:latin typeface="Calibri" panose="020F0502020204030204" pitchFamily="34" charset="0"/>
                <a:ea typeface="MS PGothic" panose="020B0600070205080204" pitchFamily="34" charset="-128"/>
                <a:cs typeface="Calibri" panose="020F0502020204030204" pitchFamily="34" charset="0"/>
              </a:rPr>
              <a:t>]</a:t>
            </a:r>
            <a:endParaRPr lang="es-419" sz="1200" dirty="0">
              <a:effectLst/>
              <a:latin typeface="SourceSansPro"/>
            </a:endParaRPr>
          </a:p>
          <a:p>
            <a:endParaRPr lang="es-419"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latin typeface="ATT Aleck Sans" panose="020B0503020203020204" pitchFamily="34" charset="0"/>
                <a:cs typeface="ATT Aleck Sans" panose="020B0503020203020204" pitchFamily="34" charset="0"/>
              </a:rPr>
              <a:t>Si necesita editar la información, puede hacer clic en el botón "Corrígelo" </a:t>
            </a:r>
            <a:r>
              <a:rPr lang="es-419" sz="1800" dirty="0">
                <a:effectLst/>
                <a:latin typeface="SourceSansPro"/>
              </a:rPr>
              <a:t>y seguir las indicaciones para realizar los cambios. </a:t>
            </a:r>
            <a:endParaRPr lang="es-419" dirty="0">
              <a:latin typeface="ATT Aleck Sans" panose="020B0503020203020204" pitchFamily="34" charset="0"/>
              <a:cs typeface="ATT Aleck Sans" panose="020B0503020203020204" pitchFamily="34" charset="0"/>
            </a:endParaRPr>
          </a:p>
          <a:p>
            <a:endParaRPr lang="es-419" dirty="0">
              <a:latin typeface="ATT Aleck Sans" panose="020B0503020203020204" pitchFamily="34" charset="0"/>
            </a:endParaRPr>
          </a:p>
          <a:p>
            <a:r>
              <a:rPr lang="es-419" dirty="0">
                <a:latin typeface="ATT Aleck Sans" panose="020B0503020203020204" pitchFamily="34" charset="0"/>
              </a:rPr>
              <a:t>Si no necesita editar la información que ve en la pantalla, desplácese hacia abajo en la página...</a:t>
            </a:r>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74</a:t>
            </a:fld>
            <a:endParaRPr lang="es-419" dirty="0"/>
          </a:p>
        </p:txBody>
      </p:sp>
    </p:spTree>
    <p:extLst>
      <p:ext uri="{BB962C8B-B14F-4D97-AF65-F5344CB8AC3E}">
        <p14:creationId xmlns:p14="http://schemas.microsoft.com/office/powerpoint/2010/main" val="94600956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UTILICE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dirty="0">
                <a:solidFill>
                  <a:srgbClr val="009FDB"/>
                </a:solidFill>
                <a:latin typeface="ATT Aleck Sans" panose="020B0503020203020204" pitchFamily="34" charset="0"/>
                <a:cs typeface="ATT Aleck Sans" panose="020B0503020203020204" pitchFamily="34" charset="0"/>
              </a:rPr>
              <a:t>Cómo presentar la solicitud</a:t>
            </a:r>
            <a:endParaRPr lang="es-419" dirty="0">
              <a:latin typeface="ATT Aleck Sans" panose="020B0503020203020204" pitchFamily="34" charset="0"/>
              <a:cs typeface="ATT Aleck Sans" panose="020B0503020203020204" pitchFamily="34" charset="0"/>
            </a:endParaRPr>
          </a:p>
          <a:p>
            <a:endParaRPr lang="es-419" dirty="0"/>
          </a:p>
          <a:p>
            <a:r>
              <a:rPr lang="es-419" dirty="0"/>
              <a:t>Revise la información en la pantalla y, luego, marque la casilla para confirmar que la información </a:t>
            </a:r>
            <a:r>
              <a:rPr lang="es-419" sz="1800" dirty="0">
                <a:effectLst/>
                <a:latin typeface="SourceSansPro"/>
              </a:rPr>
              <a:t>que proporcionó puede utilizarse para averiguar si califica para el ACP. </a:t>
            </a:r>
          </a:p>
          <a:p>
            <a:endParaRPr lang="es-419" sz="1800" dirty="0">
              <a:effectLst/>
              <a:latin typeface="SourceSansPro"/>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effectLst/>
                <a:latin typeface="Calibri" panose="020F0502020204030204" pitchFamily="34" charset="0"/>
                <a:ea typeface="MS PGothic" panose="020B0600070205080204" pitchFamily="34" charset="-128"/>
                <a:cs typeface="Calibri" panose="020F0502020204030204" pitchFamily="34" charset="0"/>
              </a:rPr>
              <a:t>[</a:t>
            </a:r>
            <a:r>
              <a:rPr lang="es-419" sz="1200" i="1" kern="1200" dirty="0">
                <a:effectLst/>
                <a:latin typeface="Calibri" panose="020F0502020204030204" pitchFamily="34" charset="0"/>
                <a:ea typeface="MS PGothic" panose="020B0600070205080204" pitchFamily="34" charset="-128"/>
                <a:cs typeface="Calibri" panose="020F0502020204030204" pitchFamily="34" charset="0"/>
              </a:rPr>
              <a:t>NOTA AL INSTRUCTOR: </a:t>
            </a:r>
            <a:r>
              <a:rPr lang="es-419" sz="1200" i="0" kern="1200" dirty="0">
                <a:effectLst/>
                <a:latin typeface="Calibri" panose="020F0502020204030204" pitchFamily="34" charset="0"/>
                <a:ea typeface="MS PGothic" panose="020B0600070205080204" pitchFamily="34" charset="-128"/>
                <a:cs typeface="Calibri" panose="020F0502020204030204" pitchFamily="34" charset="0"/>
              </a:rPr>
              <a:t>Presione ENTER (Intro) dos veces para resaltar el botón "Enviar".</a:t>
            </a:r>
            <a:r>
              <a:rPr lang="es-419" sz="1200" kern="1200" dirty="0">
                <a:effectLst/>
                <a:latin typeface="Calibri" panose="020F0502020204030204" pitchFamily="34" charset="0"/>
                <a:ea typeface="MS PGothic" panose="020B0600070205080204" pitchFamily="34" charset="-128"/>
                <a:cs typeface="Calibri" panose="020F0502020204030204" pitchFamily="34" charset="0"/>
              </a:rPr>
              <a:t>]</a:t>
            </a:r>
            <a:endParaRPr lang="es-419" dirty="0"/>
          </a:p>
          <a:p>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sz="1800" dirty="0">
                <a:effectLst/>
                <a:latin typeface="SourceSansPro"/>
              </a:rPr>
              <a:t>Luego, haga clic en </a:t>
            </a:r>
            <a:r>
              <a:rPr lang="es-419" sz="1800" b="0" dirty="0">
                <a:effectLst/>
                <a:latin typeface="SourceSansPro"/>
              </a:rPr>
              <a:t>Enviar</a:t>
            </a:r>
            <a:r>
              <a:rPr lang="es-419" sz="1800" dirty="0">
                <a:effectLst/>
                <a:latin typeface="SourceSansPro"/>
              </a:rPr>
              <a:t>. </a:t>
            </a:r>
            <a:endParaRPr lang="es-419" dirty="0"/>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75</a:t>
            </a:fld>
            <a:endParaRPr lang="es-419" dirty="0"/>
          </a:p>
        </p:txBody>
      </p:sp>
    </p:spTree>
    <p:extLst>
      <p:ext uri="{BB962C8B-B14F-4D97-AF65-F5344CB8AC3E}">
        <p14:creationId xmlns:p14="http://schemas.microsoft.com/office/powerpoint/2010/main" val="1138666354"/>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UTILICE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dirty="0">
                <a:solidFill>
                  <a:srgbClr val="009FDB"/>
                </a:solidFill>
                <a:latin typeface="ATT Aleck Sans" panose="020B0503020203020204" pitchFamily="34" charset="0"/>
                <a:cs typeface="ATT Aleck Sans" panose="020B0503020203020204" pitchFamily="34" charset="0"/>
              </a:rPr>
              <a:t>Cómo presentar la solicitud</a:t>
            </a:r>
            <a:endParaRPr lang="es-419"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latin typeface="ATT Aleck Sans" panose="020B0503020203020204" pitchFamily="34" charset="0"/>
                <a:cs typeface="ATT Aleck Sans" panose="020B0503020203020204" pitchFamily="34" charset="0"/>
              </a:rPr>
              <a:t>Es probable que se le solicite información o documentación adicional</a:t>
            </a:r>
            <a:r>
              <a:rPr lang="es-419" dirty="0"/>
              <a:t> para demostrar que su hogar es elegible para el ACP. Siga los pasos que aparecen en línea para confirmar su información.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Si necesita asistencia adicional, consulte las instrucciones para la solicitud en línea. El enlace a las instrucciones se encuentra en el Folleto del alumno.  Para encontrar las instrucciones, desplácese hacia abajo en la página...</a:t>
            </a:r>
          </a:p>
        </p:txBody>
      </p:sp>
      <p:sp>
        <p:nvSpPr>
          <p:cNvPr id="4" name="Slide Number Placeholder 3"/>
          <p:cNvSpPr>
            <a:spLocks noGrp="1"/>
          </p:cNvSpPr>
          <p:nvPr>
            <p:ph type="sldNum" sz="quarter" idx="5"/>
          </p:nvPr>
        </p:nvSpPr>
        <p:spPr/>
        <p:txBody>
          <a:bodyPr/>
          <a:lstStyle/>
          <a:p>
            <a:fld id="{0A1A2D79-0A70-4F98-91B6-5265C658D6AD}" type="slidenum">
              <a:rPr lang="en-US" smtClean="0"/>
              <a:t>76</a:t>
            </a:fld>
            <a:endParaRPr lang="es-419" dirty="0"/>
          </a:p>
        </p:txBody>
      </p:sp>
    </p:spTree>
    <p:extLst>
      <p:ext uri="{BB962C8B-B14F-4D97-AF65-F5344CB8AC3E}">
        <p14:creationId xmlns:p14="http://schemas.microsoft.com/office/powerpoint/2010/main" val="4177895394"/>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UTILICE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dirty="0">
                <a:solidFill>
                  <a:srgbClr val="009FDB"/>
                </a:solidFill>
                <a:latin typeface="ATT Aleck Sans" panose="020B0503020203020204" pitchFamily="34" charset="0"/>
                <a:cs typeface="ATT Aleck Sans" panose="020B0503020203020204" pitchFamily="34" charset="0"/>
              </a:rPr>
              <a:t>Cómo presentar la solicitud</a:t>
            </a:r>
            <a:endParaRPr lang="es-419" dirty="0">
              <a:latin typeface="ATT Aleck Sans" panose="020B0503020203020204" pitchFamily="34" charset="0"/>
              <a:cs typeface="ATT Aleck Sans" panose="020B0503020203020204" pitchFamily="34" charset="0"/>
            </a:endParaRPr>
          </a:p>
          <a:p>
            <a:endParaRPr lang="es-419" dirty="0"/>
          </a:p>
          <a:p>
            <a:r>
              <a:rPr lang="es-419" dirty="0"/>
              <a:t>y haga clic en el enlace de las instrucciones para la solicitud en línea. </a:t>
            </a:r>
          </a:p>
        </p:txBody>
      </p:sp>
      <p:sp>
        <p:nvSpPr>
          <p:cNvPr id="4" name="Slide Number Placeholder 3"/>
          <p:cNvSpPr>
            <a:spLocks noGrp="1"/>
          </p:cNvSpPr>
          <p:nvPr>
            <p:ph type="sldNum" sz="quarter" idx="5"/>
          </p:nvPr>
        </p:nvSpPr>
        <p:spPr/>
        <p:txBody>
          <a:bodyPr/>
          <a:lstStyle/>
          <a:p>
            <a:fld id="{0A1A2D79-0A70-4F98-91B6-5265C658D6AD}" type="slidenum">
              <a:rPr lang="en-US" smtClean="0"/>
              <a:t>77</a:t>
            </a:fld>
            <a:endParaRPr lang="es-419" dirty="0"/>
          </a:p>
        </p:txBody>
      </p:sp>
    </p:spTree>
    <p:extLst>
      <p:ext uri="{BB962C8B-B14F-4D97-AF65-F5344CB8AC3E}">
        <p14:creationId xmlns:p14="http://schemas.microsoft.com/office/powerpoint/2010/main" val="3805764126"/>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UTILICE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dirty="0">
                <a:solidFill>
                  <a:srgbClr val="009FDB"/>
                </a:solidFill>
                <a:latin typeface="ATT Aleck Sans" panose="020B0503020203020204" pitchFamily="34" charset="0"/>
                <a:cs typeface="ATT Aleck Sans" panose="020B0503020203020204" pitchFamily="34" charset="0"/>
              </a:rPr>
              <a:t>Cómo presentar la solicitud</a:t>
            </a:r>
            <a:endParaRPr lang="es-419" dirty="0">
              <a:latin typeface="ATT Aleck Sans" panose="020B0503020203020204" pitchFamily="34" charset="0"/>
              <a:cs typeface="ATT Aleck Sans" panose="020B0503020203020204" pitchFamily="34" charset="0"/>
            </a:endParaRPr>
          </a:p>
          <a:p>
            <a:endParaRPr lang="es-419" dirty="0"/>
          </a:p>
          <a:p>
            <a:r>
              <a:rPr lang="es-419" dirty="0"/>
              <a:t>Si se aprueba su solicitud, se le solicitará que certifique y firme el formulario de solicitud en línea. Aparece una lista de preguntas. </a:t>
            </a:r>
          </a:p>
          <a:p>
            <a:endParaRPr lang="es-419" dirty="0"/>
          </a:p>
          <a:p>
            <a:r>
              <a:rPr lang="es-419" dirty="0"/>
              <a:t>Este es un documento oficial del gobierno y debe responderse verazmente. Lea cada declaración y escriba sus iniciales en la casilla ubicada al lado de cada una para indicar que la declaración es verdadera o que está de acuerdo. </a:t>
            </a:r>
          </a:p>
          <a:p>
            <a:endParaRPr lang="es-419" dirty="0"/>
          </a:p>
          <a:p>
            <a:r>
              <a:rPr lang="es-419" sz="1800" b="0" i="0" u="none" dirty="0">
                <a:solidFill>
                  <a:srgbClr val="D13438"/>
                </a:solidFill>
                <a:effectLst/>
                <a:latin typeface="ATT Aleck Sans" panose="020B0503020203020204"/>
              </a:rPr>
              <a:t>Es probable que no se le apruebe inmediatamente después de presentar la solicitud en línea. Es posible que el administrador del ACP deba revisar la información antes de tomar una decisión. Si es así, recibirá una comunicación de seguimiento por correo electrónico o postal. </a:t>
            </a:r>
            <a:r>
              <a:rPr lang="es-419" sz="1800" b="0" i="0" dirty="0">
                <a:solidFill>
                  <a:srgbClr val="000000"/>
                </a:solidFill>
                <a:effectLst/>
                <a:latin typeface="ATT Aleck Sans" panose="020B0503020203020204"/>
              </a:rPr>
              <a:t> </a:t>
            </a:r>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78</a:t>
            </a:fld>
            <a:endParaRPr lang="es-419" dirty="0"/>
          </a:p>
        </p:txBody>
      </p:sp>
    </p:spTree>
    <p:extLst>
      <p:ext uri="{BB962C8B-B14F-4D97-AF65-F5344CB8AC3E}">
        <p14:creationId xmlns:p14="http://schemas.microsoft.com/office/powerpoint/2010/main" val="1903154897"/>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UTILICE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dirty="0">
                <a:solidFill>
                  <a:srgbClr val="009FDB"/>
                </a:solidFill>
                <a:latin typeface="ATT Aleck Sans" panose="020B0503020203020204" pitchFamily="34" charset="0"/>
                <a:cs typeface="ATT Aleck Sans" panose="020B0503020203020204" pitchFamily="34" charset="0"/>
              </a:rPr>
              <a:t>Cómo presentar la solicitud</a:t>
            </a:r>
            <a:endParaRPr lang="es-419" dirty="0">
              <a:latin typeface="ATT Aleck Sans" panose="020B0503020203020204" pitchFamily="34" charset="0"/>
              <a:cs typeface="ATT Aleck Sans" panose="020B0503020203020204" pitchFamily="34" charset="0"/>
            </a:endParaRPr>
          </a:p>
          <a:p>
            <a:endParaRPr lang="es-419" dirty="0">
              <a:latin typeface="ATT Aleck Sans" panose="020B0503020203020204" pitchFamily="34" charset="0"/>
              <a:cs typeface="ATT Aleck Sans" panose="020B0503020203020204" pitchFamily="34" charset="0"/>
            </a:endParaRPr>
          </a:p>
          <a:p>
            <a:r>
              <a:rPr lang="es-419" dirty="0">
                <a:latin typeface="ATT Aleck Sans" panose="020B0503020203020204" pitchFamily="34" charset="0"/>
                <a:cs typeface="ATT Aleck Sans" panose="020B0503020203020204" pitchFamily="34" charset="0"/>
              </a:rPr>
              <a:t>Desplácese hacia abajo en la página para ver las declaraciones restantes y siga escribiendo sus iniciales en la casilla junto a cada declaración. </a:t>
            </a:r>
          </a:p>
          <a:p>
            <a:endParaRPr lang="es-419" dirty="0">
              <a:latin typeface="ATT Aleck Sans" panose="020B0503020203020204" pitchFamily="34" charset="0"/>
              <a:cs typeface="ATT Aleck Sans" panose="020B0503020203020204" pitchFamily="34" charset="0"/>
            </a:endParaRPr>
          </a:p>
          <a:p>
            <a:r>
              <a:rPr lang="es-419" dirty="0">
                <a:latin typeface="ATT Aleck Sans" panose="020B0503020203020204" pitchFamily="34" charset="0"/>
                <a:cs typeface="ATT Aleck Sans" panose="020B0503020203020204" pitchFamily="34" charset="0"/>
              </a:rPr>
              <a:t>Debe colocar sus iniciales en todas las casillas para avanzar al siguiente paso. </a:t>
            </a: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79</a:t>
            </a:fld>
            <a:endParaRPr lang="es-419" dirty="0"/>
          </a:p>
        </p:txBody>
      </p:sp>
    </p:spTree>
    <p:extLst>
      <p:ext uri="{BB962C8B-B14F-4D97-AF65-F5344CB8AC3E}">
        <p14:creationId xmlns:p14="http://schemas.microsoft.com/office/powerpoint/2010/main" val="37560555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UTILICE POWERPOINT </a:t>
            </a:r>
          </a:p>
          <a:p>
            <a:pPr marL="628650" lvl="1" indent="-171450">
              <a:buFont typeface="Arial" panose="020B0604020202020204" pitchFamily="34" charset="0"/>
              <a:buChar char="•"/>
            </a:pPr>
            <a:r>
              <a:rPr lang="es-419" dirty="0"/>
              <a:t>¿Qué es el beneficio del ACP?</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Además de participar en los programas que acabamos de mencionar, también puede ser elegible si los ingresos de su hogar son iguales o inferiores al 200 % de las Pautas Federales de Pobreza.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Por ejemplo, si vive en un hogar de 3 personas en los Estados Unidos contiguos y gana menos de $46 060 al año, calificaría. Un hogar de 3 personas en Hawái que gane menos de $52 980 calificaría, al igual que un hogar de 3 personas en Alaska que gane menos de $57 580.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Si desea obtener más información sobre las Pautas Federales de Pobreza, visite la página web “¿Califico?”. Puede encontrar la dirección URL en el Folleto del alumno. </a:t>
            </a: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8</a:t>
            </a:fld>
            <a:endParaRPr lang="es-419" dirty="0"/>
          </a:p>
        </p:txBody>
      </p:sp>
    </p:spTree>
    <p:extLst>
      <p:ext uri="{BB962C8B-B14F-4D97-AF65-F5344CB8AC3E}">
        <p14:creationId xmlns:p14="http://schemas.microsoft.com/office/powerpoint/2010/main" val="4264885963"/>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UTILICE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dirty="0">
                <a:solidFill>
                  <a:srgbClr val="009FDB"/>
                </a:solidFill>
                <a:latin typeface="ATT Aleck Sans" panose="020B0503020203020204" pitchFamily="34" charset="0"/>
                <a:cs typeface="ATT Aleck Sans" panose="020B0503020203020204" pitchFamily="34" charset="0"/>
              </a:rPr>
              <a:t>Cómo presentar la solicitud</a:t>
            </a:r>
            <a:endParaRPr lang="es-419"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latin typeface="ATT Aleck Sans" panose="020B0503020203020204" pitchFamily="34" charset="0"/>
                <a:cs typeface="ATT Aleck Sans" panose="020B0503020203020204" pitchFamily="34" charset="0"/>
              </a:rPr>
              <a:t>Una vez que escriba sus iniciales en todas las declaraciones, se le solicitará que firme el formulario. Para hacerlo, escriba su nombre completo en el formulario.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effectLst/>
                <a:latin typeface="Calibri" panose="020F0502020204030204" pitchFamily="34" charset="0"/>
                <a:ea typeface="MS PGothic" panose="020B0600070205080204" pitchFamily="34" charset="-128"/>
                <a:cs typeface="Calibri" panose="020F0502020204030204" pitchFamily="34" charset="0"/>
              </a:rPr>
              <a:t>[</a:t>
            </a:r>
            <a:r>
              <a:rPr lang="es-419" sz="1200" i="1" kern="1200" dirty="0">
                <a:effectLst/>
                <a:latin typeface="Calibri" panose="020F0502020204030204" pitchFamily="34" charset="0"/>
                <a:ea typeface="MS PGothic" panose="020B0600070205080204" pitchFamily="34" charset="-128"/>
                <a:cs typeface="Calibri" panose="020F0502020204030204" pitchFamily="34" charset="0"/>
              </a:rPr>
              <a:t>NOTA AL INSTRUCTOR: </a:t>
            </a:r>
            <a:r>
              <a:rPr lang="es-419" sz="1200" i="0" kern="1200" dirty="0">
                <a:effectLst/>
                <a:latin typeface="Calibri" panose="020F0502020204030204" pitchFamily="34" charset="0"/>
                <a:ea typeface="MS PGothic" panose="020B0600070205080204" pitchFamily="34" charset="-128"/>
                <a:cs typeface="Calibri" panose="020F0502020204030204" pitchFamily="34" charset="0"/>
              </a:rPr>
              <a:t>Presione ENTER (Intro) para resaltar la casilla.</a:t>
            </a:r>
            <a:r>
              <a:rPr lang="es-419" sz="1200" kern="1200" dirty="0">
                <a:effectLst/>
                <a:latin typeface="Calibri" panose="020F0502020204030204" pitchFamily="34" charset="0"/>
                <a:ea typeface="MS PGothic" panose="020B0600070205080204" pitchFamily="34" charset="-128"/>
                <a:cs typeface="Calibri" panose="020F0502020204030204" pitchFamily="34" charset="0"/>
              </a:rPr>
              <a:t>]</a:t>
            </a: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latin typeface="ATT Aleck Sans" panose="020B0503020203020204" pitchFamily="34" charset="0"/>
                <a:cs typeface="ATT Aleck Sans" panose="020B0503020203020204" pitchFamily="34" charset="0"/>
              </a:rPr>
              <a:t>Marque la casilla para confirmar que entiende que se trata de una firma digital</a:t>
            </a:r>
            <a:r>
              <a:rPr lang="es-419" dirty="0"/>
              <a:t> y que es lo mismo que firmar su nombre con un bolígrafo.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effectLst/>
                <a:latin typeface="Calibri" panose="020F0502020204030204" pitchFamily="34" charset="0"/>
                <a:ea typeface="MS PGothic" panose="020B0600070205080204" pitchFamily="34" charset="-128"/>
                <a:cs typeface="Calibri" panose="020F0502020204030204" pitchFamily="34" charset="0"/>
              </a:rPr>
              <a:t>[</a:t>
            </a:r>
            <a:r>
              <a:rPr lang="es-419" sz="1200" i="1" kern="1200" dirty="0">
                <a:effectLst/>
                <a:latin typeface="Calibri" panose="020F0502020204030204" pitchFamily="34" charset="0"/>
                <a:ea typeface="MS PGothic" panose="020B0600070205080204" pitchFamily="34" charset="-128"/>
                <a:cs typeface="Calibri" panose="020F0502020204030204" pitchFamily="34" charset="0"/>
              </a:rPr>
              <a:t>NOTA AL INSTRUCTOR: </a:t>
            </a:r>
            <a:r>
              <a:rPr lang="es-419" sz="1200" i="0" kern="1200" dirty="0">
                <a:effectLst/>
                <a:latin typeface="Calibri" panose="020F0502020204030204" pitchFamily="34" charset="0"/>
                <a:ea typeface="MS PGothic" panose="020B0600070205080204" pitchFamily="34" charset="-128"/>
                <a:cs typeface="Calibri" panose="020F0502020204030204" pitchFamily="34" charset="0"/>
              </a:rPr>
              <a:t>Presione ENTER (Intro) para resaltar el botón "Enviar".</a:t>
            </a:r>
            <a:r>
              <a:rPr lang="es-419" sz="1200" kern="1200" dirty="0">
                <a:effectLst/>
                <a:latin typeface="Calibri" panose="020F0502020204030204" pitchFamily="34" charset="0"/>
                <a:ea typeface="MS PGothic" panose="020B0600070205080204" pitchFamily="34" charset="-128"/>
                <a:cs typeface="Calibri" panose="020F0502020204030204" pitchFamily="34" charset="0"/>
              </a:rPr>
              <a:t>]</a:t>
            </a: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800" dirty="0">
                <a:effectLst/>
                <a:latin typeface="SourceSansPro"/>
              </a:rPr>
              <a:t>Luego, seleccione </a:t>
            </a:r>
            <a:r>
              <a:rPr lang="es-419" sz="1800" b="0" dirty="0">
                <a:effectLst/>
                <a:latin typeface="SourceSansPro"/>
              </a:rPr>
              <a:t>Enviar</a:t>
            </a:r>
            <a:r>
              <a:rPr lang="es-419" sz="1800" dirty="0">
                <a:effectLst/>
                <a:latin typeface="SourceSansPro"/>
              </a:rPr>
              <a:t>. </a:t>
            </a:r>
            <a:endParaRPr lang="es-419"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latin typeface="ATT Aleck Sans" panose="020B0503020203020204" pitchFamily="34" charset="0"/>
              <a:cs typeface="ATT Aleck Sans" panose="020B0503020203020204" pitchFamily="34" charset="0"/>
            </a:endParaRP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80</a:t>
            </a:fld>
            <a:endParaRPr lang="es-419" dirty="0"/>
          </a:p>
        </p:txBody>
      </p:sp>
    </p:spTree>
    <p:extLst>
      <p:ext uri="{BB962C8B-B14F-4D97-AF65-F5344CB8AC3E}">
        <p14:creationId xmlns:p14="http://schemas.microsoft.com/office/powerpoint/2010/main" val="1256568668"/>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UTILICE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dirty="0">
                <a:solidFill>
                  <a:srgbClr val="009FDB"/>
                </a:solidFill>
                <a:latin typeface="ATT Aleck Sans" panose="020B0503020203020204" pitchFamily="34" charset="0"/>
                <a:cs typeface="ATT Aleck Sans" panose="020B0503020203020204" pitchFamily="34" charset="0"/>
              </a:rPr>
              <a:t>Cómo presentar la solicitud</a:t>
            </a:r>
            <a:endParaRPr lang="es-419"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Felicitaciones. En este ejemplo, hemos presentado nuestra solicitud con éxito y hemos calificado para el beneficio del Programa de Descuentos para Internet. </a:t>
            </a:r>
            <a:endParaRPr lang="es-419"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r>
              <a:rPr lang="es-419" dirty="0"/>
              <a:t>Aparece una página que enumera los próximos pasos que debe seguir para registrarse con un proveedor de servicios de Internet participante </a:t>
            </a:r>
            <a:r>
              <a:rPr lang="es-419" dirty="0">
                <a:solidFill>
                  <a:srgbClr val="FC4504"/>
                </a:solidFill>
              </a:rPr>
              <a:t>y la fecha en la que debe hacerlo. </a:t>
            </a:r>
            <a:r>
              <a:rPr lang="es-419" sz="1800" dirty="0">
                <a:effectLst/>
                <a:latin typeface="SourceSansPro"/>
              </a:rPr>
              <a:t>Anote la fecha límite para registrarse. Si no se registra antes de la fecha límite, deberá volver a presentar la solicitud. </a:t>
            </a:r>
            <a:endParaRPr lang="es-419" dirty="0">
              <a:effectLst/>
            </a:endParaRP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81</a:t>
            </a:fld>
            <a:endParaRPr lang="es-419" dirty="0"/>
          </a:p>
        </p:txBody>
      </p:sp>
    </p:spTree>
    <p:extLst>
      <p:ext uri="{BB962C8B-B14F-4D97-AF65-F5344CB8AC3E}">
        <p14:creationId xmlns:p14="http://schemas.microsoft.com/office/powerpoint/2010/main" val="3867711576"/>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UTILICE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dirty="0">
                <a:solidFill>
                  <a:srgbClr val="009FDB"/>
                </a:solidFill>
                <a:latin typeface="ATT Aleck Sans" panose="020B0503020203020204" pitchFamily="34" charset="0"/>
                <a:cs typeface="ATT Aleck Sans" panose="020B0503020203020204" pitchFamily="34" charset="0"/>
              </a:rPr>
              <a:t>Cómo presentar la solicitud</a:t>
            </a:r>
            <a:endParaRPr lang="es-419"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Desplácese hacia abajo para ver la información adicional. Necesitará esta información cuando se registre con el proveedor de servicios de Internet. </a:t>
            </a:r>
            <a:endParaRPr lang="es-419" dirty="0">
              <a:latin typeface="ATT Aleck Sans" panose="020B0503020203020204" pitchFamily="34" charset="0"/>
              <a:cs typeface="ATT Aleck Sans" panose="020B0503020203020204" pitchFamily="34" charset="0"/>
            </a:endParaRPr>
          </a:p>
          <a:p>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effectLst/>
                <a:latin typeface="Calibri" panose="020F0502020204030204" pitchFamily="34" charset="0"/>
                <a:ea typeface="MS PGothic" panose="020B0600070205080204" pitchFamily="34" charset="-128"/>
                <a:cs typeface="Calibri" panose="020F0502020204030204" pitchFamily="34" charset="0"/>
              </a:rPr>
              <a:t>[</a:t>
            </a:r>
            <a:r>
              <a:rPr lang="es-419" sz="1200" i="1" kern="1200" dirty="0">
                <a:effectLst/>
                <a:latin typeface="Calibri" panose="020F0502020204030204" pitchFamily="34" charset="0"/>
                <a:ea typeface="MS PGothic" panose="020B0600070205080204" pitchFamily="34" charset="-128"/>
                <a:cs typeface="Calibri" panose="020F0502020204030204" pitchFamily="34" charset="0"/>
              </a:rPr>
              <a:t>NOTA AL INSTRUCTOR: </a:t>
            </a:r>
            <a:r>
              <a:rPr lang="es-419" sz="1200" i="0" kern="1200" dirty="0">
                <a:effectLst/>
                <a:latin typeface="Calibri" panose="020F0502020204030204" pitchFamily="34" charset="0"/>
                <a:ea typeface="MS PGothic" panose="020B0600070205080204" pitchFamily="34" charset="-128"/>
                <a:cs typeface="Calibri" panose="020F0502020204030204" pitchFamily="34" charset="0"/>
              </a:rPr>
              <a:t>Presione ENTER (Intro) para resaltar el botón "Confirmar calificación tribal".</a:t>
            </a:r>
            <a:r>
              <a:rPr lang="es-419" sz="1200" kern="1200" dirty="0">
                <a:effectLst/>
                <a:latin typeface="Calibri" panose="020F0502020204030204" pitchFamily="34" charset="0"/>
                <a:ea typeface="MS PGothic" panose="020B0600070205080204" pitchFamily="34" charset="-128"/>
                <a:cs typeface="Calibri" panose="020F0502020204030204" pitchFamily="34" charset="0"/>
              </a:rPr>
              <a:t>]</a:t>
            </a:r>
            <a:endParaRPr lang="es-419" dirty="0"/>
          </a:p>
          <a:p>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Si califica para el beneficio porque su hogar se encuentra en tierras tribales que califican, deberá </a:t>
            </a:r>
            <a:r>
              <a:rPr lang="es-419" dirty="0">
                <a:latin typeface="ATT Aleck Sans" panose="020B0503020203020204" pitchFamily="34" charset="0"/>
                <a:cs typeface="ATT Aleck Sans" panose="020B0503020203020204" pitchFamily="34" charset="0"/>
              </a:rPr>
              <a:t>efectuar el paso adicional de hacer clic en el botón "Confirmar calificación tribal" para completar su solicitud. </a:t>
            </a: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82</a:t>
            </a:fld>
            <a:endParaRPr lang="es-419" dirty="0"/>
          </a:p>
        </p:txBody>
      </p:sp>
    </p:spTree>
    <p:extLst>
      <p:ext uri="{BB962C8B-B14F-4D97-AF65-F5344CB8AC3E}">
        <p14:creationId xmlns:p14="http://schemas.microsoft.com/office/powerpoint/2010/main" val="2312693844"/>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USE POWERPOINT O HAGA UNA DEMOSTRACIÓN EN VIVO:</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dirty="0"/>
              <a:t>Cómo encontrar un proveedor de servicios de Internet </a:t>
            </a:r>
            <a:endParaRPr lang="es-419" sz="1200" i="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También puede completar una solicitud por correo si no desea presentarla en línea. Para acceder a la solicitud por correo, abra un explorador web y escriba https://www.affordableconnectivity.gov en la barra de dirección. </a:t>
            </a:r>
            <a:endParaRPr lang="es-419" dirty="0">
              <a:latin typeface="ATT Aleck Sans" panose="020B0503020203020204" pitchFamily="34" charset="0"/>
              <a:cs typeface="ATT Aleck Sans" panose="020B0503020203020204" pitchFamily="34" charset="0"/>
            </a:endParaRPr>
          </a:p>
          <a:p>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Antes de pasar a la siguiente sección, revise las preguntas en el "lugar de estacionamiento". Si no hay preguntas en el lugar de estacionamiento, pregunte a los alumnos si tienen alguna pregunta antes de pasar a la siguiente lección.</a:t>
            </a: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83</a:t>
            </a:fld>
            <a:endParaRPr lang="es-419" dirty="0"/>
          </a:p>
        </p:txBody>
      </p:sp>
    </p:spTree>
    <p:extLst>
      <p:ext uri="{BB962C8B-B14F-4D97-AF65-F5344CB8AC3E}">
        <p14:creationId xmlns:p14="http://schemas.microsoft.com/office/powerpoint/2010/main" val="900354017"/>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USE POWERPOINT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800" b="0" dirty="0">
                <a:effectLst/>
                <a:latin typeface="ATT Aleck Sans" panose="020B0503020203020204"/>
                <a:ea typeface="Times New Roman" panose="02020603050405020304" pitchFamily="18" charset="0"/>
              </a:rPr>
              <a:t>Uso del beneficio del ACP      </a:t>
            </a:r>
            <a:endParaRPr lang="es-419" sz="1800" b="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Una vez que se haya registrado correctamente para el beneficio del ACP, recibirá una identificación de la solicitud. Algunas veces, el código se recibe inmediatamente después de enviar la solicitud. Otras veces, la identificación de la solicitud se envía en una fecha posterior por correo electrónico o postal.  </a:t>
            </a:r>
            <a:endParaRPr lang="es-419" dirty="0">
              <a:latin typeface="ATT Aleck Sans" panose="020B0503020203020204" pitchFamily="34" charset="0"/>
              <a:cs typeface="ATT Aleck Sans" panose="020B0503020203020204" pitchFamily="34" charset="0"/>
            </a:endParaRP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84</a:t>
            </a:fld>
            <a:endParaRPr lang="es-419" dirty="0"/>
          </a:p>
        </p:txBody>
      </p:sp>
    </p:spTree>
    <p:extLst>
      <p:ext uri="{BB962C8B-B14F-4D97-AF65-F5344CB8AC3E}">
        <p14:creationId xmlns:p14="http://schemas.microsoft.com/office/powerpoint/2010/main" val="728637646"/>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b="0" i="1" kern="1200" dirty="0">
                <a:solidFill>
                  <a:schemeClr val="tx1"/>
                </a:solidFill>
                <a:effectLst/>
                <a:latin typeface="+mn-lt"/>
                <a:ea typeface="+mn-ea"/>
                <a:cs typeface="+mn-cs"/>
              </a:rPr>
              <a:t>NOTA AL INSTRUCTOR: USE POWERPOINT O HAGA UNA DEMOSTRACIÓN EN VIVO:</a:t>
            </a:r>
          </a:p>
          <a:p>
            <a:pPr marL="742950" marR="0" lvl="1" indent="-285750">
              <a:spcBef>
                <a:spcPts val="0"/>
              </a:spcBef>
              <a:spcAft>
                <a:spcPts val="0"/>
              </a:spcAft>
              <a:buFont typeface="Arial" panose="020B0604020202020204" pitchFamily="34" charset="0"/>
              <a:buChar char="•"/>
            </a:pPr>
            <a:r>
              <a:rPr lang="es-419" sz="1200" b="0" dirty="0">
                <a:effectLst/>
                <a:latin typeface="ATT Aleck Sans" panose="020B0503020203020204"/>
                <a:ea typeface="Times New Roman" panose="02020603050405020304" pitchFamily="18" charset="0"/>
              </a:rPr>
              <a:t>Uso del beneficio del ACP      </a:t>
            </a:r>
            <a:endParaRPr lang="es-419" sz="1200" b="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latin typeface="ATT Aleck Sans" panose="020B0503020203020204" pitchFamily="34" charset="0"/>
                <a:cs typeface="ATT Aleck Sans" panose="020B0503020203020204" pitchFamily="34" charset="0"/>
              </a:rPr>
              <a:t>Una vez que tenga la </a:t>
            </a:r>
            <a:r>
              <a:rPr lang="es-419" dirty="0"/>
              <a:t>identificación de la solicitud</a:t>
            </a:r>
            <a:r>
              <a:rPr lang="es-419" dirty="0">
                <a:latin typeface="ATT Aleck Sans" panose="020B0503020203020204" pitchFamily="34" charset="0"/>
                <a:cs typeface="ATT Aleck Sans" panose="020B0503020203020204" pitchFamily="34" charset="0"/>
              </a:rPr>
              <a:t>, deberá seleccionar un proveedor de servicios de Internet aprobado que participe en el programa en su área. Para encontrar una compañía que participe en su área, </a:t>
            </a:r>
            <a:r>
              <a:rPr lang="es-419" dirty="0"/>
              <a:t>abra un explorador web y escriba </a:t>
            </a:r>
            <a:r>
              <a:rPr lang="es-419" dirty="0">
                <a:hlinkClick r:id="rId3"/>
              </a:rPr>
              <a:t>https://www.affordableconnectivity.gov</a:t>
            </a:r>
            <a:r>
              <a:rPr lang="es-419" dirty="0"/>
              <a:t> en la barra de direcciones,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effectLst/>
                <a:latin typeface="Calibri" panose="020F0502020204030204" pitchFamily="34" charset="0"/>
                <a:ea typeface="MS PGothic" panose="020B0600070205080204" pitchFamily="34" charset="-128"/>
                <a:cs typeface="Calibri" panose="020F0502020204030204" pitchFamily="34" charset="0"/>
              </a:rPr>
              <a:t>[</a:t>
            </a:r>
            <a:r>
              <a:rPr lang="es-419" sz="1200" i="1" kern="1200" dirty="0">
                <a:effectLst/>
                <a:latin typeface="Calibri" panose="020F0502020204030204" pitchFamily="34" charset="0"/>
                <a:ea typeface="MS PGothic" panose="020B0600070205080204" pitchFamily="34" charset="-128"/>
                <a:cs typeface="Calibri" panose="020F0502020204030204" pitchFamily="34" charset="0"/>
              </a:rPr>
              <a:t>NOTA AL INSTRUCTOR: </a:t>
            </a:r>
            <a:r>
              <a:rPr lang="es-419" sz="1200" i="0" kern="1200" dirty="0">
                <a:effectLst/>
                <a:latin typeface="Calibri" panose="020F0502020204030204" pitchFamily="34" charset="0"/>
                <a:ea typeface="MS PGothic" panose="020B0600070205080204" pitchFamily="34" charset="-128"/>
                <a:cs typeface="Calibri" panose="020F0502020204030204" pitchFamily="34" charset="0"/>
              </a:rPr>
              <a:t>Presione ENTER (Intro) para resaltar el menú "Compañías cerca de mí".</a:t>
            </a:r>
            <a:r>
              <a:rPr lang="es-419" sz="1200" kern="1200" dirty="0">
                <a:effectLst/>
                <a:latin typeface="Calibri" panose="020F0502020204030204" pitchFamily="34" charset="0"/>
                <a:ea typeface="MS PGothic" panose="020B0600070205080204" pitchFamily="34" charset="-128"/>
                <a:cs typeface="Calibri" panose="020F0502020204030204" pitchFamily="34" charset="0"/>
              </a:rPr>
              <a:t>]</a:t>
            </a: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latin typeface="ATT Aleck Sans" panose="020B0503020203020204" pitchFamily="34" charset="0"/>
                <a:cs typeface="ATT Aleck Sans" panose="020B0503020203020204" pitchFamily="34" charset="0"/>
              </a:rPr>
              <a:t>y </a:t>
            </a:r>
            <a:r>
              <a:rPr lang="es-419" dirty="0"/>
              <a:t>haga clic en el enlace del menú Compañías cerca de mí.</a:t>
            </a:r>
            <a:endParaRPr lang="es-419"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latin typeface="ATT Aleck Sans" panose="020B0503020203020204" pitchFamily="34" charset="0"/>
              <a:cs typeface="ATT Aleck Sans" panose="020B0503020203020204" pitchFamily="34" charset="0"/>
            </a:endParaRP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85</a:t>
            </a:fld>
            <a:endParaRPr lang="es-419" dirty="0"/>
          </a:p>
        </p:txBody>
      </p:sp>
    </p:spTree>
    <p:extLst>
      <p:ext uri="{BB962C8B-B14F-4D97-AF65-F5344CB8AC3E}">
        <p14:creationId xmlns:p14="http://schemas.microsoft.com/office/powerpoint/2010/main" val="2827422661"/>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USE POWERPOINT O HAGA UNA DEMOSTRACIÓN EN VIVO:</a:t>
            </a:r>
          </a:p>
          <a:p>
            <a:pPr marL="742950" marR="0" lvl="1" indent="-285750">
              <a:spcBef>
                <a:spcPts val="0"/>
              </a:spcBef>
              <a:spcAft>
                <a:spcPts val="0"/>
              </a:spcAft>
              <a:buFont typeface="Arial" panose="020B0604020202020204" pitchFamily="34" charset="0"/>
              <a:buChar char="•"/>
            </a:pPr>
            <a:r>
              <a:rPr lang="es-419" sz="1200" b="0" dirty="0">
                <a:effectLst/>
                <a:latin typeface="ATT Aleck Sans" panose="020B0503020203020204"/>
                <a:ea typeface="Times New Roman" panose="02020603050405020304" pitchFamily="18" charset="0"/>
              </a:rPr>
              <a:t>Uso del beneficio del ACP      </a:t>
            </a:r>
            <a:endParaRPr lang="es-419" sz="1200" b="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Desde esta página, haga clic en "Buscar proveedores". Tenga en cuenta que es posible que esta herramienta no incluya a todas las compañías que participan en el ACP.</a:t>
            </a:r>
            <a:endParaRPr lang="es-419" dirty="0">
              <a:latin typeface="ATT Aleck Sans" panose="020B0503020203020204" pitchFamily="34" charset="0"/>
              <a:cs typeface="ATT Aleck Sans" panose="020B0503020203020204" pitchFamily="34" charset="0"/>
            </a:endParaRP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86</a:t>
            </a:fld>
            <a:endParaRPr lang="es-419" dirty="0"/>
          </a:p>
        </p:txBody>
      </p:sp>
    </p:spTree>
    <p:extLst>
      <p:ext uri="{BB962C8B-B14F-4D97-AF65-F5344CB8AC3E}">
        <p14:creationId xmlns:p14="http://schemas.microsoft.com/office/powerpoint/2010/main" val="3510955760"/>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USE POWERPOINT O HAGA UNA DEMOSTRACIÓN EN VIVO:</a:t>
            </a:r>
          </a:p>
          <a:p>
            <a:pPr marL="742950" marR="0" lvl="1" indent="-285750">
              <a:spcBef>
                <a:spcPts val="0"/>
              </a:spcBef>
              <a:spcAft>
                <a:spcPts val="0"/>
              </a:spcAft>
              <a:buFont typeface="Arial" panose="020B0604020202020204" pitchFamily="34" charset="0"/>
              <a:buChar char="•"/>
            </a:pPr>
            <a:r>
              <a:rPr lang="es-419" sz="1200" b="0" dirty="0">
                <a:effectLst/>
                <a:latin typeface="ATT Aleck Sans" panose="020B0503020203020204"/>
                <a:ea typeface="Times New Roman" panose="02020603050405020304" pitchFamily="18" charset="0"/>
              </a:rPr>
              <a:t>Uso del beneficio del ACP      </a:t>
            </a:r>
            <a:endParaRPr lang="es-419" sz="1200" b="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effectLst/>
                <a:latin typeface="Calibri" panose="020F0502020204030204" pitchFamily="34" charset="0"/>
                <a:ea typeface="MS PGothic" panose="020B0600070205080204" pitchFamily="34" charset="-128"/>
                <a:cs typeface="Calibri" panose="020F0502020204030204" pitchFamily="34" charset="0"/>
              </a:rPr>
              <a:t>[</a:t>
            </a:r>
            <a:r>
              <a:rPr lang="es-419" sz="1200" i="1" kern="1200" dirty="0">
                <a:effectLst/>
                <a:latin typeface="Calibri" panose="020F0502020204030204" pitchFamily="34" charset="0"/>
                <a:ea typeface="MS PGothic" panose="020B0600070205080204" pitchFamily="34" charset="-128"/>
                <a:cs typeface="Calibri" panose="020F0502020204030204" pitchFamily="34" charset="0"/>
              </a:rPr>
              <a:t>NOTA AL INSTRUCTOR: </a:t>
            </a:r>
            <a:r>
              <a:rPr lang="es-419" sz="1200" i="0" kern="1200" dirty="0">
                <a:effectLst/>
                <a:latin typeface="Calibri" panose="020F0502020204030204" pitchFamily="34" charset="0"/>
                <a:ea typeface="MS PGothic" panose="020B0600070205080204" pitchFamily="34" charset="-128"/>
                <a:cs typeface="Calibri" panose="020F0502020204030204" pitchFamily="34" charset="0"/>
              </a:rPr>
              <a:t>Presione ENTER (Intro) para resaltar el cuadro de texto del código postal.</a:t>
            </a:r>
            <a:r>
              <a:rPr lang="es-419" sz="1200" kern="1200" dirty="0">
                <a:effectLst/>
                <a:latin typeface="Calibri" panose="020F0502020204030204" pitchFamily="34" charset="0"/>
                <a:ea typeface="MS PGothic" panose="020B0600070205080204" pitchFamily="34" charset="-128"/>
                <a:cs typeface="Calibri" panose="020F0502020204030204" pitchFamily="34" charset="0"/>
              </a:rPr>
              <a:t>]</a:t>
            </a: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Puede buscar usando su código postal,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effectLst/>
                <a:latin typeface="Calibri" panose="020F0502020204030204" pitchFamily="34" charset="0"/>
                <a:ea typeface="MS PGothic" panose="020B0600070205080204" pitchFamily="34" charset="-128"/>
                <a:cs typeface="Calibri" panose="020F0502020204030204" pitchFamily="34" charset="0"/>
              </a:rPr>
              <a:t>[</a:t>
            </a:r>
            <a:r>
              <a:rPr lang="es-419" sz="1200" i="1" kern="1200" dirty="0">
                <a:effectLst/>
                <a:latin typeface="Calibri" panose="020F0502020204030204" pitchFamily="34" charset="0"/>
                <a:ea typeface="MS PGothic" panose="020B0600070205080204" pitchFamily="34" charset="-128"/>
                <a:cs typeface="Calibri" panose="020F0502020204030204" pitchFamily="34" charset="0"/>
              </a:rPr>
              <a:t>NOTA AL INSTRUCTOR: </a:t>
            </a:r>
            <a:r>
              <a:rPr lang="es-419" sz="1200" i="0" kern="1200" dirty="0">
                <a:effectLst/>
                <a:latin typeface="Calibri" panose="020F0502020204030204" pitchFamily="34" charset="0"/>
                <a:ea typeface="MS PGothic" panose="020B0600070205080204" pitchFamily="34" charset="-128"/>
                <a:cs typeface="Calibri" panose="020F0502020204030204" pitchFamily="34" charset="0"/>
              </a:rPr>
              <a:t>Presione ENTER (Intro) para resaltar el cuadro de texto de la ciudad y el estado.</a:t>
            </a:r>
            <a:r>
              <a:rPr lang="es-419" sz="1200" kern="1200" dirty="0">
                <a:effectLst/>
                <a:latin typeface="Calibri" panose="020F0502020204030204" pitchFamily="34" charset="0"/>
                <a:ea typeface="MS PGothic" panose="020B0600070205080204" pitchFamily="34" charset="-128"/>
                <a:cs typeface="Calibri" panose="020F0502020204030204" pitchFamily="34" charset="0"/>
              </a:rPr>
              <a:t>]</a:t>
            </a: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o escribiendo su ciudad y estado.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effectLst/>
                <a:latin typeface="Calibri" panose="020F0502020204030204" pitchFamily="34" charset="0"/>
                <a:ea typeface="MS PGothic" panose="020B0600070205080204" pitchFamily="34" charset="-128"/>
                <a:cs typeface="Calibri" panose="020F0502020204030204" pitchFamily="34" charset="0"/>
              </a:rPr>
              <a:t>[</a:t>
            </a:r>
            <a:r>
              <a:rPr lang="es-419" sz="1200" i="1" kern="1200" dirty="0">
                <a:effectLst/>
                <a:latin typeface="Calibri" panose="020F0502020204030204" pitchFamily="34" charset="0"/>
                <a:ea typeface="MS PGothic" panose="020B0600070205080204" pitchFamily="34" charset="-128"/>
                <a:cs typeface="Calibri" panose="020F0502020204030204" pitchFamily="34" charset="0"/>
              </a:rPr>
              <a:t>NOTA AL INSTRUCTOR: </a:t>
            </a:r>
            <a:r>
              <a:rPr lang="es-419" sz="1200" i="0" kern="1200" dirty="0">
                <a:effectLst/>
                <a:latin typeface="Calibri" panose="020F0502020204030204" pitchFamily="34" charset="0"/>
                <a:ea typeface="MS PGothic" panose="020B0600070205080204" pitchFamily="34" charset="-128"/>
                <a:cs typeface="Calibri" panose="020F0502020204030204" pitchFamily="34" charset="0"/>
              </a:rPr>
              <a:t>Presione (Intro) para resaltar el botón de opción del ACP.</a:t>
            </a:r>
            <a:r>
              <a:rPr lang="es-419" sz="1200" kern="1200" dirty="0">
                <a:effectLst/>
                <a:latin typeface="Calibri" panose="020F0502020204030204" pitchFamily="34" charset="0"/>
                <a:ea typeface="MS PGothic" panose="020B0600070205080204" pitchFamily="34" charset="-128"/>
                <a:cs typeface="Calibri" panose="020F0502020204030204" pitchFamily="34" charset="0"/>
              </a:rPr>
              <a:t>]</a:t>
            </a: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También debe incluir el </a:t>
            </a:r>
            <a:r>
              <a:rPr lang="es-419" dirty="0">
                <a:latin typeface="ATT Aleck Sans" panose="020B0503020203020204" pitchFamily="34" charset="0"/>
                <a:cs typeface="ATT Aleck Sans" panose="020B0503020203020204" pitchFamily="34" charset="0"/>
              </a:rPr>
              <a:t>programa en el</a:t>
            </a:r>
            <a:r>
              <a:rPr lang="es-419" dirty="0"/>
              <a:t> que participa. Seleccionará ACP.</a:t>
            </a:r>
            <a:endParaRPr lang="es-419"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 </a:t>
            </a:r>
            <a:endParaRPr lang="es-419"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latin typeface="ATT Aleck Sans" panose="020B0503020203020204" pitchFamily="34" charset="0"/>
              <a:cs typeface="ATT Aleck Sans" panose="020B0503020203020204" pitchFamily="34" charset="0"/>
            </a:endParaRP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87</a:t>
            </a:fld>
            <a:endParaRPr lang="es-419" dirty="0"/>
          </a:p>
        </p:txBody>
      </p:sp>
    </p:spTree>
    <p:extLst>
      <p:ext uri="{BB962C8B-B14F-4D97-AF65-F5344CB8AC3E}">
        <p14:creationId xmlns:p14="http://schemas.microsoft.com/office/powerpoint/2010/main" val="2134211729"/>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USE POWERPOINT O HAGA UNA DEMOSTRACIÓN EN VIVO:</a:t>
            </a:r>
          </a:p>
          <a:p>
            <a:pPr marL="742950" marR="0" lvl="1" indent="-285750">
              <a:spcBef>
                <a:spcPts val="0"/>
              </a:spcBef>
              <a:spcAft>
                <a:spcPts val="0"/>
              </a:spcAft>
              <a:buFont typeface="Arial" panose="020B0604020202020204" pitchFamily="34" charset="0"/>
              <a:buChar char="•"/>
            </a:pPr>
            <a:r>
              <a:rPr lang="es-419" sz="1200" b="0" dirty="0">
                <a:effectLst/>
                <a:latin typeface="ATT Aleck Sans" panose="020B0503020203020204"/>
                <a:ea typeface="Times New Roman" panose="02020603050405020304" pitchFamily="18" charset="0"/>
              </a:rPr>
              <a:t>Uso del beneficio del ACP      </a:t>
            </a:r>
            <a:endParaRPr lang="es-419" sz="1200" b="0" dirty="0">
              <a:effectLst/>
              <a:latin typeface="Times New Roman" panose="02020603050405020304" pitchFamily="18" charset="0"/>
              <a:ea typeface="Times New Roman" panose="02020603050405020304" pitchFamily="18" charset="0"/>
            </a:endParaRPr>
          </a:p>
          <a:p>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Busquemos una ciudad específica. Cuando comienza a escribir Dallas, Texas, en el cuadro de texto de la ciudad y el estado, </a:t>
            </a:r>
            <a:r>
              <a:rPr lang="es-419" dirty="0">
                <a:latin typeface="ATT Aleck Sans" panose="020B0503020203020204" pitchFamily="34" charset="0"/>
                <a:cs typeface="ATT Aleck Sans" panose="020B0503020203020204" pitchFamily="34" charset="0"/>
              </a:rPr>
              <a:t>aparece un menú desplegable.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effectLst/>
                <a:latin typeface="Calibri" panose="020F0502020204030204" pitchFamily="34" charset="0"/>
                <a:ea typeface="MS PGothic" panose="020B0600070205080204" pitchFamily="34" charset="-128"/>
                <a:cs typeface="Calibri" panose="020F0502020204030204" pitchFamily="34" charset="0"/>
              </a:rPr>
              <a:t>[</a:t>
            </a:r>
            <a:r>
              <a:rPr lang="es-419" sz="1200" i="1" kern="1200" dirty="0">
                <a:effectLst/>
                <a:latin typeface="Calibri" panose="020F0502020204030204" pitchFamily="34" charset="0"/>
                <a:ea typeface="MS PGothic" panose="020B0600070205080204" pitchFamily="34" charset="-128"/>
                <a:cs typeface="Calibri" panose="020F0502020204030204" pitchFamily="34" charset="0"/>
              </a:rPr>
              <a:t>NOTA AL INSTRUCTOR: </a:t>
            </a:r>
            <a:r>
              <a:rPr lang="es-419" sz="1200" i="0" kern="1200" dirty="0">
                <a:effectLst/>
                <a:latin typeface="Calibri" panose="020F0502020204030204" pitchFamily="34" charset="0"/>
                <a:ea typeface="MS PGothic" panose="020B0600070205080204" pitchFamily="34" charset="-128"/>
                <a:cs typeface="Calibri" panose="020F0502020204030204" pitchFamily="34" charset="0"/>
              </a:rPr>
              <a:t>Presione ENTER (Intro) para resaltar Dallas, Texas.</a:t>
            </a:r>
            <a:r>
              <a:rPr lang="es-419" sz="1200" kern="1200" dirty="0">
                <a:effectLst/>
                <a:latin typeface="Calibri" panose="020F0502020204030204" pitchFamily="34" charset="0"/>
                <a:ea typeface="MS PGothic" panose="020B0600070205080204" pitchFamily="34" charset="-128"/>
                <a:cs typeface="Calibri" panose="020F0502020204030204" pitchFamily="34" charset="0"/>
              </a:rPr>
              <a:t>]</a:t>
            </a: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latin typeface="ATT Aleck Sans" panose="020B0503020203020204" pitchFamily="34" charset="0"/>
                <a:cs typeface="ATT Aleck Sans" panose="020B0503020203020204" pitchFamily="34" charset="0"/>
              </a:rPr>
              <a:t>Seleccionemos Dallas, Texas.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trike="sngStrike"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effectLst/>
                <a:latin typeface="Calibri" panose="020F0502020204030204" pitchFamily="34" charset="0"/>
                <a:ea typeface="MS PGothic" panose="020B0600070205080204" pitchFamily="34" charset="-128"/>
                <a:cs typeface="Calibri" panose="020F0502020204030204" pitchFamily="34" charset="0"/>
              </a:rPr>
              <a:t>[</a:t>
            </a:r>
            <a:r>
              <a:rPr lang="es-419" sz="1200" i="1" kern="1200" dirty="0">
                <a:effectLst/>
                <a:latin typeface="Calibri" panose="020F0502020204030204" pitchFamily="34" charset="0"/>
                <a:ea typeface="MS PGothic" panose="020B0600070205080204" pitchFamily="34" charset="-128"/>
                <a:cs typeface="Calibri" panose="020F0502020204030204" pitchFamily="34" charset="0"/>
              </a:rPr>
              <a:t>NOTA AL INSTRUCTOR: </a:t>
            </a:r>
            <a:r>
              <a:rPr lang="es-419" sz="1200" i="0" kern="1200" dirty="0">
                <a:effectLst/>
                <a:latin typeface="Calibri" panose="020F0502020204030204" pitchFamily="34" charset="0"/>
                <a:ea typeface="MS PGothic" panose="020B0600070205080204" pitchFamily="34" charset="-128"/>
                <a:cs typeface="Calibri" panose="020F0502020204030204" pitchFamily="34" charset="0"/>
              </a:rPr>
              <a:t>Presione ENTER (Intro) para resaltar ACP.</a:t>
            </a:r>
            <a:r>
              <a:rPr lang="es-419" sz="1200" kern="1200" dirty="0">
                <a:effectLst/>
                <a:latin typeface="Calibri" panose="020F0502020204030204" pitchFamily="34" charset="0"/>
                <a:ea typeface="MS PGothic" panose="020B0600070205080204" pitchFamily="34" charset="-128"/>
                <a:cs typeface="Calibri" panose="020F0502020204030204" pitchFamily="34" charset="0"/>
              </a:rPr>
              <a:t>]</a:t>
            </a: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trike="sngStrike"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Verifique que se haya seleccionado ACP.</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effectLst/>
                <a:latin typeface="Calibri" panose="020F0502020204030204" pitchFamily="34" charset="0"/>
                <a:ea typeface="MS PGothic" panose="020B0600070205080204" pitchFamily="34" charset="-128"/>
                <a:cs typeface="Calibri" panose="020F0502020204030204" pitchFamily="34" charset="0"/>
              </a:rPr>
              <a:t>[</a:t>
            </a:r>
            <a:r>
              <a:rPr lang="es-419" sz="1200" i="1" kern="1200" dirty="0">
                <a:effectLst/>
                <a:latin typeface="Calibri" panose="020F0502020204030204" pitchFamily="34" charset="0"/>
                <a:ea typeface="MS PGothic" panose="020B0600070205080204" pitchFamily="34" charset="-128"/>
                <a:cs typeface="Calibri" panose="020F0502020204030204" pitchFamily="34" charset="0"/>
              </a:rPr>
              <a:t>NOTA AL INSTRUCTOR: </a:t>
            </a:r>
            <a:r>
              <a:rPr lang="es-419" sz="1200" i="0" kern="1200" dirty="0">
                <a:effectLst/>
                <a:latin typeface="Calibri" panose="020F0502020204030204" pitchFamily="34" charset="0"/>
                <a:ea typeface="MS PGothic" panose="020B0600070205080204" pitchFamily="34" charset="-128"/>
                <a:cs typeface="Calibri" panose="020F0502020204030204" pitchFamily="34" charset="0"/>
              </a:rPr>
              <a:t>Presione ENTER (Intro) para resaltar el botón "Buscar".</a:t>
            </a:r>
            <a:r>
              <a:rPr lang="es-419" sz="1200" kern="1200" dirty="0">
                <a:effectLst/>
                <a:latin typeface="Calibri" panose="020F0502020204030204" pitchFamily="34" charset="0"/>
                <a:ea typeface="MS PGothic" panose="020B0600070205080204" pitchFamily="34" charset="-128"/>
                <a:cs typeface="Calibri" panose="020F0502020204030204" pitchFamily="34" charset="0"/>
              </a:rPr>
              <a:t>]</a:t>
            </a: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trike="sngStrike"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Y haga clic en el botón "Buscar".</a:t>
            </a:r>
            <a:endParaRPr lang="es-419"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trike="sngStrike" dirty="0">
              <a:latin typeface="ATT Aleck Sans" panose="020B0503020203020204" pitchFamily="34" charset="0"/>
              <a:cs typeface="ATT Aleck Sans" panose="020B0503020203020204" pitchFamily="34" charset="0"/>
            </a:endParaRP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88</a:t>
            </a:fld>
            <a:endParaRPr lang="es-419" dirty="0"/>
          </a:p>
        </p:txBody>
      </p:sp>
    </p:spTree>
    <p:extLst>
      <p:ext uri="{BB962C8B-B14F-4D97-AF65-F5344CB8AC3E}">
        <p14:creationId xmlns:p14="http://schemas.microsoft.com/office/powerpoint/2010/main" val="3132516517"/>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USE POWERPOINT O HAGA UNA DEMOSTRACIÓN EN VIVO:</a:t>
            </a:r>
          </a:p>
          <a:p>
            <a:pPr marL="742950" marR="0" lvl="1" indent="-285750">
              <a:spcBef>
                <a:spcPts val="0"/>
              </a:spcBef>
              <a:spcAft>
                <a:spcPts val="0"/>
              </a:spcAft>
              <a:buFont typeface="Arial" panose="020B0604020202020204" pitchFamily="34" charset="0"/>
              <a:buChar char="•"/>
            </a:pPr>
            <a:r>
              <a:rPr lang="es-419" sz="1200" b="0" dirty="0">
                <a:effectLst/>
                <a:latin typeface="ATT Aleck Sans" panose="020B0503020203020204"/>
                <a:ea typeface="Times New Roman" panose="02020603050405020304" pitchFamily="18" charset="0"/>
              </a:rPr>
              <a:t>Uso del beneficio del ACP      </a:t>
            </a:r>
            <a:endParaRPr lang="es-419" sz="1200" b="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Aparecen los resultados de la búsqueda. En la lista se incluyen los proveedores de servicios de Internet en Dallas, Texas.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Además, los resultados de la búsqueda incluyen lo siguiente: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effectLst/>
                <a:latin typeface="Calibri" panose="020F0502020204030204" pitchFamily="34" charset="0"/>
                <a:ea typeface="MS PGothic" panose="020B0600070205080204" pitchFamily="34" charset="-128"/>
                <a:cs typeface="Calibri" panose="020F0502020204030204" pitchFamily="34" charset="0"/>
              </a:rPr>
              <a:t>[</a:t>
            </a:r>
            <a:r>
              <a:rPr lang="es-419" sz="1200" i="1" kern="1200" dirty="0">
                <a:effectLst/>
                <a:latin typeface="Calibri" panose="020F0502020204030204" pitchFamily="34" charset="0"/>
                <a:ea typeface="MS PGothic" panose="020B0600070205080204" pitchFamily="34" charset="-128"/>
                <a:cs typeface="Calibri" panose="020F0502020204030204" pitchFamily="34" charset="0"/>
              </a:rPr>
              <a:t>NOTA AL INSTRUCTOR: </a:t>
            </a:r>
            <a:r>
              <a:rPr lang="es-419" sz="1200" i="0" kern="1200" dirty="0">
                <a:effectLst/>
                <a:latin typeface="Calibri" panose="020F0502020204030204" pitchFamily="34" charset="0"/>
                <a:ea typeface="MS PGothic" panose="020B0600070205080204" pitchFamily="34" charset="-128"/>
                <a:cs typeface="Calibri" panose="020F0502020204030204" pitchFamily="34" charset="0"/>
              </a:rPr>
              <a:t>Presione ENTER (Intro) para resaltar "Tipos de servicio".</a:t>
            </a:r>
            <a:r>
              <a:rPr lang="es-419" sz="1200" kern="1200" dirty="0">
                <a:effectLst/>
                <a:latin typeface="Calibri" panose="020F0502020204030204" pitchFamily="34" charset="0"/>
                <a:ea typeface="MS PGothic" panose="020B0600070205080204" pitchFamily="34" charset="-128"/>
                <a:cs typeface="Calibri" panose="020F0502020204030204" pitchFamily="34" charset="0"/>
              </a:rPr>
              <a:t>]</a:t>
            </a: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el tipo de servicio que ofrecen,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effectLst/>
              <a:latin typeface="Calibri" panose="020F0502020204030204" pitchFamily="34" charset="0"/>
              <a:ea typeface="MS PGothic" panose="020B0600070205080204" pitchFamily="34" charset="-128"/>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effectLst/>
                <a:latin typeface="Calibri" panose="020F0502020204030204" pitchFamily="34" charset="0"/>
                <a:ea typeface="MS PGothic" panose="020B0600070205080204" pitchFamily="34" charset="-128"/>
                <a:cs typeface="Calibri" panose="020F0502020204030204" pitchFamily="34" charset="0"/>
              </a:rPr>
              <a:t>[</a:t>
            </a:r>
            <a:r>
              <a:rPr lang="es-419" sz="1200" i="1" kern="1200" dirty="0">
                <a:effectLst/>
                <a:latin typeface="Calibri" panose="020F0502020204030204" pitchFamily="34" charset="0"/>
                <a:ea typeface="MS PGothic" panose="020B0600070205080204" pitchFamily="34" charset="-128"/>
                <a:cs typeface="Calibri" panose="020F0502020204030204" pitchFamily="34" charset="0"/>
              </a:rPr>
              <a:t>NOTA AL INSTRUCTOR: </a:t>
            </a:r>
            <a:r>
              <a:rPr lang="es-419" sz="1200" i="0" kern="1200" dirty="0">
                <a:effectLst/>
                <a:latin typeface="Calibri" panose="020F0502020204030204" pitchFamily="34" charset="0"/>
                <a:ea typeface="MS PGothic" panose="020B0600070205080204" pitchFamily="34" charset="-128"/>
                <a:cs typeface="Calibri" panose="020F0502020204030204" pitchFamily="34" charset="0"/>
              </a:rPr>
              <a:t>Presione ENTER (Intro) para resaltar "$0 con el ACP".</a:t>
            </a:r>
            <a:r>
              <a:rPr lang="es-419" sz="1200" kern="1200" dirty="0">
                <a:effectLst/>
                <a:latin typeface="Calibri" panose="020F0502020204030204" pitchFamily="34" charset="0"/>
                <a:ea typeface="MS PGothic" panose="020B0600070205080204" pitchFamily="34" charset="-128"/>
                <a:cs typeface="Calibri" panose="020F0502020204030204" pitchFamily="34" charset="0"/>
              </a:rPr>
              <a:t>]</a:t>
            </a: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si tienen planes que no cuesten más que los $30 del beneficio, lo que significa que serían gratuitos para usted,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effectLst/>
                <a:latin typeface="Calibri" panose="020F0502020204030204" pitchFamily="34" charset="0"/>
                <a:ea typeface="MS PGothic" panose="020B0600070205080204" pitchFamily="34" charset="-128"/>
                <a:cs typeface="Calibri" panose="020F0502020204030204" pitchFamily="34" charset="0"/>
              </a:rPr>
              <a:t>[</a:t>
            </a:r>
            <a:r>
              <a:rPr lang="es-419" sz="1200" i="1" kern="1200" dirty="0">
                <a:effectLst/>
                <a:latin typeface="Calibri" panose="020F0502020204030204" pitchFamily="34" charset="0"/>
                <a:ea typeface="MS PGothic" panose="020B0600070205080204" pitchFamily="34" charset="-128"/>
                <a:cs typeface="Calibri" panose="020F0502020204030204" pitchFamily="34" charset="0"/>
              </a:rPr>
              <a:t>NOTA AL INSTRUCTOR: </a:t>
            </a:r>
            <a:r>
              <a:rPr lang="es-419" sz="1200" i="0" kern="1200" dirty="0">
                <a:effectLst/>
                <a:latin typeface="Calibri" panose="020F0502020204030204" pitchFamily="34" charset="0"/>
                <a:ea typeface="MS PGothic" panose="020B0600070205080204" pitchFamily="34" charset="-128"/>
                <a:cs typeface="Calibri" panose="020F0502020204030204" pitchFamily="34" charset="0"/>
              </a:rPr>
              <a:t>Presione ENTER (Intro) para resaltar "Dispositivo con descuento".</a:t>
            </a:r>
            <a:r>
              <a:rPr lang="es-419" sz="1200" kern="1200" dirty="0">
                <a:effectLst/>
                <a:latin typeface="Calibri" panose="020F0502020204030204" pitchFamily="34" charset="0"/>
                <a:ea typeface="MS PGothic" panose="020B0600070205080204" pitchFamily="34" charset="-128"/>
                <a:cs typeface="Calibri" panose="020F0502020204030204" pitchFamily="34" charset="0"/>
              </a:rPr>
              <a:t>]</a:t>
            </a: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y si puede comprar una computadora portátil, de escritorio o una tableta con un </a:t>
            </a:r>
            <a:r>
              <a:rPr lang="es-419" b="0" dirty="0">
                <a:solidFill>
                  <a:schemeClr val="accent5">
                    <a:lumMod val="75000"/>
                  </a:schemeClr>
                </a:solidFill>
              </a:rPr>
              <a:t>descuento</a:t>
            </a:r>
            <a:r>
              <a:rPr lang="es-419" dirty="0"/>
              <a:t> único de hasta $100 a través de este proveedor, si el hogar contribuye con un monto de entre $10 y $50 al precio del dispositivo. </a:t>
            </a:r>
            <a:endParaRPr lang="es-419"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latin typeface="ATT Aleck Sans" panose="020B0503020203020204" pitchFamily="34" charset="0"/>
              <a:cs typeface="ATT Aleck Sans" panose="020B0503020203020204" pitchFamily="34" charset="0"/>
            </a:endParaRP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89</a:t>
            </a:fld>
            <a:endParaRPr lang="es-419" dirty="0"/>
          </a:p>
        </p:txBody>
      </p:sp>
    </p:spTree>
    <p:extLst>
      <p:ext uri="{BB962C8B-B14F-4D97-AF65-F5344CB8AC3E}">
        <p14:creationId xmlns:p14="http://schemas.microsoft.com/office/powerpoint/2010/main" val="34667678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UTILICE POWERPOINT </a:t>
            </a:r>
          </a:p>
          <a:p>
            <a:pPr marL="628650" lvl="1" indent="-171450">
              <a:buFont typeface="Arial" panose="020B0604020202020204" pitchFamily="34" charset="0"/>
              <a:buChar char="•"/>
            </a:pPr>
            <a:r>
              <a:rPr lang="es-419" dirty="0"/>
              <a:t>¿Qué es el beneficio del ACP?</a:t>
            </a:r>
          </a:p>
          <a:p>
            <a:endParaRPr lang="es-419" dirty="0"/>
          </a:p>
          <a:p>
            <a:r>
              <a:rPr lang="es-419" dirty="0"/>
              <a:t>Si vive en tierras tribales que califican, es elegible para el beneficio del ACP para tribus si los ingresos de su hogar son iguales o inferiores al 200 % de las Pautas Federales de Pobreza, o si usted o algún miembro de su hogar participa en cualquiera de los programas federales mencionados anteriormente o en el Programa de Asistencia General de la Oficina de Asuntos Indígenas, Head Start para hogares que cumplan con el estándar de ingresos que califica, la Ayuda Provisional para Familias Tribales con Necesidades, también conocida como TANF, </a:t>
            </a:r>
            <a:r>
              <a:rPr lang="es-419" b="0" dirty="0">
                <a:solidFill>
                  <a:schemeClr val="accent5">
                    <a:lumMod val="75000"/>
                  </a:schemeClr>
                </a:solidFill>
              </a:rPr>
              <a:t>o el </a:t>
            </a:r>
            <a:r>
              <a:rPr lang="es-419" dirty="0"/>
              <a:t>Programa de Distribución de Alimentos en Reservas Indígenas. </a:t>
            </a:r>
          </a:p>
        </p:txBody>
      </p:sp>
      <p:sp>
        <p:nvSpPr>
          <p:cNvPr id="4" name="Slide Number Placeholder 3"/>
          <p:cNvSpPr>
            <a:spLocks noGrp="1"/>
          </p:cNvSpPr>
          <p:nvPr>
            <p:ph type="sldNum" sz="quarter" idx="5"/>
          </p:nvPr>
        </p:nvSpPr>
        <p:spPr/>
        <p:txBody>
          <a:bodyPr/>
          <a:lstStyle/>
          <a:p>
            <a:fld id="{0A1A2D79-0A70-4F98-91B6-5265C658D6AD}" type="slidenum">
              <a:rPr lang="en-US" smtClean="0"/>
              <a:t>9</a:t>
            </a:fld>
            <a:endParaRPr lang="es-419" dirty="0"/>
          </a:p>
        </p:txBody>
      </p:sp>
    </p:spTree>
    <p:extLst>
      <p:ext uri="{BB962C8B-B14F-4D97-AF65-F5344CB8AC3E}">
        <p14:creationId xmlns:p14="http://schemas.microsoft.com/office/powerpoint/2010/main" val="2895637238"/>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USE POWERPOINT O HAGA UNA DEMOSTRACIÓN EN VIVO:</a:t>
            </a:r>
          </a:p>
          <a:p>
            <a:pPr marL="742950" marR="0" lvl="1" indent="-285750">
              <a:spcBef>
                <a:spcPts val="0"/>
              </a:spcBef>
              <a:spcAft>
                <a:spcPts val="0"/>
              </a:spcAft>
              <a:buFont typeface="Arial" panose="020B0604020202020204" pitchFamily="34" charset="0"/>
              <a:buChar char="•"/>
            </a:pPr>
            <a:r>
              <a:rPr lang="es-419" sz="1200" b="0" dirty="0">
                <a:effectLst/>
                <a:latin typeface="ATT Aleck Sans" panose="020B0503020203020204"/>
                <a:ea typeface="Times New Roman" panose="02020603050405020304" pitchFamily="18" charset="0"/>
              </a:rPr>
              <a:t>Uso del beneficio del ACP      </a:t>
            </a:r>
            <a:endParaRPr lang="es-419" sz="1200" b="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En este ejemplo, tras revisar sus opciones, haga clic en AT&amp;T. Para acceder al sitio, haga clic en el nombre del proveedor.</a:t>
            </a:r>
            <a:endParaRPr lang="es-419" dirty="0">
              <a:latin typeface="ATT Aleck Sans" panose="020B0503020203020204" pitchFamily="34" charset="0"/>
              <a:cs typeface="ATT Aleck Sans" panose="020B0503020203020204" pitchFamily="34" charset="0"/>
            </a:endParaRP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90</a:t>
            </a:fld>
            <a:endParaRPr lang="es-419" dirty="0"/>
          </a:p>
        </p:txBody>
      </p:sp>
    </p:spTree>
    <p:extLst>
      <p:ext uri="{BB962C8B-B14F-4D97-AF65-F5344CB8AC3E}">
        <p14:creationId xmlns:p14="http://schemas.microsoft.com/office/powerpoint/2010/main" val="1284834058"/>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USE POWERPOINT O HAGA UNA DEMOSTRACIÓN EN VIVO:</a:t>
            </a:r>
          </a:p>
          <a:p>
            <a:pPr marL="742950" marR="0" lvl="1" indent="-285750">
              <a:spcBef>
                <a:spcPts val="0"/>
              </a:spcBef>
              <a:spcAft>
                <a:spcPts val="0"/>
              </a:spcAft>
              <a:buFont typeface="Arial" panose="020B0604020202020204" pitchFamily="34" charset="0"/>
              <a:buChar char="•"/>
            </a:pPr>
            <a:r>
              <a:rPr lang="es-419" sz="1200" b="0" dirty="0">
                <a:effectLst/>
                <a:latin typeface="ATT Aleck Sans" panose="020B0503020203020204"/>
                <a:ea typeface="Times New Roman" panose="02020603050405020304" pitchFamily="18" charset="0"/>
              </a:rPr>
              <a:t>Uso del beneficio del ACP      </a:t>
            </a:r>
            <a:endParaRPr lang="es-419" sz="1200" b="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y aparece la página web con la información del beneficio del ACP. </a:t>
            </a:r>
            <a:endParaRPr lang="es-419" dirty="0">
              <a:latin typeface="ATT Aleck Sans" panose="020B0503020203020204" pitchFamily="34" charset="0"/>
              <a:cs typeface="ATT Aleck Sans" panose="020B0503020203020204" pitchFamily="34" charset="0"/>
            </a:endParaRP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91</a:t>
            </a:fld>
            <a:endParaRPr lang="es-419" dirty="0"/>
          </a:p>
        </p:txBody>
      </p:sp>
    </p:spTree>
    <p:extLst>
      <p:ext uri="{BB962C8B-B14F-4D97-AF65-F5344CB8AC3E}">
        <p14:creationId xmlns:p14="http://schemas.microsoft.com/office/powerpoint/2010/main" val="36987247"/>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USE POWERPOINT O HAGA UNA DEMOSTRACIÓN EN VIVO:</a:t>
            </a:r>
          </a:p>
          <a:p>
            <a:pPr marL="742950" marR="0" lvl="1" indent="-285750">
              <a:spcBef>
                <a:spcPts val="0"/>
              </a:spcBef>
              <a:spcAft>
                <a:spcPts val="0"/>
              </a:spcAft>
              <a:buFont typeface="Arial" panose="020B0604020202020204" pitchFamily="34" charset="0"/>
              <a:buChar char="•"/>
            </a:pPr>
            <a:r>
              <a:rPr lang="es-419" sz="1200" b="0" dirty="0">
                <a:effectLst/>
                <a:latin typeface="ATT Aleck Sans" panose="020B0503020203020204"/>
                <a:ea typeface="Times New Roman" panose="02020603050405020304" pitchFamily="18" charset="0"/>
              </a:rPr>
              <a:t>Uso del beneficio del ACP      </a:t>
            </a:r>
            <a:endParaRPr lang="es-419" sz="1200" b="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Desplácese hacia abajo en la página para buscar más información sobre el plan de servicio de Internet.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effectLst/>
                <a:latin typeface="Calibri" panose="020F0502020204030204" pitchFamily="34" charset="0"/>
                <a:ea typeface="Calibri" panose="020F0502020204030204" pitchFamily="34" charset="0"/>
              </a:rPr>
              <a:t>Con algunos proveedores, como AT&amp;T, puede inscribirse para el ACP al mismo tiempo que se registra para un nuevo servicio directamente desde el sitio web del proveedor.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effectLst/>
              <a:latin typeface="Calibri" panose="020F0502020204030204" pitchFamily="34" charset="0"/>
              <a:ea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effectLst/>
                <a:latin typeface="Calibri" panose="020F0502020204030204" pitchFamily="34" charset="0"/>
                <a:ea typeface="MS PGothic" panose="020B0600070205080204" pitchFamily="34" charset="-128"/>
                <a:cs typeface="Calibri" panose="020F0502020204030204" pitchFamily="34" charset="0"/>
              </a:rPr>
              <a:t>[</a:t>
            </a:r>
            <a:r>
              <a:rPr lang="es-419" sz="1200" i="1" kern="1200" dirty="0">
                <a:effectLst/>
                <a:latin typeface="Calibri" panose="020F0502020204030204" pitchFamily="34" charset="0"/>
                <a:ea typeface="MS PGothic" panose="020B0600070205080204" pitchFamily="34" charset="-128"/>
                <a:cs typeface="Calibri" panose="020F0502020204030204" pitchFamily="34" charset="0"/>
              </a:rPr>
              <a:t>NOTA AL INSTRUCTOR: </a:t>
            </a:r>
            <a:r>
              <a:rPr lang="es-419" sz="1200" i="0" kern="1200" dirty="0">
                <a:effectLst/>
                <a:latin typeface="Calibri" panose="020F0502020204030204" pitchFamily="34" charset="0"/>
                <a:ea typeface="MS PGothic" panose="020B0600070205080204" pitchFamily="34" charset="-128"/>
                <a:cs typeface="Calibri" panose="020F0502020204030204" pitchFamily="34" charset="0"/>
              </a:rPr>
              <a:t>Presione ENTER (Intro) para resaltar el botón "Comenzar".</a:t>
            </a:r>
            <a:r>
              <a:rPr lang="es-419" sz="1200" kern="1200" dirty="0">
                <a:effectLst/>
                <a:latin typeface="Calibri" panose="020F0502020204030204" pitchFamily="34" charset="0"/>
                <a:ea typeface="MS PGothic" panose="020B0600070205080204" pitchFamily="34" charset="-128"/>
                <a:cs typeface="Calibri" panose="020F0502020204030204" pitchFamily="34" charset="0"/>
              </a:rPr>
              <a:t>]</a:t>
            </a: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effectLst/>
              <a:latin typeface="Calibri" panose="020F0502020204030204" pitchFamily="34" charset="0"/>
              <a:ea typeface="Calibri" panose="020F0502020204030204" pitchFamily="34" charset="0"/>
            </a:endParaRPr>
          </a:p>
          <a:p>
            <a:pPr marL="0" marR="0">
              <a:spcBef>
                <a:spcPts val="0"/>
              </a:spcBef>
              <a:spcAft>
                <a:spcPts val="0"/>
              </a:spcAft>
            </a:pPr>
            <a:r>
              <a:rPr lang="es-419" dirty="0">
                <a:effectLst/>
                <a:latin typeface="Calibri" panose="020F0502020204030204" pitchFamily="34" charset="0"/>
                <a:ea typeface="Calibri" panose="020F0502020204030204" pitchFamily="34" charset="0"/>
              </a:rPr>
              <a:t>En este ejemplo, seleccionaremos la opción </a:t>
            </a:r>
            <a:r>
              <a:rPr lang="es-419" sz="1800" u="none" dirty="0">
                <a:solidFill>
                  <a:srgbClr val="008080"/>
                </a:solidFill>
                <a:effectLst/>
                <a:latin typeface="Calibri" panose="020F0502020204030204" pitchFamily="34" charset="0"/>
                <a:ea typeface="Times New Roman" panose="02020603050405020304" pitchFamily="18" charset="0"/>
                <a:cs typeface="Times New Roman" panose="02020603050405020304" pitchFamily="18" charset="0"/>
              </a:rPr>
              <a:t>para nuevos clientes, por lo que haremos clic en "Comenzar".</a:t>
            </a:r>
            <a:endParaRPr lang="es-419" sz="1800" u="none"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latin typeface="ATT Aleck Sans" panose="020B0503020203020204" pitchFamily="34" charset="0"/>
              <a:cs typeface="ATT Aleck Sans" panose="020B0503020203020204" pitchFamily="34" charset="0"/>
            </a:endParaRP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92</a:t>
            </a:fld>
            <a:endParaRPr lang="es-419" dirty="0"/>
          </a:p>
        </p:txBody>
      </p:sp>
    </p:spTree>
    <p:extLst>
      <p:ext uri="{BB962C8B-B14F-4D97-AF65-F5344CB8AC3E}">
        <p14:creationId xmlns:p14="http://schemas.microsoft.com/office/powerpoint/2010/main" val="113465066"/>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USE POWERPOINT O HAGA UNA DEMOSTRACIÓN EN VIVO:</a:t>
            </a:r>
          </a:p>
          <a:p>
            <a:pPr marL="742950" marR="0" lvl="1" indent="-285750">
              <a:spcBef>
                <a:spcPts val="0"/>
              </a:spcBef>
              <a:spcAft>
                <a:spcPts val="0"/>
              </a:spcAft>
              <a:buFont typeface="Arial" panose="020B0604020202020204" pitchFamily="34" charset="0"/>
              <a:buChar char="•"/>
            </a:pPr>
            <a:r>
              <a:rPr lang="es-419" sz="1200" b="0" dirty="0">
                <a:effectLst/>
                <a:latin typeface="ATT Aleck Sans" panose="020B0503020203020204"/>
                <a:ea typeface="Times New Roman" panose="02020603050405020304" pitchFamily="18" charset="0"/>
              </a:rPr>
              <a:t>Uso del beneficio del ACP      </a:t>
            </a:r>
            <a:endParaRPr lang="es-419" sz="1200" b="0" dirty="0">
              <a:effectLst/>
              <a:latin typeface="Times New Roman" panose="02020603050405020304" pitchFamily="18" charset="0"/>
              <a:ea typeface="Times New Roman" panose="02020603050405020304" pitchFamily="18" charset="0"/>
            </a:endParaRPr>
          </a:p>
          <a:p>
            <a:endParaRPr lang="es-419" dirty="0">
              <a:latin typeface="ATT Aleck Sans" panose="020B0503020203020204" pitchFamily="34" charset="0"/>
              <a:cs typeface="ATT Aleck Sans" panose="020B0503020203020204" pitchFamily="34" charset="0"/>
            </a:endParaRPr>
          </a:p>
          <a:p>
            <a:r>
              <a:rPr lang="es-419" dirty="0">
                <a:latin typeface="ATT Aleck Sans" panose="020B0503020203020204" pitchFamily="34" charset="0"/>
                <a:cs typeface="ATT Aleck Sans" panose="020B0503020203020204" pitchFamily="34" charset="0"/>
              </a:rPr>
              <a:t>Utilice la herramienta para verificar que este servicio esté disponible para su hogar. </a:t>
            </a:r>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93</a:t>
            </a:fld>
            <a:endParaRPr lang="es-419" dirty="0"/>
          </a:p>
        </p:txBody>
      </p:sp>
    </p:spTree>
    <p:extLst>
      <p:ext uri="{BB962C8B-B14F-4D97-AF65-F5344CB8AC3E}">
        <p14:creationId xmlns:p14="http://schemas.microsoft.com/office/powerpoint/2010/main" val="2088165772"/>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USE POWERPOINT O HAGA UNA DEMOSTRACIÓN EN VIVO:</a:t>
            </a:r>
          </a:p>
          <a:p>
            <a:pPr marL="742950" marR="0" lvl="1" indent="-285750">
              <a:spcBef>
                <a:spcPts val="0"/>
              </a:spcBef>
              <a:spcAft>
                <a:spcPts val="0"/>
              </a:spcAft>
              <a:buFont typeface="Arial" panose="020B0604020202020204" pitchFamily="34" charset="0"/>
              <a:buChar char="•"/>
            </a:pPr>
            <a:r>
              <a:rPr lang="es-419" sz="1200" b="0" dirty="0">
                <a:effectLst/>
                <a:latin typeface="ATT Aleck Sans" panose="020B0503020203020204"/>
                <a:ea typeface="Times New Roman" panose="02020603050405020304" pitchFamily="18" charset="0"/>
              </a:rPr>
              <a:t>Uso del beneficio del ACP      </a:t>
            </a:r>
            <a:endParaRPr lang="es-419" sz="1200" b="0" dirty="0">
              <a:effectLst/>
              <a:latin typeface="Times New Roman" panose="02020603050405020304" pitchFamily="18" charset="0"/>
              <a:ea typeface="Times New Roman" panose="02020603050405020304" pitchFamily="18" charset="0"/>
            </a:endParaRPr>
          </a:p>
          <a:p>
            <a:endParaRPr lang="es-419" dirty="0">
              <a:latin typeface="ATT Aleck Sans" panose="020B0503020203020204" pitchFamily="34" charset="0"/>
              <a:cs typeface="ATT Aleck Sans" panose="020B0503020203020204" pitchFamily="34" charset="0"/>
            </a:endParaRPr>
          </a:p>
          <a:p>
            <a:r>
              <a:rPr lang="es-419" dirty="0">
                <a:latin typeface="ATT Aleck Sans" panose="020B0503020203020204" pitchFamily="34" charset="0"/>
                <a:cs typeface="ATT Aleck Sans" panose="020B0503020203020204" pitchFamily="34" charset="0"/>
              </a:rPr>
              <a:t>Para hacerlo</a:t>
            </a:r>
            <a:r>
              <a:rPr lang="es-419" dirty="0"/>
              <a:t>, escriba su dirección en el formulario. </a:t>
            </a:r>
          </a:p>
        </p:txBody>
      </p:sp>
      <p:sp>
        <p:nvSpPr>
          <p:cNvPr id="4" name="Slide Number Placeholder 3"/>
          <p:cNvSpPr>
            <a:spLocks noGrp="1"/>
          </p:cNvSpPr>
          <p:nvPr>
            <p:ph type="sldNum" sz="quarter" idx="5"/>
          </p:nvPr>
        </p:nvSpPr>
        <p:spPr/>
        <p:txBody>
          <a:bodyPr/>
          <a:lstStyle/>
          <a:p>
            <a:fld id="{0A1A2D79-0A70-4F98-91B6-5265C658D6AD}" type="slidenum">
              <a:rPr lang="en-US" smtClean="0"/>
              <a:t>94</a:t>
            </a:fld>
            <a:endParaRPr lang="es-419" dirty="0"/>
          </a:p>
        </p:txBody>
      </p:sp>
    </p:spTree>
    <p:extLst>
      <p:ext uri="{BB962C8B-B14F-4D97-AF65-F5344CB8AC3E}">
        <p14:creationId xmlns:p14="http://schemas.microsoft.com/office/powerpoint/2010/main" val="2465339995"/>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USE POWERPOINT O HAGA UNA DEMOSTRACIÓN EN VIVO:</a:t>
            </a:r>
          </a:p>
          <a:p>
            <a:pPr marL="742950" marR="0" lvl="1" indent="-285750">
              <a:spcBef>
                <a:spcPts val="0"/>
              </a:spcBef>
              <a:spcAft>
                <a:spcPts val="0"/>
              </a:spcAft>
              <a:buFont typeface="Arial" panose="020B0604020202020204" pitchFamily="34" charset="0"/>
              <a:buChar char="•"/>
            </a:pPr>
            <a:r>
              <a:rPr lang="es-419" sz="1200" b="0" dirty="0">
                <a:effectLst/>
                <a:latin typeface="ATT Aleck Sans" panose="020B0503020203020204"/>
                <a:ea typeface="Times New Roman" panose="02020603050405020304" pitchFamily="18" charset="0"/>
              </a:rPr>
              <a:t>Uso del beneficio del ACP      </a:t>
            </a:r>
            <a:endParaRPr lang="es-419" sz="1200" b="0" dirty="0">
              <a:effectLst/>
              <a:latin typeface="Times New Roman" panose="02020603050405020304" pitchFamily="18" charset="0"/>
              <a:ea typeface="Times New Roman" panose="02020603050405020304" pitchFamily="18" charset="0"/>
            </a:endParaRPr>
          </a:p>
          <a:p>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latin typeface="ATT Aleck Sans" panose="020B0503020203020204" pitchFamily="34" charset="0"/>
                <a:cs typeface="ATT Aleck Sans" panose="020B0503020203020204" pitchFamily="34" charset="0"/>
              </a:rPr>
              <a:t>En este ejemplo, ¡el </a:t>
            </a:r>
            <a:r>
              <a:rPr lang="es-419" dirty="0"/>
              <a:t>plan de Internet de AT&amp;T está disponible!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effectLst/>
                <a:latin typeface="Calibri" panose="020F0502020204030204" pitchFamily="34" charset="0"/>
                <a:ea typeface="MS PGothic" panose="020B0600070205080204" pitchFamily="34" charset="-128"/>
                <a:cs typeface="Calibri" panose="020F0502020204030204" pitchFamily="34" charset="0"/>
              </a:rPr>
              <a:t>[</a:t>
            </a:r>
            <a:r>
              <a:rPr lang="es-419" sz="1200" i="1" kern="1200" dirty="0">
                <a:effectLst/>
                <a:latin typeface="Calibri" panose="020F0502020204030204" pitchFamily="34" charset="0"/>
                <a:ea typeface="MS PGothic" panose="020B0600070205080204" pitchFamily="34" charset="-128"/>
                <a:cs typeface="Calibri" panose="020F0502020204030204" pitchFamily="34" charset="0"/>
              </a:rPr>
              <a:t>NOTA AL INSTRUCTOR: </a:t>
            </a:r>
            <a:r>
              <a:rPr lang="es-419" sz="1200" i="0" kern="1200" dirty="0">
                <a:effectLst/>
                <a:latin typeface="Calibri" panose="020F0502020204030204" pitchFamily="34" charset="0"/>
                <a:ea typeface="MS PGothic" panose="020B0600070205080204" pitchFamily="34" charset="-128"/>
                <a:cs typeface="Calibri" panose="020F0502020204030204" pitchFamily="34" charset="0"/>
              </a:rPr>
              <a:t>Presione ENTER (Intro) para resaltar el botón "Aplicar mi beneficio del ACP".</a:t>
            </a:r>
            <a:r>
              <a:rPr lang="es-419" sz="1200" kern="1200" dirty="0">
                <a:effectLst/>
                <a:latin typeface="Calibri" panose="020F0502020204030204" pitchFamily="34" charset="0"/>
                <a:ea typeface="MS PGothic" panose="020B0600070205080204" pitchFamily="34" charset="-128"/>
                <a:cs typeface="Calibri" panose="020F0502020204030204" pitchFamily="34" charset="0"/>
              </a:rPr>
              <a:t>]</a:t>
            </a: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latin typeface="ATT Aleck Sans" panose="020B0503020203020204" pitchFamily="34" charset="0"/>
              <a:cs typeface="ATT Aleck Sans" panose="020B0503020203020204" pitchFamily="34" charset="0"/>
            </a:endParaRPr>
          </a:p>
          <a:p>
            <a:pPr marL="0" marR="0">
              <a:spcBef>
                <a:spcPts val="0"/>
              </a:spcBef>
              <a:spcAft>
                <a:spcPts val="0"/>
              </a:spcAft>
            </a:pPr>
            <a:r>
              <a:rPr lang="es-419" sz="1800" dirty="0">
                <a:effectLst/>
                <a:latin typeface="Calibri" panose="020F0502020204030204" pitchFamily="34" charset="0"/>
                <a:ea typeface="Calibri" panose="020F0502020204030204" pitchFamily="34" charset="0"/>
                <a:cs typeface="Times New Roman" panose="02020603050405020304" pitchFamily="18" charset="0"/>
              </a:rPr>
              <a:t>Como ya estamos aprobados, haremos clic en "Aplicar mi beneficio del ACP". Luego, seguiremos las indicaciones que aparecen en la pantalla. </a:t>
            </a:r>
          </a:p>
          <a:p>
            <a:pPr marL="0" marR="0">
              <a:spcBef>
                <a:spcPts val="0"/>
              </a:spcBef>
              <a:spcAft>
                <a:spcPts val="0"/>
              </a:spcAft>
            </a:pPr>
            <a:r>
              <a:rPr lang="es-419" sz="1800" dirty="0">
                <a:effectLst/>
                <a:latin typeface="Calibri" panose="020F0502020204030204" pitchFamily="34" charset="0"/>
                <a:ea typeface="Calibri" panose="020F0502020204030204" pitchFamily="34" charset="0"/>
                <a:cs typeface="Times New Roman" panose="02020603050405020304" pitchFamily="18"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latin typeface="ATT Aleck Sans" panose="020B0503020203020204" pitchFamily="34" charset="0"/>
              <a:cs typeface="ATT Aleck Sans" panose="020B0503020203020204" pitchFamily="34" charset="0"/>
            </a:endParaRP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95</a:t>
            </a:fld>
            <a:endParaRPr lang="es-419" dirty="0"/>
          </a:p>
        </p:txBody>
      </p:sp>
    </p:spTree>
    <p:extLst>
      <p:ext uri="{BB962C8B-B14F-4D97-AF65-F5344CB8AC3E}">
        <p14:creationId xmlns:p14="http://schemas.microsoft.com/office/powerpoint/2010/main" val="1306824795"/>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USE POWERPOINT O HAGA UNA DEMOSTRACIÓN EN VIVO:</a:t>
            </a:r>
          </a:p>
          <a:p>
            <a:pPr marL="742950" marR="0" lvl="1" indent="-285750">
              <a:spcBef>
                <a:spcPts val="0"/>
              </a:spcBef>
              <a:spcAft>
                <a:spcPts val="0"/>
              </a:spcAft>
              <a:buFont typeface="Arial" panose="020B0604020202020204" pitchFamily="34" charset="0"/>
              <a:buChar char="•"/>
            </a:pPr>
            <a:r>
              <a:rPr lang="es-419" sz="1200" b="0" dirty="0">
                <a:effectLst/>
                <a:latin typeface="ATT Aleck Sans" panose="020B0503020203020204"/>
                <a:ea typeface="Times New Roman" panose="02020603050405020304" pitchFamily="18" charset="0"/>
              </a:rPr>
              <a:t>Uso del beneficio del ACP      </a:t>
            </a:r>
            <a:endParaRPr lang="es-419" sz="1200" b="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pPr marL="0" marR="0">
              <a:spcBef>
                <a:spcPts val="0"/>
              </a:spcBef>
              <a:spcAft>
                <a:spcPts val="0"/>
              </a:spcAft>
            </a:pPr>
            <a:r>
              <a:rPr lang="es-419" sz="1200" dirty="0">
                <a:effectLst/>
                <a:latin typeface="Calibri" panose="020F0502020204030204" pitchFamily="34" charset="0"/>
                <a:ea typeface="Calibri" panose="020F0502020204030204" pitchFamily="34" charset="0"/>
                <a:cs typeface="Times New Roman" panose="02020603050405020304" pitchFamily="18" charset="0"/>
              </a:rPr>
              <a:t>Recuerde que, cuando solicite el servicio de Internet, </a:t>
            </a:r>
            <a:r>
              <a:rPr lang="es-419" sz="1200" b="1" dirty="0">
                <a:effectLst/>
                <a:latin typeface="Calibri" panose="020F0502020204030204" pitchFamily="34" charset="0"/>
                <a:ea typeface="Calibri" panose="020F0502020204030204" pitchFamily="34" charset="0"/>
                <a:cs typeface="Times New Roman" panose="02020603050405020304" pitchFamily="18" charset="0"/>
              </a:rPr>
              <a:t> </a:t>
            </a:r>
            <a:r>
              <a:rPr lang="es-419" sz="1200" dirty="0">
                <a:effectLst/>
                <a:latin typeface="Calibri" panose="020F0502020204030204" pitchFamily="34" charset="0"/>
                <a:ea typeface="Calibri" panose="020F0502020204030204" pitchFamily="34" charset="0"/>
                <a:cs typeface="Times New Roman" panose="02020603050405020304" pitchFamily="18" charset="0"/>
              </a:rPr>
              <a:t>necesitará el número de identificación de la solicitud que recibió al completar con éxito la solicitud del ACP.</a:t>
            </a: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96</a:t>
            </a:fld>
            <a:endParaRPr lang="es-419" dirty="0"/>
          </a:p>
        </p:txBody>
      </p:sp>
    </p:spTree>
    <p:extLst>
      <p:ext uri="{BB962C8B-B14F-4D97-AF65-F5344CB8AC3E}">
        <p14:creationId xmlns:p14="http://schemas.microsoft.com/office/powerpoint/2010/main" val="2164561584"/>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UTILICE POWERPOINT</a:t>
            </a:r>
          </a:p>
          <a:p>
            <a:pPr marL="742950" marR="0" lvl="1" indent="-285750">
              <a:spcBef>
                <a:spcPts val="0"/>
              </a:spcBef>
              <a:spcAft>
                <a:spcPts val="0"/>
              </a:spcAft>
              <a:buFont typeface="Arial" panose="020B0604020202020204" pitchFamily="34" charset="0"/>
              <a:buChar char="•"/>
            </a:pPr>
            <a:r>
              <a:rPr lang="es-419" sz="1200" b="0" dirty="0">
                <a:effectLst/>
                <a:latin typeface="ATT Aleck Sans" panose="020B0503020203020204"/>
                <a:ea typeface="Times New Roman" panose="02020603050405020304" pitchFamily="18" charset="0"/>
              </a:rPr>
              <a:t>Uso del beneficio del ACP      </a:t>
            </a:r>
            <a:endParaRPr lang="es-419" sz="1200" b="0" dirty="0">
              <a:effectLst/>
              <a:latin typeface="Times New Roman" panose="02020603050405020304" pitchFamily="18" charset="0"/>
              <a:ea typeface="Times New Roman" panose="02020603050405020304" pitchFamily="18" charset="0"/>
            </a:endParaRPr>
          </a:p>
          <a:p>
            <a:endParaRPr lang="es-419" dirty="0"/>
          </a:p>
          <a:p>
            <a:r>
              <a:rPr lang="es-419" dirty="0">
                <a:latin typeface="ATT Aleck Sans" panose="020B0503020203020204" pitchFamily="34" charset="0"/>
                <a:cs typeface="ATT Aleck Sans" panose="020B0503020203020204" pitchFamily="34" charset="0"/>
              </a:rPr>
              <a:t>Hay muchas cosas a tener en cuenta al seleccionar un plan de servicio de Internet. </a:t>
            </a:r>
            <a:r>
              <a:rPr lang="es-419" dirty="0"/>
              <a:t>E</a:t>
            </a:r>
            <a:r>
              <a:rPr lang="es-419" dirty="0">
                <a:latin typeface="ATT Aleck Sans" panose="020B0503020203020204" pitchFamily="34" charset="0"/>
                <a:cs typeface="ATT Aleck Sans" panose="020B0503020203020204" pitchFamily="34" charset="0"/>
              </a:rPr>
              <a:t>stos son algunos consejos que le ayudarán.</a:t>
            </a:r>
          </a:p>
          <a:p>
            <a:endParaRPr lang="es-419" dirty="0"/>
          </a:p>
          <a:p>
            <a:r>
              <a:rPr lang="es-419" dirty="0"/>
              <a:t>¿Qué proveedores de servicio están disponibles en su área? Utilice herramientas, como Compañías cerca de mí de la USAC, para encontrar proveedores en su ubicación. </a:t>
            </a:r>
          </a:p>
          <a:p>
            <a:endParaRPr lang="es-419" dirty="0"/>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97</a:t>
            </a:fld>
            <a:endParaRPr lang="es-419" dirty="0"/>
          </a:p>
        </p:txBody>
      </p:sp>
    </p:spTree>
    <p:extLst>
      <p:ext uri="{BB962C8B-B14F-4D97-AF65-F5344CB8AC3E}">
        <p14:creationId xmlns:p14="http://schemas.microsoft.com/office/powerpoint/2010/main" val="2920801761"/>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UTILICE POWERPOINT </a:t>
            </a:r>
          </a:p>
          <a:p>
            <a:pPr marL="742950" marR="0" lvl="1" indent="-285750">
              <a:spcBef>
                <a:spcPts val="0"/>
              </a:spcBef>
              <a:spcAft>
                <a:spcPts val="0"/>
              </a:spcAft>
              <a:buFont typeface="Arial" panose="020B0604020202020204" pitchFamily="34" charset="0"/>
              <a:buChar char="•"/>
            </a:pPr>
            <a:r>
              <a:rPr lang="es-419" sz="1200" b="0" dirty="0">
                <a:effectLst/>
                <a:latin typeface="ATT Aleck Sans" panose="020B0503020203020204"/>
                <a:ea typeface="Times New Roman" panose="02020603050405020304" pitchFamily="18" charset="0"/>
              </a:rPr>
              <a:t>Uso del beneficio del ACP      </a:t>
            </a:r>
            <a:endParaRPr lang="es-419" sz="1200" b="0" dirty="0">
              <a:effectLst/>
              <a:latin typeface="Times New Roman" panose="02020603050405020304" pitchFamily="18" charset="0"/>
              <a:ea typeface="Times New Roman" panose="02020603050405020304" pitchFamily="18" charset="0"/>
            </a:endParaRPr>
          </a:p>
          <a:p>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Al seleccionar un plan de Internet, uno de los términos que verá es la velocidad de descarga. La velocidad de descarga se refiere a la rapidez con la que recibe textos, imágenes, música, videos y otros datos cuando está en línea. La mayor parte de lo que hacemos en línea involucra la descarga de información, como visualizar páginas web, escuchar música, transmitir videos y jugar a videojuegos. Cuanto mayor sea </a:t>
            </a:r>
            <a:r>
              <a:rPr lang="es-419" strike="sngStrike" dirty="0"/>
              <a:t> </a:t>
            </a:r>
            <a:r>
              <a:rPr lang="es-419" dirty="0"/>
              <a:t>la velocidad de descarga, menos tardará la información en descargarse en su computadora para que pueda leerla, verla, escucharla o interactuar con ella.</a:t>
            </a: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98</a:t>
            </a:fld>
            <a:endParaRPr lang="es-419" dirty="0"/>
          </a:p>
        </p:txBody>
      </p:sp>
    </p:spTree>
    <p:extLst>
      <p:ext uri="{BB962C8B-B14F-4D97-AF65-F5344CB8AC3E}">
        <p14:creationId xmlns:p14="http://schemas.microsoft.com/office/powerpoint/2010/main" val="3810018275"/>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UTILICE POWERPOINT </a:t>
            </a:r>
          </a:p>
          <a:p>
            <a:pPr marL="742950" marR="0" lvl="1" indent="-285750">
              <a:spcBef>
                <a:spcPts val="0"/>
              </a:spcBef>
              <a:spcAft>
                <a:spcPts val="0"/>
              </a:spcAft>
              <a:buFont typeface="Arial" panose="020B0604020202020204" pitchFamily="34" charset="0"/>
              <a:buChar char="•"/>
            </a:pPr>
            <a:r>
              <a:rPr lang="es-419" sz="1200" b="0" dirty="0">
                <a:effectLst/>
                <a:latin typeface="ATT Aleck Sans" panose="020B0503020203020204"/>
                <a:ea typeface="Times New Roman" panose="02020603050405020304" pitchFamily="18" charset="0"/>
              </a:rPr>
              <a:t>Uso del beneficio del ACP      </a:t>
            </a:r>
            <a:endParaRPr lang="es-419" sz="1200" b="0" dirty="0">
              <a:effectLst/>
              <a:latin typeface="Times New Roman" panose="02020603050405020304" pitchFamily="18" charset="0"/>
              <a:ea typeface="Times New Roman" panose="02020603050405020304" pitchFamily="18" charset="0"/>
            </a:endParaRPr>
          </a:p>
          <a:p>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Al igual que la velocidad de descarga, la velocidad de carga es un aspecto para tener en cuenta al seleccionar un plan. La velocidad de carga se refiere a la rapidez con la que envía datos desde su dispositivo hacia Internet. Algunas tareas comunes que involucran la carga son enviar un correo electrónico a un amigo, compartir fotos en las redes sociales, hacer copias de seguridad de archivos en línea, </a:t>
            </a:r>
            <a:r>
              <a:rPr lang="es-419" b="1" dirty="0">
                <a:solidFill>
                  <a:schemeClr val="accent5">
                    <a:lumMod val="75000"/>
                  </a:schemeClr>
                </a:solidFill>
              </a:rPr>
              <a:t>, </a:t>
            </a:r>
            <a:r>
              <a:rPr lang="es-419" b="0" dirty="0">
                <a:solidFill>
                  <a:schemeClr val="accent5">
                    <a:lumMod val="75000"/>
                  </a:schemeClr>
                </a:solidFill>
              </a:rPr>
              <a:t>jugar a videojuegos </a:t>
            </a:r>
            <a:r>
              <a:rPr lang="es-419" dirty="0"/>
              <a:t>y hacer videoconferencias. </a:t>
            </a: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99</a:t>
            </a:fld>
            <a:endParaRPr lang="es-419" dirty="0"/>
          </a:p>
        </p:txBody>
      </p:sp>
    </p:spTree>
    <p:extLst>
      <p:ext uri="{BB962C8B-B14F-4D97-AF65-F5344CB8AC3E}">
        <p14:creationId xmlns:p14="http://schemas.microsoft.com/office/powerpoint/2010/main" val="38025507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useBgFill="1">
        <p:nvSpPr>
          <p:cNvPr id="31" name="Rounded Rectangle 30"/>
          <p:cNvSpPr/>
          <p:nvPr/>
        </p:nvSpPr>
        <p:spPr bwMode="white">
          <a:xfrm>
            <a:off x="7376507" y="406098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350" dirty="0"/>
          </a:p>
        </p:txBody>
      </p:sp>
      <p:sp>
        <p:nvSpPr>
          <p:cNvPr id="19" name="Rectangle 18"/>
          <p:cNvSpPr/>
          <p:nvPr/>
        </p:nvSpPr>
        <p:spPr>
          <a:xfrm>
            <a:off x="0" y="0"/>
            <a:ext cx="9144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350" dirty="0"/>
          </a:p>
        </p:txBody>
      </p:sp>
      <p:sp>
        <p:nvSpPr>
          <p:cNvPr id="29" name="Slide Number Placeholder 28"/>
          <p:cNvSpPr>
            <a:spLocks noGrp="1"/>
          </p:cNvSpPr>
          <p:nvPr>
            <p:ph type="sldNum" sz="quarter" idx="12"/>
          </p:nvPr>
        </p:nvSpPr>
        <p:spPr>
          <a:xfrm>
            <a:off x="8320089" y="1136"/>
            <a:ext cx="747712" cy="365760"/>
          </a:xfrm>
          <a:prstGeom prst="rect">
            <a:avLst/>
          </a:prstGeom>
        </p:spPr>
        <p:txBody>
          <a:bodyPr/>
          <a:lstStyle>
            <a:lvl1pPr algn="r">
              <a:defRPr sz="1350">
                <a:solidFill>
                  <a:schemeClr val="bg1"/>
                </a:solidFill>
              </a:defRPr>
            </a:lvl1pPr>
          </a:lstStyle>
          <a:p>
            <a:fld id="{D852D4E8-E283-404D-80D7-3AF63315721A}" type="slidenum">
              <a:rPr lang="en-US" smtClean="0"/>
              <a:t>‹#›</a:t>
            </a:fld>
            <a:endParaRPr lang="en-US" dirty="0"/>
          </a:p>
        </p:txBody>
      </p:sp>
      <p:sp>
        <p:nvSpPr>
          <p:cNvPr id="9" name="Subtitle 8"/>
          <p:cNvSpPr>
            <a:spLocks noGrp="1"/>
          </p:cNvSpPr>
          <p:nvPr>
            <p:ph type="subTitle" idx="1"/>
          </p:nvPr>
        </p:nvSpPr>
        <p:spPr>
          <a:xfrm>
            <a:off x="457200" y="3899938"/>
            <a:ext cx="4953000" cy="1752600"/>
          </a:xfrm>
        </p:spPr>
        <p:txBody>
          <a:bodyPr/>
          <a:lstStyle>
            <a:lvl1pPr marL="48006" indent="0" algn="l">
              <a:buNone/>
              <a:defRPr sz="1800">
                <a:solidFill>
                  <a:schemeClr val="tx2"/>
                </a:solidFill>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200" indent="0" algn="ctr">
              <a:buNone/>
            </a:lvl9pPr>
          </a:lstStyle>
          <a:p>
            <a:r>
              <a:rPr kumimoji="0" lang="en-US"/>
              <a:t>Click to edit Master subtitle style</a:t>
            </a:r>
          </a:p>
        </p:txBody>
      </p:sp>
      <p:sp>
        <p:nvSpPr>
          <p:cNvPr id="8" name="Title 7"/>
          <p:cNvSpPr>
            <a:spLocks noGrp="1"/>
          </p:cNvSpPr>
          <p:nvPr>
            <p:ph type="ctrTitle"/>
          </p:nvPr>
        </p:nvSpPr>
        <p:spPr>
          <a:xfrm>
            <a:off x="457200" y="2230565"/>
            <a:ext cx="8458200" cy="1470025"/>
          </a:xfrm>
        </p:spPr>
        <p:txBody>
          <a:bodyPr anchor="b"/>
          <a:lstStyle>
            <a:lvl1pPr>
              <a:defRPr sz="3300">
                <a:solidFill>
                  <a:schemeClr val="bg1"/>
                </a:solidFill>
              </a:defRPr>
            </a:lvl1pPr>
          </a:lstStyle>
          <a:p>
            <a:r>
              <a:rPr kumimoji="0" lang="en-US"/>
              <a:t>Click to edit Master title style</a:t>
            </a:r>
          </a:p>
        </p:txBody>
      </p:sp>
    </p:spTree>
    <p:extLst>
      <p:ext uri="{BB962C8B-B14F-4D97-AF65-F5344CB8AC3E}">
        <p14:creationId xmlns:p14="http://schemas.microsoft.com/office/powerpoint/2010/main" val="39937971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8174736" y="2272"/>
            <a:ext cx="762000" cy="365760"/>
          </a:xfrm>
          <a:prstGeom prst="rect">
            <a:avLst/>
          </a:prstGeom>
        </p:spPr>
        <p:txBody>
          <a:bodyPr/>
          <a:lstStyle/>
          <a:p>
            <a:fld id="{D852D4E8-E283-404D-80D7-3AF63315721A}" type="slidenum">
              <a:rPr lang="en-US" smtClean="0"/>
              <a:t>‹#›</a:t>
            </a:fld>
            <a:endParaRPr lang="en-US" dirty="0"/>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2" name="Title 1"/>
          <p:cNvSpPr>
            <a:spLocks noGrp="1"/>
          </p:cNvSpPr>
          <p:nvPr>
            <p:ph type="title"/>
          </p:nvPr>
        </p:nvSpPr>
        <p:spPr/>
        <p:txBody>
          <a:bodyPr/>
          <a:lstStyle/>
          <a:p>
            <a:r>
              <a:rPr kumimoji="0" lang="en-US"/>
              <a:t>Click to edit Master title style</a:t>
            </a:r>
          </a:p>
        </p:txBody>
      </p:sp>
    </p:spTree>
    <p:extLst>
      <p:ext uri="{BB962C8B-B14F-4D97-AF65-F5344CB8AC3E}">
        <p14:creationId xmlns:p14="http://schemas.microsoft.com/office/powerpoint/2010/main" val="3322896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8174736" y="2272"/>
            <a:ext cx="762000" cy="365760"/>
          </a:xfrm>
          <a:prstGeom prst="rect">
            <a:avLst/>
          </a:prstGeom>
        </p:spPr>
        <p:txBody>
          <a:bodyPr/>
          <a:lstStyle/>
          <a:p>
            <a:fld id="{D852D4E8-E283-404D-80D7-3AF63315721A}" type="slidenum">
              <a:rPr lang="en-US" smtClean="0"/>
              <a:t>‹#›</a:t>
            </a:fld>
            <a:endParaRPr lang="en-US" dirty="0"/>
          </a:p>
        </p:txBody>
      </p:sp>
      <p:sp>
        <p:nvSpPr>
          <p:cNvPr id="3" name="Vertical Text Placeholder 2"/>
          <p:cNvSpPr>
            <a:spLocks noGrp="1"/>
          </p:cNvSpPr>
          <p:nvPr>
            <p:ph type="body" orient="vert" idx="1"/>
          </p:nvPr>
        </p:nvSpPr>
        <p:spPr>
          <a:xfrm>
            <a:off x="457200" y="1143000"/>
            <a:ext cx="6248400" cy="5448300"/>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2" name="Vertical Title 1"/>
          <p:cNvSpPr>
            <a:spLocks noGrp="1"/>
          </p:cNvSpPr>
          <p:nvPr>
            <p:ph type="title" orient="vert"/>
          </p:nvPr>
        </p:nvSpPr>
        <p:spPr>
          <a:xfrm>
            <a:off x="6781800" y="1143000"/>
            <a:ext cx="1905000" cy="5448300"/>
          </a:xfrm>
        </p:spPr>
        <p:txBody>
          <a:bodyPr vert="eaVert"/>
          <a:lstStyle/>
          <a:p>
            <a:r>
              <a:rPr kumimoji="0" lang="en-US"/>
              <a:t>Click to edit Master title style</a:t>
            </a:r>
          </a:p>
        </p:txBody>
      </p:sp>
    </p:spTree>
    <p:extLst>
      <p:ext uri="{BB962C8B-B14F-4D97-AF65-F5344CB8AC3E}">
        <p14:creationId xmlns:p14="http://schemas.microsoft.com/office/powerpoint/2010/main" val="4264254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8174736" y="2272"/>
            <a:ext cx="762000" cy="365760"/>
          </a:xfrm>
          <a:prstGeom prst="rect">
            <a:avLst/>
          </a:prstGeom>
        </p:spPr>
        <p:txBody>
          <a:bodyPr/>
          <a:lstStyle/>
          <a:p>
            <a:fld id="{D852D4E8-E283-404D-80D7-3AF63315721A}" type="slidenum">
              <a:rPr lang="en-US" smtClean="0"/>
              <a:t>‹#›</a:t>
            </a:fld>
            <a:endParaRPr lang="en-US" dirty="0"/>
          </a:p>
        </p:txBody>
      </p:sp>
      <p:sp>
        <p:nvSpPr>
          <p:cNvPr id="3" name="Content Placeholder 2"/>
          <p:cNvSpPr>
            <a:spLocks noGrp="1"/>
          </p:cNvSpPr>
          <p:nvPr>
            <p:ph idx="1"/>
          </p:nvPr>
        </p:nvSpPr>
        <p:spPr>
          <a:xfrm>
            <a:off x="457200" y="1639824"/>
            <a:ext cx="8229600" cy="4325112"/>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2" name="Title 1"/>
          <p:cNvSpPr>
            <a:spLocks noGrp="1"/>
          </p:cNvSpPr>
          <p:nvPr>
            <p:ph type="title"/>
          </p:nvPr>
        </p:nvSpPr>
        <p:spPr>
          <a:xfrm>
            <a:off x="457200" y="533400"/>
            <a:ext cx="8229600" cy="1066800"/>
          </a:xfrm>
        </p:spPr>
        <p:txBody>
          <a:bodyPr/>
          <a:lstStyle/>
          <a:p>
            <a:r>
              <a:rPr kumimoji="0" lang="en-US"/>
              <a:t>Click to edit Master title style</a:t>
            </a:r>
          </a:p>
        </p:txBody>
      </p:sp>
    </p:spTree>
    <p:extLst>
      <p:ext uri="{BB962C8B-B14F-4D97-AF65-F5344CB8AC3E}">
        <p14:creationId xmlns:p14="http://schemas.microsoft.com/office/powerpoint/2010/main" val="3991586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8174736" y="2272"/>
            <a:ext cx="762000" cy="365760"/>
          </a:xfrm>
          <a:prstGeom prst="rect">
            <a:avLst/>
          </a:prstGeom>
        </p:spPr>
        <p:txBody>
          <a:bodyPr/>
          <a:lstStyle/>
          <a:p>
            <a:fld id="{D852D4E8-E283-404D-80D7-3AF63315721A}" type="slidenum">
              <a:rPr lang="en-US" smtClean="0"/>
              <a:t>‹#›</a:t>
            </a:fld>
            <a:endParaRPr lang="en-US" dirty="0"/>
          </a:p>
        </p:txBody>
      </p:sp>
      <p:sp>
        <p:nvSpPr>
          <p:cNvPr id="3" name="Text Placeholder 2"/>
          <p:cNvSpPr>
            <a:spLocks noGrp="1"/>
          </p:cNvSpPr>
          <p:nvPr>
            <p:ph type="body" idx="1"/>
          </p:nvPr>
        </p:nvSpPr>
        <p:spPr>
          <a:xfrm>
            <a:off x="722313" y="3367088"/>
            <a:ext cx="7772400" cy="1509712"/>
          </a:xfrm>
        </p:spPr>
        <p:txBody>
          <a:bodyPr anchor="t"/>
          <a:lstStyle>
            <a:lvl1pPr marL="34290" indent="0">
              <a:buNone/>
              <a:defRPr sz="1575" b="0">
                <a:solidFill>
                  <a:schemeClr val="tx2"/>
                </a:solidFill>
              </a:defRPr>
            </a:lvl1pPr>
            <a:lvl2pPr>
              <a:buNone/>
              <a:defRPr sz="1350">
                <a:solidFill>
                  <a:schemeClr val="tx1">
                    <a:tint val="75000"/>
                  </a:schemeClr>
                </a:solidFill>
              </a:defRPr>
            </a:lvl2pPr>
            <a:lvl3pPr>
              <a:buNone/>
              <a:defRPr sz="1200">
                <a:solidFill>
                  <a:schemeClr val="tx1">
                    <a:tint val="75000"/>
                  </a:schemeClr>
                </a:solidFill>
              </a:defRPr>
            </a:lvl3pPr>
            <a:lvl4pPr>
              <a:buNone/>
              <a:defRPr sz="1050">
                <a:solidFill>
                  <a:schemeClr val="tx1">
                    <a:tint val="75000"/>
                  </a:schemeClr>
                </a:solidFill>
              </a:defRPr>
            </a:lvl4pPr>
            <a:lvl5pPr>
              <a:buNone/>
              <a:defRPr sz="1050">
                <a:solidFill>
                  <a:schemeClr val="tx1">
                    <a:tint val="75000"/>
                  </a:schemeClr>
                </a:solidFill>
              </a:defRPr>
            </a:lvl5pPr>
          </a:lstStyle>
          <a:p>
            <a:pPr lvl="0" eaLnBrk="1" latinLnBrk="0" hangingPunct="1"/>
            <a:r>
              <a:rPr kumimoji="0" lang="en-US"/>
              <a:t>Click to edit Master text styles</a:t>
            </a:r>
          </a:p>
        </p:txBody>
      </p:sp>
      <p:sp>
        <p:nvSpPr>
          <p:cNvPr id="2" name="Title 1"/>
          <p:cNvSpPr>
            <a:spLocks noGrp="1"/>
          </p:cNvSpPr>
          <p:nvPr>
            <p:ph type="title"/>
          </p:nvPr>
        </p:nvSpPr>
        <p:spPr>
          <a:xfrm>
            <a:off x="722313" y="1981202"/>
            <a:ext cx="7772400" cy="1362075"/>
          </a:xfrm>
        </p:spPr>
        <p:txBody>
          <a:bodyPr anchor="b">
            <a:noAutofit/>
          </a:bodyPr>
          <a:lstStyle>
            <a:lvl1pPr algn="l">
              <a:buNone/>
              <a:defRPr sz="3225" b="1" cap="none" baseline="0">
                <a:ln w="12700">
                  <a:solidFill>
                    <a:schemeClr val="accent2">
                      <a:shade val="90000"/>
                      <a:satMod val="150000"/>
                    </a:schemeClr>
                  </a:solidFill>
                </a:ln>
                <a:solidFill>
                  <a:schemeClr val="accent2"/>
                </a:solidFill>
                <a:effectLst/>
              </a:defRPr>
            </a:lvl1pPr>
          </a:lstStyle>
          <a:p>
            <a:r>
              <a:rPr kumimoji="0" lang="en-US"/>
              <a:t>Click to edit Master title style</a:t>
            </a:r>
          </a:p>
        </p:txBody>
      </p:sp>
    </p:spTree>
    <p:extLst>
      <p:ext uri="{BB962C8B-B14F-4D97-AF65-F5344CB8AC3E}">
        <p14:creationId xmlns:p14="http://schemas.microsoft.com/office/powerpoint/2010/main" val="26398522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8174736" y="2272"/>
            <a:ext cx="762000" cy="365760"/>
          </a:xfrm>
          <a:prstGeom prst="rect">
            <a:avLst/>
          </a:prstGeom>
        </p:spPr>
        <p:txBody>
          <a:bodyPr/>
          <a:lstStyle/>
          <a:p>
            <a:fld id="{D852D4E8-E283-404D-80D7-3AF63315721A}" type="slidenum">
              <a:rPr lang="en-US" smtClean="0"/>
              <a:t>‹#›</a:t>
            </a:fld>
            <a:endParaRPr lang="en-US" dirty="0"/>
          </a:p>
        </p:txBody>
      </p:sp>
      <p:sp>
        <p:nvSpPr>
          <p:cNvPr id="4" name="Content Placeholder 3"/>
          <p:cNvSpPr>
            <a:spLocks noGrp="1"/>
          </p:cNvSpPr>
          <p:nvPr>
            <p:ph sz="half" idx="2"/>
          </p:nvPr>
        </p:nvSpPr>
        <p:spPr>
          <a:xfrm>
            <a:off x="4648200" y="2249426"/>
            <a:ext cx="4038600" cy="4341875"/>
          </a:xfrm>
        </p:spPr>
        <p:txBody>
          <a:bodyPr/>
          <a:lstStyle>
            <a:lvl1pPr>
              <a:defRPr sz="1500"/>
            </a:lvl1pPr>
            <a:lvl2pPr>
              <a:defRPr sz="1425"/>
            </a:lvl2pPr>
            <a:lvl3pPr>
              <a:defRPr sz="1350"/>
            </a:lvl3pPr>
            <a:lvl4pPr>
              <a:defRPr sz="1350"/>
            </a:lvl4pPr>
            <a:lvl5pPr>
              <a:defRPr sz="135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3" name="Content Placeholder 2"/>
          <p:cNvSpPr>
            <a:spLocks noGrp="1"/>
          </p:cNvSpPr>
          <p:nvPr>
            <p:ph sz="half" idx="1"/>
          </p:nvPr>
        </p:nvSpPr>
        <p:spPr>
          <a:xfrm>
            <a:off x="457200" y="2249426"/>
            <a:ext cx="4038600" cy="4341875"/>
          </a:xfrm>
        </p:spPr>
        <p:txBody>
          <a:bodyPr/>
          <a:lstStyle>
            <a:lvl1pPr>
              <a:defRPr sz="1500"/>
            </a:lvl1pPr>
            <a:lvl2pPr>
              <a:defRPr sz="1425"/>
            </a:lvl2pPr>
            <a:lvl3pPr>
              <a:defRPr sz="1350"/>
            </a:lvl3pPr>
            <a:lvl4pPr>
              <a:defRPr sz="1350"/>
            </a:lvl4pPr>
            <a:lvl5pPr>
              <a:defRPr sz="135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2" name="Title 1"/>
          <p:cNvSpPr>
            <a:spLocks noGrp="1"/>
          </p:cNvSpPr>
          <p:nvPr>
            <p:ph type="title"/>
          </p:nvPr>
        </p:nvSpPr>
        <p:spPr/>
        <p:txBody>
          <a:bodyPr/>
          <a:lstStyle/>
          <a:p>
            <a:r>
              <a:rPr kumimoji="0" lang="en-US"/>
              <a:t>Click to edit Master title style</a:t>
            </a:r>
          </a:p>
        </p:txBody>
      </p:sp>
    </p:spTree>
    <p:extLst>
      <p:ext uri="{BB962C8B-B14F-4D97-AF65-F5344CB8AC3E}">
        <p14:creationId xmlns:p14="http://schemas.microsoft.com/office/powerpoint/2010/main" val="7066967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6" name="Date Placeholder 25"/>
          <p:cNvSpPr>
            <a:spLocks noGrp="1"/>
          </p:cNvSpPr>
          <p:nvPr>
            <p:ph type="dt" sz="half" idx="10"/>
          </p:nvPr>
        </p:nvSpPr>
        <p:spPr/>
        <p:txBody>
          <a:bodyPr rtlCol="0"/>
          <a:lstStyle/>
          <a:p>
            <a:endParaRPr lang="en-US" dirty="0"/>
          </a:p>
        </p:txBody>
      </p:sp>
      <p:sp>
        <p:nvSpPr>
          <p:cNvPr id="27" name="Slide Number Placeholder 26"/>
          <p:cNvSpPr>
            <a:spLocks noGrp="1"/>
          </p:cNvSpPr>
          <p:nvPr>
            <p:ph type="sldNum" sz="quarter" idx="11"/>
          </p:nvPr>
        </p:nvSpPr>
        <p:spPr>
          <a:xfrm>
            <a:off x="8174736" y="2272"/>
            <a:ext cx="762000" cy="365760"/>
          </a:xfrm>
          <a:prstGeom prst="rect">
            <a:avLst/>
          </a:prstGeom>
        </p:spPr>
        <p:txBody>
          <a:bodyPr rtlCol="0"/>
          <a:lstStyle/>
          <a:p>
            <a:fld id="{D852D4E8-E283-404D-80D7-3AF63315721A}" type="slidenum">
              <a:rPr lang="en-US" smtClean="0"/>
              <a:t>‹#›</a:t>
            </a:fld>
            <a:endParaRPr lang="en-US" dirty="0"/>
          </a:p>
        </p:txBody>
      </p:sp>
      <p:sp>
        <p:nvSpPr>
          <p:cNvPr id="28" name="Footer Placeholder 27"/>
          <p:cNvSpPr>
            <a:spLocks noGrp="1"/>
          </p:cNvSpPr>
          <p:nvPr>
            <p:ph type="ftr" sz="quarter" idx="12"/>
          </p:nvPr>
        </p:nvSpPr>
        <p:spPr/>
        <p:txBody>
          <a:bodyPr rtlCol="0"/>
          <a:lstStyle/>
          <a:p>
            <a:endParaRPr lang="en-US" dirty="0"/>
          </a:p>
        </p:txBody>
      </p:sp>
      <p:sp>
        <p:nvSpPr>
          <p:cNvPr id="6" name="Content Placeholder 5"/>
          <p:cNvSpPr>
            <a:spLocks noGrp="1"/>
          </p:cNvSpPr>
          <p:nvPr>
            <p:ph sz="quarter" idx="4"/>
          </p:nvPr>
        </p:nvSpPr>
        <p:spPr>
          <a:xfrm>
            <a:off x="4718305" y="2708519"/>
            <a:ext cx="4041775" cy="3886200"/>
          </a:xfrm>
        </p:spPr>
        <p:txBody>
          <a:bodyPr/>
          <a:lstStyle>
            <a:lvl1pPr>
              <a:defRPr sz="1500"/>
            </a:lvl1pPr>
            <a:lvl2pPr>
              <a:defRPr sz="1500"/>
            </a:lvl2pPr>
            <a:lvl3pPr>
              <a:defRPr sz="1350"/>
            </a:lvl3pPr>
            <a:lvl4pPr>
              <a:defRPr sz="1200"/>
            </a:lvl4pPr>
            <a:lvl5pPr>
              <a:defRPr sz="12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Text Placeholder 3"/>
          <p:cNvSpPr>
            <a:spLocks noGrp="1"/>
          </p:cNvSpPr>
          <p:nvPr>
            <p:ph type="body" sz="half" idx="3"/>
          </p:nvPr>
        </p:nvSpPr>
        <p:spPr>
          <a:xfrm>
            <a:off x="4721226" y="2244970"/>
            <a:ext cx="4041775" cy="457200"/>
          </a:xfrm>
          <a:solidFill>
            <a:schemeClr val="accent2">
              <a:lumMod val="60000"/>
              <a:lumOff val="40000"/>
              <a:alpha val="25000"/>
            </a:schemeClr>
          </a:solidFill>
          <a:ln w="12700">
            <a:solidFill>
              <a:schemeClr val="accent2"/>
            </a:solidFill>
          </a:ln>
        </p:spPr>
        <p:txBody>
          <a:bodyPr anchor="ctr">
            <a:noAutofit/>
          </a:bodyPr>
          <a:lstStyle>
            <a:lvl1pPr marL="34290" indent="0">
              <a:buNone/>
              <a:defRPr sz="1425" b="1">
                <a:solidFill>
                  <a:schemeClr val="tx1">
                    <a:tint val="95000"/>
                  </a:schemeClr>
                </a:solidFill>
              </a:defRPr>
            </a:lvl1pPr>
            <a:lvl2pPr>
              <a:buNone/>
              <a:defRPr sz="1500" b="1"/>
            </a:lvl2pPr>
            <a:lvl3pPr>
              <a:buNone/>
              <a:defRPr sz="1350" b="1"/>
            </a:lvl3pPr>
            <a:lvl4pPr>
              <a:buNone/>
              <a:defRPr sz="1200" b="1"/>
            </a:lvl4pPr>
            <a:lvl5pPr>
              <a:buNone/>
              <a:defRPr sz="1200" b="1"/>
            </a:lvl5pPr>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381000" y="2708519"/>
            <a:ext cx="4041648" cy="3886200"/>
          </a:xfrm>
        </p:spPr>
        <p:txBody>
          <a:bodyPr/>
          <a:lstStyle>
            <a:lvl1pPr>
              <a:defRPr sz="1500"/>
            </a:lvl1pPr>
            <a:lvl2pPr>
              <a:defRPr sz="1500"/>
            </a:lvl2pPr>
            <a:lvl3pPr>
              <a:defRPr sz="1350"/>
            </a:lvl3pPr>
            <a:lvl4pPr>
              <a:defRPr sz="1200"/>
            </a:lvl4pPr>
            <a:lvl5pPr>
              <a:defRPr sz="12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3" name="Text Placeholder 2"/>
          <p:cNvSpPr>
            <a:spLocks noGrp="1"/>
          </p:cNvSpPr>
          <p:nvPr>
            <p:ph type="body" idx="1"/>
          </p:nvPr>
        </p:nvSpPr>
        <p:spPr>
          <a:xfrm>
            <a:off x="381000" y="2244970"/>
            <a:ext cx="4041648" cy="457200"/>
          </a:xfrm>
          <a:solidFill>
            <a:schemeClr val="accent2">
              <a:lumMod val="60000"/>
              <a:lumOff val="40000"/>
              <a:alpha val="25000"/>
            </a:schemeClr>
          </a:solidFill>
          <a:ln w="12700">
            <a:solidFill>
              <a:schemeClr val="accent2"/>
            </a:solidFill>
          </a:ln>
        </p:spPr>
        <p:txBody>
          <a:bodyPr anchor="ctr">
            <a:noAutofit/>
          </a:bodyPr>
          <a:lstStyle>
            <a:lvl1pPr marL="34290" indent="0">
              <a:buNone/>
              <a:defRPr sz="1425" b="1">
                <a:solidFill>
                  <a:schemeClr val="tx1">
                    <a:tint val="95000"/>
                  </a:schemeClr>
                </a:solidFill>
              </a:defRPr>
            </a:lvl1pPr>
            <a:lvl2pPr>
              <a:buNone/>
              <a:defRPr sz="1500" b="1"/>
            </a:lvl2pPr>
            <a:lvl3pPr>
              <a:buNone/>
              <a:defRPr sz="1350" b="1"/>
            </a:lvl3pPr>
            <a:lvl4pPr>
              <a:buNone/>
              <a:defRPr sz="1200" b="1"/>
            </a:lvl4pPr>
            <a:lvl5pPr>
              <a:buNone/>
              <a:defRPr sz="1200" b="1"/>
            </a:lvl5pPr>
          </a:lstStyle>
          <a:p>
            <a:pPr lvl="0" eaLnBrk="1" latinLnBrk="0" hangingPunct="1"/>
            <a:r>
              <a:rPr kumimoji="0" lang="en-US"/>
              <a:t>Click to edit Master text styles</a:t>
            </a:r>
          </a:p>
        </p:txBody>
      </p:sp>
      <p:sp>
        <p:nvSpPr>
          <p:cNvPr id="2" name="Title 1"/>
          <p:cNvSpPr>
            <a:spLocks noGrp="1"/>
          </p:cNvSpPr>
          <p:nvPr>
            <p:ph type="title"/>
          </p:nvPr>
        </p:nvSpPr>
        <p:spPr>
          <a:xfrm>
            <a:off x="381000" y="1143000"/>
            <a:ext cx="8382000" cy="1069848"/>
          </a:xfrm>
        </p:spPr>
        <p:txBody>
          <a:bodyPr anchor="ctr"/>
          <a:lstStyle>
            <a:lvl1pPr>
              <a:defRPr sz="3000" b="0" i="0" cap="none" baseline="0"/>
            </a:lvl1pPr>
          </a:lstStyle>
          <a:p>
            <a:r>
              <a:rPr kumimoji="0" lang="en-US"/>
              <a:t>Click to edit Master title style</a:t>
            </a:r>
          </a:p>
        </p:txBody>
      </p:sp>
    </p:spTree>
    <p:extLst>
      <p:ext uri="{BB962C8B-B14F-4D97-AF65-F5344CB8AC3E}">
        <p14:creationId xmlns:p14="http://schemas.microsoft.com/office/powerpoint/2010/main" val="40638465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a:xfrm>
            <a:off x="6583680" y="612648"/>
            <a:ext cx="957264" cy="457200"/>
          </a:xfrm>
        </p:spPr>
        <p:txBody>
          <a:bodyPr/>
          <a:lstStyle/>
          <a:p>
            <a:endParaRPr lang="en-US" dirty="0"/>
          </a:p>
        </p:txBody>
      </p:sp>
      <p:sp>
        <p:nvSpPr>
          <p:cNvPr id="4" name="Footer Placeholder 3"/>
          <p:cNvSpPr>
            <a:spLocks noGrp="1"/>
          </p:cNvSpPr>
          <p:nvPr>
            <p:ph type="ftr" sz="quarter" idx="11"/>
          </p:nvPr>
        </p:nvSpPr>
        <p:spPr>
          <a:xfrm>
            <a:off x="5257800" y="612648"/>
            <a:ext cx="1325880" cy="457200"/>
          </a:xfrm>
        </p:spPr>
        <p:txBody>
          <a:bodyPr/>
          <a:lstStyle/>
          <a:p>
            <a:endParaRPr lang="en-US" dirty="0"/>
          </a:p>
        </p:txBody>
      </p:sp>
      <p:sp>
        <p:nvSpPr>
          <p:cNvPr id="5" name="Slide Number Placeholder 4"/>
          <p:cNvSpPr>
            <a:spLocks noGrp="1"/>
          </p:cNvSpPr>
          <p:nvPr>
            <p:ph type="sldNum" sz="quarter" idx="12"/>
          </p:nvPr>
        </p:nvSpPr>
        <p:spPr>
          <a:xfrm>
            <a:off x="8174736" y="2272"/>
            <a:ext cx="762000" cy="365760"/>
          </a:xfrm>
          <a:prstGeom prst="rect">
            <a:avLst/>
          </a:prstGeom>
        </p:spPr>
        <p:txBody>
          <a:bodyPr/>
          <a:lstStyle/>
          <a:p>
            <a:fld id="{D852D4E8-E283-404D-80D7-3AF63315721A}" type="slidenum">
              <a:rPr lang="en-US" smtClean="0"/>
              <a:t>‹#›</a:t>
            </a:fld>
            <a:endParaRPr lang="en-US" dirty="0"/>
          </a:p>
        </p:txBody>
      </p:sp>
      <p:sp>
        <p:nvSpPr>
          <p:cNvPr id="2" name="Title 1"/>
          <p:cNvSpPr>
            <a:spLocks noGrp="1"/>
          </p:cNvSpPr>
          <p:nvPr>
            <p:ph type="title"/>
          </p:nvPr>
        </p:nvSpPr>
        <p:spPr>
          <a:xfrm>
            <a:off x="457200" y="1143000"/>
            <a:ext cx="8229600" cy="1069848"/>
          </a:xfrm>
        </p:spPr>
        <p:txBody>
          <a:bodyPr anchor="ctr"/>
          <a:lstStyle>
            <a:lvl1pPr>
              <a:defRPr sz="3000">
                <a:solidFill>
                  <a:schemeClr val="tx2"/>
                </a:solidFill>
              </a:defRPr>
            </a:lvl1pPr>
          </a:lstStyle>
          <a:p>
            <a:r>
              <a:rPr kumimoji="0" lang="en-US"/>
              <a:t>Click to edit Master title style</a:t>
            </a:r>
          </a:p>
        </p:txBody>
      </p:sp>
    </p:spTree>
    <p:extLst>
      <p:ext uri="{BB962C8B-B14F-4D97-AF65-F5344CB8AC3E}">
        <p14:creationId xmlns:p14="http://schemas.microsoft.com/office/powerpoint/2010/main" val="27876002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a:xfrm>
            <a:off x="8174736" y="2272"/>
            <a:ext cx="762000" cy="365760"/>
          </a:xfrm>
          <a:prstGeom prst="rect">
            <a:avLst/>
          </a:prstGeom>
        </p:spPr>
        <p:txBody>
          <a:bodyPr/>
          <a:lstStyle/>
          <a:p>
            <a:fld id="{D852D4E8-E283-404D-80D7-3AF63315721A}" type="slidenum">
              <a:rPr lang="en-US" smtClean="0"/>
              <a:t>‹#›</a:t>
            </a:fld>
            <a:endParaRPr lang="en-US" dirty="0"/>
          </a:p>
        </p:txBody>
      </p:sp>
    </p:spTree>
    <p:extLst>
      <p:ext uri="{BB962C8B-B14F-4D97-AF65-F5344CB8AC3E}">
        <p14:creationId xmlns:p14="http://schemas.microsoft.com/office/powerpoint/2010/main" val="25207436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8174736" y="2272"/>
            <a:ext cx="762000" cy="365760"/>
          </a:xfrm>
          <a:prstGeom prst="rect">
            <a:avLst/>
          </a:prstGeom>
        </p:spPr>
        <p:txBody>
          <a:bodyPr/>
          <a:lstStyle/>
          <a:p>
            <a:fld id="{D852D4E8-E283-404D-80D7-3AF63315721A}" type="slidenum">
              <a:rPr lang="en-US" smtClean="0"/>
              <a:t>‹#›</a:t>
            </a:fld>
            <a:endParaRPr lang="en-US" dirty="0"/>
          </a:p>
        </p:txBody>
      </p:sp>
      <p:sp>
        <p:nvSpPr>
          <p:cNvPr id="4" name="Content Placeholder 3"/>
          <p:cNvSpPr>
            <a:spLocks noGrp="1"/>
          </p:cNvSpPr>
          <p:nvPr>
            <p:ph sz="half" idx="1"/>
          </p:nvPr>
        </p:nvSpPr>
        <p:spPr>
          <a:xfrm>
            <a:off x="152400" y="776288"/>
            <a:ext cx="5102352" cy="5805083"/>
          </a:xfrm>
        </p:spPr>
        <p:txBody>
          <a:bodyPr/>
          <a:lstStyle>
            <a:lvl1pPr>
              <a:defRPr sz="2400"/>
            </a:lvl1pPr>
            <a:lvl2pPr>
              <a:defRPr sz="2100"/>
            </a:lvl2pPr>
            <a:lvl3pPr>
              <a:defRPr sz="1800"/>
            </a:lvl3pPr>
            <a:lvl4pPr>
              <a:defRPr sz="1500"/>
            </a:lvl4pPr>
            <a:lvl5pPr>
              <a:defRPr sz="15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3" name="Text Placeholder 2"/>
          <p:cNvSpPr>
            <a:spLocks noGrp="1"/>
          </p:cNvSpPr>
          <p:nvPr>
            <p:ph type="body" idx="2"/>
          </p:nvPr>
        </p:nvSpPr>
        <p:spPr>
          <a:xfrm>
            <a:off x="5353496" y="2010728"/>
            <a:ext cx="3383280" cy="4580573"/>
          </a:xfrm>
        </p:spPr>
        <p:txBody>
          <a:bodyPr/>
          <a:lstStyle>
            <a:lvl1pPr marL="6858" indent="0">
              <a:buNone/>
              <a:defRPr sz="1050"/>
            </a:lvl1pPr>
            <a:lvl2pPr>
              <a:buNone/>
              <a:defRPr sz="900"/>
            </a:lvl2pPr>
            <a:lvl3pPr>
              <a:buNone/>
              <a:defRPr sz="750"/>
            </a:lvl3pPr>
            <a:lvl4pPr>
              <a:buNone/>
              <a:defRPr sz="675"/>
            </a:lvl4pPr>
            <a:lvl5pPr>
              <a:buNone/>
              <a:defRPr sz="675"/>
            </a:lvl5pPr>
          </a:lstStyle>
          <a:p>
            <a:pPr lvl="0" eaLnBrk="1" latinLnBrk="0" hangingPunct="1"/>
            <a:r>
              <a:rPr kumimoji="0" lang="en-US"/>
              <a:t>Click to edit Master text styles</a:t>
            </a:r>
          </a:p>
        </p:txBody>
      </p:sp>
      <p:sp>
        <p:nvSpPr>
          <p:cNvPr id="2" name="Title 1"/>
          <p:cNvSpPr>
            <a:spLocks noGrp="1"/>
          </p:cNvSpPr>
          <p:nvPr>
            <p:ph type="title"/>
          </p:nvPr>
        </p:nvSpPr>
        <p:spPr>
          <a:xfrm>
            <a:off x="5353496" y="1101970"/>
            <a:ext cx="3383280" cy="877824"/>
          </a:xfrm>
        </p:spPr>
        <p:txBody>
          <a:bodyPr anchor="b"/>
          <a:lstStyle>
            <a:lvl1pPr algn="l">
              <a:buNone/>
              <a:defRPr sz="1350" b="1"/>
            </a:lvl1pPr>
          </a:lstStyle>
          <a:p>
            <a:r>
              <a:rPr kumimoji="0" lang="en-US"/>
              <a:t>Click to edit Master title style</a:t>
            </a:r>
          </a:p>
        </p:txBody>
      </p:sp>
    </p:spTree>
    <p:extLst>
      <p:ext uri="{BB962C8B-B14F-4D97-AF65-F5344CB8AC3E}">
        <p14:creationId xmlns:p14="http://schemas.microsoft.com/office/powerpoint/2010/main" val="6970647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8174736" y="2272"/>
            <a:ext cx="762000" cy="365760"/>
          </a:xfrm>
          <a:prstGeom prst="rect">
            <a:avLst/>
          </a:prstGeom>
        </p:spPr>
        <p:txBody>
          <a:bodyPr/>
          <a:lstStyle/>
          <a:p>
            <a:fld id="{D852D4E8-E283-404D-80D7-3AF63315721A}" type="slidenum">
              <a:rPr lang="en-US" smtClean="0"/>
              <a:t>‹#›</a:t>
            </a:fld>
            <a:endParaRPr lang="en-US" dirty="0"/>
          </a:p>
        </p:txBody>
      </p:sp>
      <p:sp>
        <p:nvSpPr>
          <p:cNvPr id="3" name="Picture Placeholder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2400"/>
            </a:lvl1pPr>
          </a:lstStyle>
          <a:p>
            <a:r>
              <a:rPr kumimoji="0" lang="en-US" dirty="0"/>
              <a:t>Click icon to add picture</a:t>
            </a:r>
          </a:p>
        </p:txBody>
      </p:sp>
      <p:sp>
        <p:nvSpPr>
          <p:cNvPr id="4" name="Text Placeholder 3"/>
          <p:cNvSpPr>
            <a:spLocks noGrp="1"/>
          </p:cNvSpPr>
          <p:nvPr>
            <p:ph type="body" sz="half" idx="2"/>
          </p:nvPr>
        </p:nvSpPr>
        <p:spPr>
          <a:xfrm>
            <a:off x="6088443" y="3274310"/>
            <a:ext cx="2590800" cy="2516489"/>
          </a:xfrm>
        </p:spPr>
        <p:txBody>
          <a:bodyPr lIns="0" tIns="0" rIns="45720" anchor="t"/>
          <a:lstStyle>
            <a:lvl1pPr marL="0" indent="0">
              <a:lnSpc>
                <a:spcPct val="100000"/>
              </a:lnSpc>
              <a:spcBef>
                <a:spcPts val="0"/>
              </a:spcBef>
              <a:buFontTx/>
              <a:buNone/>
              <a:defRPr sz="975"/>
            </a:lvl1pPr>
            <a:lvl2pPr>
              <a:buFontTx/>
              <a:buNone/>
              <a:defRPr sz="900"/>
            </a:lvl2pPr>
            <a:lvl3pPr>
              <a:buFontTx/>
              <a:buNone/>
              <a:defRPr sz="750"/>
            </a:lvl3pPr>
            <a:lvl4pPr>
              <a:buFontTx/>
              <a:buNone/>
              <a:defRPr sz="675"/>
            </a:lvl4pPr>
            <a:lvl5pPr>
              <a:buFontTx/>
              <a:buNone/>
              <a:defRPr sz="675"/>
            </a:lvl5pPr>
          </a:lstStyle>
          <a:p>
            <a:pPr lvl="0" eaLnBrk="1" latinLnBrk="0" hangingPunct="1"/>
            <a:r>
              <a:rPr kumimoji="0" lang="en-US"/>
              <a:t>Click to edit Master text styles</a:t>
            </a:r>
          </a:p>
        </p:txBody>
      </p:sp>
      <p:sp>
        <p:nvSpPr>
          <p:cNvPr id="2" name="Title 1"/>
          <p:cNvSpPr>
            <a:spLocks noGrp="1"/>
          </p:cNvSpPr>
          <p:nvPr>
            <p:ph type="title"/>
          </p:nvPr>
        </p:nvSpPr>
        <p:spPr>
          <a:xfrm>
            <a:off x="5440435" y="1109162"/>
            <a:ext cx="586803" cy="4681637"/>
          </a:xfrm>
        </p:spPr>
        <p:txBody>
          <a:bodyPr vert="vert270" lIns="45720" tIns="0" rIns="45720" anchor="t"/>
          <a:lstStyle>
            <a:lvl1pPr algn="ctr">
              <a:buNone/>
              <a:defRPr sz="1500" b="1"/>
            </a:lvl1pPr>
          </a:lstStyle>
          <a:p>
            <a:r>
              <a:rPr kumimoji="0" lang="en-US"/>
              <a:t>Click to edit Master title style</a:t>
            </a:r>
          </a:p>
        </p:txBody>
      </p:sp>
    </p:spTree>
    <p:extLst>
      <p:ext uri="{BB962C8B-B14F-4D97-AF65-F5344CB8AC3E}">
        <p14:creationId xmlns:p14="http://schemas.microsoft.com/office/powerpoint/2010/main" val="3631637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9" name="Rectangle 28"/>
          <p:cNvSpPr/>
          <p:nvPr userDrawn="1"/>
        </p:nvSpPr>
        <p:spPr>
          <a:xfrm>
            <a:off x="0" y="-1"/>
            <a:ext cx="9144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350" dirty="0"/>
          </a:p>
        </p:txBody>
      </p:sp>
      <p:sp useBgFill="1">
        <p:nvSpPr>
          <p:cNvPr id="33" name="Rounded Rectangle 32"/>
          <p:cNvSpPr/>
          <p:nvPr/>
        </p:nvSpPr>
        <p:spPr bwMode="white">
          <a:xfrm>
            <a:off x="5407339" y="497504"/>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350" dirty="0"/>
          </a:p>
        </p:txBody>
      </p:sp>
      <p:sp>
        <p:nvSpPr>
          <p:cNvPr id="14" name="Date Placeholder 13"/>
          <p:cNvSpPr>
            <a:spLocks noGrp="1"/>
          </p:cNvSpPr>
          <p:nvPr>
            <p:ph type="dt" sz="half" idx="2"/>
          </p:nvPr>
        </p:nvSpPr>
        <p:spPr>
          <a:xfrm>
            <a:off x="6586536" y="612648"/>
            <a:ext cx="957264" cy="457200"/>
          </a:xfrm>
          <a:prstGeom prst="rect">
            <a:avLst/>
          </a:prstGeom>
        </p:spPr>
        <p:txBody>
          <a:bodyPr vert="horz"/>
          <a:lstStyle>
            <a:lvl1pPr algn="l" eaLnBrk="1" latinLnBrk="0" hangingPunct="1">
              <a:defRPr kumimoji="0" sz="600">
                <a:solidFill>
                  <a:schemeClr val="accent2"/>
                </a:solidFill>
              </a:defRPr>
            </a:lvl1pPr>
          </a:lstStyle>
          <a:p>
            <a:endParaRPr lang="en-US" dirty="0"/>
          </a:p>
        </p:txBody>
      </p:sp>
      <p:sp>
        <p:nvSpPr>
          <p:cNvPr id="3" name="Footer Placeholder 2"/>
          <p:cNvSpPr>
            <a:spLocks noGrp="1"/>
          </p:cNvSpPr>
          <p:nvPr>
            <p:ph type="ftr" sz="quarter" idx="3"/>
          </p:nvPr>
        </p:nvSpPr>
        <p:spPr>
          <a:xfrm>
            <a:off x="5257800" y="612648"/>
            <a:ext cx="1325880" cy="457200"/>
          </a:xfrm>
          <a:prstGeom prst="rect">
            <a:avLst/>
          </a:prstGeom>
        </p:spPr>
        <p:txBody>
          <a:bodyPr vert="horz"/>
          <a:lstStyle>
            <a:lvl1pPr algn="r" eaLnBrk="1" latinLnBrk="0" hangingPunct="1">
              <a:defRPr kumimoji="0" sz="600">
                <a:solidFill>
                  <a:schemeClr val="accent2"/>
                </a:solidFill>
              </a:defRPr>
            </a:lvl1pPr>
          </a:lstStyle>
          <a:p>
            <a:endParaRPr lang="en-US" dirty="0"/>
          </a:p>
        </p:txBody>
      </p:sp>
      <p:sp>
        <p:nvSpPr>
          <p:cNvPr id="13" name="Text Placeholder 12"/>
          <p:cNvSpPr>
            <a:spLocks noGrp="1"/>
          </p:cNvSpPr>
          <p:nvPr>
            <p:ph type="body" idx="1"/>
          </p:nvPr>
        </p:nvSpPr>
        <p:spPr>
          <a:xfrm>
            <a:off x="457200" y="2249424"/>
            <a:ext cx="8229600" cy="4325112"/>
          </a:xfrm>
          <a:prstGeom prst="rect">
            <a:avLst/>
          </a:prstGeom>
        </p:spPr>
        <p:txBody>
          <a:bodyPr vert="horz">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Title Placeholder 21"/>
          <p:cNvSpPr>
            <a:spLocks noGrp="1"/>
          </p:cNvSpPr>
          <p:nvPr>
            <p:ph type="title"/>
          </p:nvPr>
        </p:nvSpPr>
        <p:spPr>
          <a:xfrm>
            <a:off x="457200" y="1143000"/>
            <a:ext cx="8229600" cy="1066800"/>
          </a:xfrm>
          <a:prstGeom prst="rect">
            <a:avLst/>
          </a:prstGeom>
        </p:spPr>
        <p:txBody>
          <a:bodyPr vert="horz" anchor="ctr">
            <a:normAutofit/>
          </a:bodyPr>
          <a:lstStyle/>
          <a:p>
            <a:r>
              <a:rPr kumimoji="0" lang="en-US"/>
              <a:t>Click to edit Master title style</a:t>
            </a:r>
          </a:p>
        </p:txBody>
      </p:sp>
      <p:sp>
        <p:nvSpPr>
          <p:cNvPr id="20" name="Slide Number Placeholder 22">
            <a:extLst>
              <a:ext uri="{FF2B5EF4-FFF2-40B4-BE49-F238E27FC236}">
                <a16:creationId xmlns:a16="http://schemas.microsoft.com/office/drawing/2014/main" id="{21C578AC-A602-E148-9CD6-A0189C20FEBB}"/>
              </a:ext>
            </a:extLst>
          </p:cNvPr>
          <p:cNvSpPr>
            <a:spLocks noGrp="1"/>
          </p:cNvSpPr>
          <p:nvPr>
            <p:ph type="sldNum" sz="quarter" idx="4"/>
          </p:nvPr>
        </p:nvSpPr>
        <p:spPr>
          <a:xfrm>
            <a:off x="8174736" y="2272"/>
            <a:ext cx="762000" cy="365760"/>
          </a:xfrm>
          <a:prstGeom prst="rect">
            <a:avLst/>
          </a:prstGeom>
        </p:spPr>
        <p:txBody>
          <a:bodyPr vert="horz" anchor="b"/>
          <a:lstStyle>
            <a:lvl1pPr algn="r" eaLnBrk="1" latinLnBrk="0" hangingPunct="1">
              <a:defRPr kumimoji="0" sz="1350">
                <a:solidFill>
                  <a:srgbClr val="FFFFFF"/>
                </a:solidFill>
              </a:defRPr>
            </a:lvl1pPr>
          </a:lstStyle>
          <a:p>
            <a:fld id="{D852D4E8-E283-404D-80D7-3AF63315721A}" type="slidenum">
              <a:rPr lang="en-US" smtClean="0"/>
              <a:t>‹#›</a:t>
            </a:fld>
            <a:endParaRPr lang="en-US" dirty="0"/>
          </a:p>
        </p:txBody>
      </p:sp>
    </p:spTree>
    <p:extLst>
      <p:ext uri="{BB962C8B-B14F-4D97-AF65-F5344CB8AC3E}">
        <p14:creationId xmlns:p14="http://schemas.microsoft.com/office/powerpoint/2010/main" val="1332806411"/>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p:titleStyle>
    <p:body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342900" algn="l" rtl="0" eaLnBrk="1" latinLnBrk="0" hangingPunct="1">
        <a:defRPr kumimoji="0" kern="1200">
          <a:solidFill>
            <a:schemeClr val="tx1"/>
          </a:solidFill>
          <a:latin typeface="+mn-lt"/>
          <a:ea typeface="+mn-ea"/>
          <a:cs typeface="+mn-cs"/>
        </a:defRPr>
      </a:lvl2pPr>
      <a:lvl3pPr marL="685800" algn="l" rtl="0" eaLnBrk="1" latinLnBrk="0" hangingPunct="1">
        <a:defRPr kumimoji="0" kern="1200">
          <a:solidFill>
            <a:schemeClr val="tx1"/>
          </a:solidFill>
          <a:latin typeface="+mn-lt"/>
          <a:ea typeface="+mn-ea"/>
          <a:cs typeface="+mn-cs"/>
        </a:defRPr>
      </a:lvl3pPr>
      <a:lvl4pPr marL="1028700" algn="l" rtl="0" eaLnBrk="1" latinLnBrk="0" hangingPunct="1">
        <a:defRPr kumimoji="0" kern="1200">
          <a:solidFill>
            <a:schemeClr val="tx1"/>
          </a:solidFill>
          <a:latin typeface="+mn-lt"/>
          <a:ea typeface="+mn-ea"/>
          <a:cs typeface="+mn-cs"/>
        </a:defRPr>
      </a:lvl4pPr>
      <a:lvl5pPr marL="1371600" algn="l" rtl="0" eaLnBrk="1" latinLnBrk="0" hangingPunct="1">
        <a:defRPr kumimoji="0" kern="1200">
          <a:solidFill>
            <a:schemeClr val="tx1"/>
          </a:solidFill>
          <a:latin typeface="+mn-lt"/>
          <a:ea typeface="+mn-ea"/>
          <a:cs typeface="+mn-cs"/>
        </a:defRPr>
      </a:lvl5pPr>
      <a:lvl6pPr marL="1714500" algn="l" rtl="0" eaLnBrk="1" latinLnBrk="0" hangingPunct="1">
        <a:defRPr kumimoji="0" kern="1200">
          <a:solidFill>
            <a:schemeClr val="tx1"/>
          </a:solidFill>
          <a:latin typeface="+mn-lt"/>
          <a:ea typeface="+mn-ea"/>
          <a:cs typeface="+mn-cs"/>
        </a:defRPr>
      </a:lvl6pPr>
      <a:lvl7pPr marL="2057400" algn="l" rtl="0" eaLnBrk="1" latinLnBrk="0" hangingPunct="1">
        <a:defRPr kumimoji="0" kern="1200">
          <a:solidFill>
            <a:schemeClr val="tx1"/>
          </a:solidFill>
          <a:latin typeface="+mn-lt"/>
          <a:ea typeface="+mn-ea"/>
          <a:cs typeface="+mn-cs"/>
        </a:defRPr>
      </a:lvl7pPr>
      <a:lvl8pPr marL="2400300" algn="l" rtl="0" eaLnBrk="1" latinLnBrk="0" hangingPunct="1">
        <a:defRPr kumimoji="0" kern="1200">
          <a:solidFill>
            <a:schemeClr val="tx1"/>
          </a:solidFill>
          <a:latin typeface="+mn-lt"/>
          <a:ea typeface="+mn-ea"/>
          <a:cs typeface="+mn-cs"/>
        </a:defRPr>
      </a:lvl8pPr>
      <a:lvl9pPr marL="2743200" algn="l" rtl="0" eaLnBrk="1" latinLnBrk="0" hangingPunct="1">
        <a:defRPr kumimoji="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os="4152">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100.xml"/><Relationship Id="rId1" Type="http://schemas.openxmlformats.org/officeDocument/2006/relationships/slideLayout" Target="../slideLayouts/slideLayout2.xml"/><Relationship Id="rId4" Type="http://schemas.openxmlformats.org/officeDocument/2006/relationships/image" Target="../media/image100.png"/></Relationships>
</file>

<file path=ppt/slides/_rels/slide101.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101.xml"/><Relationship Id="rId1" Type="http://schemas.openxmlformats.org/officeDocument/2006/relationships/slideLayout" Target="../slideLayouts/slideLayout2.xml"/><Relationship Id="rId4" Type="http://schemas.openxmlformats.org/officeDocument/2006/relationships/image" Target="../media/image105.png"/></Relationships>
</file>

<file path=ppt/slides/_rels/slide102.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102.xml"/><Relationship Id="rId1" Type="http://schemas.openxmlformats.org/officeDocument/2006/relationships/slideLayout" Target="../slideLayouts/slideLayout2.xml"/><Relationship Id="rId4" Type="http://schemas.openxmlformats.org/officeDocument/2006/relationships/image" Target="../media/image100.png"/></Relationships>
</file>

<file path=ppt/slides/_rels/slide103.xml.rels><?xml version="1.0" encoding="UTF-8" standalone="yes"?>
<Relationships xmlns="http://schemas.openxmlformats.org/package/2006/relationships"><Relationship Id="rId3" Type="http://schemas.openxmlformats.org/officeDocument/2006/relationships/image" Target="../media/image107.jpg"/><Relationship Id="rId2" Type="http://schemas.openxmlformats.org/officeDocument/2006/relationships/notesSlide" Target="../notesSlides/notesSlide103.xml"/><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notesSlide" Target="../notesSlides/notesSlide104.xml"/><Relationship Id="rId1" Type="http://schemas.openxmlformats.org/officeDocument/2006/relationships/slideLayout" Target="../slideLayouts/slideLayout2.xml"/><Relationship Id="rId4" Type="http://schemas.openxmlformats.org/officeDocument/2006/relationships/image" Target="../media/image100.png"/></Relationships>
</file>

<file path=ppt/slides/_rels/slide10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05.xml"/><Relationship Id="rId1" Type="http://schemas.openxmlformats.org/officeDocument/2006/relationships/slideLayout" Target="../slideLayouts/slideLayout2.xml"/><Relationship Id="rId5" Type="http://schemas.openxmlformats.org/officeDocument/2006/relationships/image" Target="../media/image109.png"/><Relationship Id="rId4" Type="http://schemas.openxmlformats.org/officeDocument/2006/relationships/image" Target="../media/image51.png"/></Relationships>
</file>

<file path=ppt/slides/_rels/slide106.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notesSlide" Target="../notesSlides/notesSlide106.xml"/><Relationship Id="rId1" Type="http://schemas.openxmlformats.org/officeDocument/2006/relationships/slideLayout" Target="../slideLayouts/slideLayout2.xml"/><Relationship Id="rId4" Type="http://schemas.openxmlformats.org/officeDocument/2006/relationships/image" Target="../media/image100.png"/></Relationships>
</file>

<file path=ppt/slides/_rels/slide107.xml.rels><?xml version="1.0" encoding="UTF-8" standalone="yes"?>
<Relationships xmlns="http://schemas.openxmlformats.org/package/2006/relationships"><Relationship Id="rId3" Type="http://schemas.openxmlformats.org/officeDocument/2006/relationships/image" Target="../media/image111.jpeg"/><Relationship Id="rId2" Type="http://schemas.openxmlformats.org/officeDocument/2006/relationships/notesSlide" Target="../notesSlides/notesSlide107.xml"/><Relationship Id="rId1" Type="http://schemas.openxmlformats.org/officeDocument/2006/relationships/slideLayout" Target="../slideLayouts/slideLayout2.xml"/><Relationship Id="rId4" Type="http://schemas.openxmlformats.org/officeDocument/2006/relationships/image" Target="../media/image100.png"/></Relationships>
</file>

<file path=ppt/slides/_rels/slide108.xml.rels><?xml version="1.0" encoding="UTF-8" standalone="yes"?>
<Relationships xmlns="http://schemas.openxmlformats.org/package/2006/relationships"><Relationship Id="rId3" Type="http://schemas.openxmlformats.org/officeDocument/2006/relationships/image" Target="../media/image112.jpeg"/><Relationship Id="rId2" Type="http://schemas.openxmlformats.org/officeDocument/2006/relationships/notesSlide" Target="../notesSlides/notesSlide108.xml"/><Relationship Id="rId1" Type="http://schemas.openxmlformats.org/officeDocument/2006/relationships/slideLayout" Target="../slideLayouts/slideLayout2.xml"/><Relationship Id="rId4" Type="http://schemas.openxmlformats.org/officeDocument/2006/relationships/image" Target="../media/image113.png"/></Relationships>
</file>

<file path=ppt/slides/_rels/slide10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09.xml"/><Relationship Id="rId1" Type="http://schemas.openxmlformats.org/officeDocument/2006/relationships/slideLayout" Target="../slideLayouts/slideLayout7.xml"/><Relationship Id="rId4" Type="http://schemas.openxmlformats.org/officeDocument/2006/relationships/image" Target="../media/image114.pn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1.xml"/><Relationship Id="rId1" Type="http://schemas.openxmlformats.org/officeDocument/2006/relationships/slideLayout" Target="../slideLayouts/slideLayout6.xml"/></Relationships>
</file>

<file path=ppt/slides/_rels/slide1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2.xml"/><Relationship Id="rId1" Type="http://schemas.openxmlformats.org/officeDocument/2006/relationships/slideLayout" Target="../slideLayouts/slideLayout6.xml"/><Relationship Id="rId5" Type="http://schemas.openxmlformats.org/officeDocument/2006/relationships/image" Target="cid:image002.png@01D93BD4.ABB9DB10" TargetMode="External"/><Relationship Id="rId4" Type="http://schemas.openxmlformats.org/officeDocument/2006/relationships/image" Target="../media/image115.png"/></Relationships>
</file>

<file path=ppt/slides/_rels/slide1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3.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9.jpg"/></Relationships>
</file>

<file path=ppt/slides/_rels/slide2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2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33.jpeg"/></Relationships>
</file>

<file path=ppt/slides/_rels/slide2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2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2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39.jpeg"/></Relationships>
</file>

<file path=ppt/slides/_rels/slide2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image" Target="../media/image51.png"/></Relationships>
</file>

<file path=ppt/slides/_rels/slide4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4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50.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notesSlide" Target="../notesSlides/notesSlide56.xml"/><Relationship Id="rId1" Type="http://schemas.openxmlformats.org/officeDocument/2006/relationships/slideLayout" Target="../slideLayouts/slideLayout7.xml"/><Relationship Id="rId4" Type="http://schemas.openxmlformats.org/officeDocument/2006/relationships/image" Target="../media/image63.jpg"/></Relationships>
</file>

<file path=ppt/slides/_rels/slide57.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59.xml"/><Relationship Id="rId1" Type="http://schemas.openxmlformats.org/officeDocument/2006/relationships/slideLayout" Target="../slideLayouts/slideLayout7.xml"/><Relationship Id="rId4" Type="http://schemas.openxmlformats.org/officeDocument/2006/relationships/image" Target="../media/image67.jp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60.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71.jpg"/><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72.jpg"/><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65.xml"/><Relationship Id="rId1" Type="http://schemas.openxmlformats.org/officeDocument/2006/relationships/slideLayout" Target="../slideLayouts/slideLayout7.xml"/><Relationship Id="rId4" Type="http://schemas.openxmlformats.org/officeDocument/2006/relationships/image" Target="../media/image74.jpg"/></Relationships>
</file>

<file path=ppt/slides/_rels/slide66.xml.rels><?xml version="1.0" encoding="UTF-8" standalone="yes"?>
<Relationships xmlns="http://schemas.openxmlformats.org/package/2006/relationships"><Relationship Id="rId3" Type="http://schemas.openxmlformats.org/officeDocument/2006/relationships/image" Target="../media/image75.jpg"/><Relationship Id="rId2" Type="http://schemas.openxmlformats.org/officeDocument/2006/relationships/notesSlide" Target="../notesSlides/notesSlide66.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image" Target="../media/image76.jpg"/><Relationship Id="rId2" Type="http://schemas.openxmlformats.org/officeDocument/2006/relationships/notesSlide" Target="../notesSlides/notesSlide67.xml"/><Relationship Id="rId1" Type="http://schemas.openxmlformats.org/officeDocument/2006/relationships/slideLayout" Target="../slideLayouts/slideLayout7.xml"/><Relationship Id="rId4" Type="http://schemas.openxmlformats.org/officeDocument/2006/relationships/image" Target="../media/image66.png"/></Relationships>
</file>

<file path=ppt/slides/_rels/slide6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69.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70.xml"/><Relationship Id="rId1" Type="http://schemas.openxmlformats.org/officeDocument/2006/relationships/slideLayout" Target="../slideLayouts/slideLayout7.xml"/><Relationship Id="rId4" Type="http://schemas.openxmlformats.org/officeDocument/2006/relationships/image" Target="../media/image74.jpg"/></Relationships>
</file>

<file path=ppt/slides/_rels/slide71.xml.rels><?xml version="1.0" encoding="UTF-8" standalone="yes"?>
<Relationships xmlns="http://schemas.openxmlformats.org/package/2006/relationships"><Relationship Id="rId3" Type="http://schemas.openxmlformats.org/officeDocument/2006/relationships/image" Target="../media/image75.jpg"/><Relationship Id="rId2" Type="http://schemas.openxmlformats.org/officeDocument/2006/relationships/notesSlide" Target="../notesSlides/notesSlide71.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72.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73.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74.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image" Target="../media/image81.jpg"/><Relationship Id="rId2" Type="http://schemas.openxmlformats.org/officeDocument/2006/relationships/notesSlide" Target="../notesSlides/notesSlide75.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76.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77.xml"/><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3" Type="http://schemas.openxmlformats.org/officeDocument/2006/relationships/image" Target="../media/image84.jpg"/><Relationship Id="rId2" Type="http://schemas.openxmlformats.org/officeDocument/2006/relationships/notesSlide" Target="../notesSlides/notesSlide78.xml"/><Relationship Id="rId1" Type="http://schemas.openxmlformats.org/officeDocument/2006/relationships/slideLayout" Target="../slideLayouts/slideLayout7.xml"/><Relationship Id="rId4" Type="http://schemas.openxmlformats.org/officeDocument/2006/relationships/image" Target="../media/image85.jpg"/></Relationships>
</file>

<file path=ppt/slides/_rels/slide79.xml.rels><?xml version="1.0" encoding="UTF-8" standalone="yes"?>
<Relationships xmlns="http://schemas.openxmlformats.org/package/2006/relationships"><Relationship Id="rId3" Type="http://schemas.openxmlformats.org/officeDocument/2006/relationships/image" Target="../media/image86.jpg"/><Relationship Id="rId2" Type="http://schemas.openxmlformats.org/officeDocument/2006/relationships/notesSlide" Target="../notesSlides/notesSlide79.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80.xml.rels><?xml version="1.0" encoding="UTF-8" standalone="yes"?>
<Relationships xmlns="http://schemas.openxmlformats.org/package/2006/relationships"><Relationship Id="rId3" Type="http://schemas.openxmlformats.org/officeDocument/2006/relationships/image" Target="../media/image87.jpg"/><Relationship Id="rId2" Type="http://schemas.openxmlformats.org/officeDocument/2006/relationships/notesSlide" Target="../notesSlides/notesSlide80.xml"/><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3" Type="http://schemas.openxmlformats.org/officeDocument/2006/relationships/image" Target="../media/image88.jpg"/><Relationship Id="rId2" Type="http://schemas.openxmlformats.org/officeDocument/2006/relationships/notesSlide" Target="../notesSlides/notesSlide81.xml"/><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82.xml"/><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83.xml"/><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84.xml"/><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85.xml"/><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86.xml"/><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87.xml"/><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88.xml"/><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89.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90.xml"/><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91.xml"/><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92.xml"/><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93.xml"/><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94.xml"/><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95.xml"/><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96.xml"/><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97.xml"/><Relationship Id="rId1" Type="http://schemas.openxmlformats.org/officeDocument/2006/relationships/slideLayout" Target="../slideLayouts/slideLayout2.xml"/><Relationship Id="rId4" Type="http://schemas.openxmlformats.org/officeDocument/2006/relationships/image" Target="../media/image100.png"/></Relationships>
</file>

<file path=ppt/slides/_rels/slide98.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98.xml"/><Relationship Id="rId1" Type="http://schemas.openxmlformats.org/officeDocument/2006/relationships/slideLayout" Target="../slideLayouts/slideLayout2.xml"/><Relationship Id="rId5" Type="http://schemas.openxmlformats.org/officeDocument/2006/relationships/image" Target="../media/image102.png"/><Relationship Id="rId4" Type="http://schemas.openxmlformats.org/officeDocument/2006/relationships/image" Target="../media/image100.png"/></Relationships>
</file>

<file path=ppt/slides/_rels/slide99.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99.xml"/><Relationship Id="rId1" Type="http://schemas.openxmlformats.org/officeDocument/2006/relationships/slideLayout" Target="../slideLayouts/slideLayout2.xml"/><Relationship Id="rId4" Type="http://schemas.openxmlformats.org/officeDocument/2006/relationships/image" Target="../media/image10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429BF2A4-9B58-0A46-A9CC-E72E0285B8D1}"/>
              </a:ext>
            </a:extLst>
          </p:cNvPr>
          <p:cNvSpPr>
            <a:spLocks noGrp="1"/>
          </p:cNvSpPr>
          <p:nvPr>
            <p:ph type="subTitle" idx="1"/>
          </p:nvPr>
        </p:nvSpPr>
        <p:spPr/>
        <p:txBody>
          <a:bodyPr>
            <a:normAutofit/>
          </a:bodyPr>
          <a:lstStyle/>
          <a:p>
            <a:r>
              <a:rPr lang="es-419" sz="2400" dirty="0"/>
              <a:t>Nombre del instructor:</a:t>
            </a:r>
          </a:p>
          <a:p>
            <a:r>
              <a:rPr lang="es-419" sz="2400" dirty="0"/>
              <a:t>Afiliación del instructor:</a:t>
            </a:r>
          </a:p>
          <a:p>
            <a:r>
              <a:rPr lang="es-419" sz="2400" dirty="0"/>
              <a:t>Nombre del lugar: </a:t>
            </a:r>
          </a:p>
        </p:txBody>
      </p:sp>
      <p:sp>
        <p:nvSpPr>
          <p:cNvPr id="3" name="Title 2">
            <a:extLst>
              <a:ext uri="{FF2B5EF4-FFF2-40B4-BE49-F238E27FC236}">
                <a16:creationId xmlns:a16="http://schemas.microsoft.com/office/drawing/2014/main" id="{F4713738-5AF9-9343-952E-417C1CF65187}"/>
              </a:ext>
            </a:extLst>
          </p:cNvPr>
          <p:cNvSpPr>
            <a:spLocks noGrp="1"/>
          </p:cNvSpPr>
          <p:nvPr>
            <p:ph type="ctrTitle"/>
          </p:nvPr>
        </p:nvSpPr>
        <p:spPr/>
        <p:txBody>
          <a:bodyPr>
            <a:normAutofit fontScale="90000"/>
          </a:bodyPr>
          <a:lstStyle/>
          <a:p>
            <a:r>
              <a:rPr lang="es-419" sz="4800" dirty="0"/>
              <a:t>El Programa de Descuentos para Internet</a:t>
            </a:r>
          </a:p>
        </p:txBody>
      </p:sp>
      <p:grpSp>
        <p:nvGrpSpPr>
          <p:cNvPr id="7" name="Group 6" descr="AT&amp;T Connected Learning and Public Library Assocation logos.">
            <a:extLst>
              <a:ext uri="{FF2B5EF4-FFF2-40B4-BE49-F238E27FC236}">
                <a16:creationId xmlns:a16="http://schemas.microsoft.com/office/drawing/2014/main" id="{126089D8-4574-D044-A59E-C1F16C92548B}"/>
              </a:ext>
            </a:extLst>
          </p:cNvPr>
          <p:cNvGrpSpPr/>
          <p:nvPr/>
        </p:nvGrpSpPr>
        <p:grpSpPr>
          <a:xfrm>
            <a:off x="0" y="5448494"/>
            <a:ext cx="9220200" cy="806783"/>
            <a:chOff x="0" y="5791200"/>
            <a:chExt cx="9220200" cy="806783"/>
          </a:xfrm>
        </p:grpSpPr>
        <p:pic>
          <p:nvPicPr>
            <p:cNvPr id="4" name="Picture 3">
              <a:extLst>
                <a:ext uri="{FF2B5EF4-FFF2-40B4-BE49-F238E27FC236}">
                  <a16:creationId xmlns:a16="http://schemas.microsoft.com/office/drawing/2014/main" id="{39FD5B05-D1A0-DA42-A7D0-37B79A333EDF}"/>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2705101" y="6096000"/>
              <a:ext cx="3733797" cy="501983"/>
            </a:xfrm>
            <a:prstGeom prst="rect">
              <a:avLst/>
            </a:prstGeom>
          </p:spPr>
        </p:pic>
        <p:cxnSp>
          <p:nvCxnSpPr>
            <p:cNvPr id="6" name="Straight Connector 5">
              <a:extLst>
                <a:ext uri="{FF2B5EF4-FFF2-40B4-BE49-F238E27FC236}">
                  <a16:creationId xmlns:a16="http://schemas.microsoft.com/office/drawing/2014/main" id="{9EE1D607-B13B-E248-B614-3EE950B330DD}"/>
                </a:ext>
              </a:extLst>
            </p:cNvPr>
            <p:cNvCxnSpPr/>
            <p:nvPr/>
          </p:nvCxnSpPr>
          <p:spPr>
            <a:xfrm>
              <a:off x="0" y="5791200"/>
              <a:ext cx="9220200"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8" name="Text Box 2">
            <a:extLst>
              <a:ext uri="{FF2B5EF4-FFF2-40B4-BE49-F238E27FC236}">
                <a16:creationId xmlns:a16="http://schemas.microsoft.com/office/drawing/2014/main" id="{C98DBF68-7725-D24B-8D8E-E4BA41860FD0}"/>
              </a:ext>
            </a:extLst>
          </p:cNvPr>
          <p:cNvSpPr txBox="1"/>
          <p:nvPr/>
        </p:nvSpPr>
        <p:spPr>
          <a:xfrm>
            <a:off x="963129" y="6324600"/>
            <a:ext cx="7217741" cy="430317"/>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457200" marR="0">
              <a:spcBef>
                <a:spcPts val="0"/>
              </a:spcBef>
              <a:spcAft>
                <a:spcPts val="0"/>
              </a:spcAft>
            </a:pPr>
            <a:r>
              <a:rPr lang="es-419" sz="1000" b="1" dirty="0">
                <a:effectLst/>
                <a:latin typeface="ATT Aleck Sans" panose="020B0503020203020204" pitchFamily="34" charset="0"/>
                <a:ea typeface="Calibri" panose="020F0502020204030204" pitchFamily="34" charset="0"/>
                <a:cs typeface="ATT Aleck Sans" panose="020B0503020203020204" pitchFamily="34" charset="0"/>
              </a:rPr>
              <a:t>Descargo de responsabilidad: </a:t>
            </a:r>
            <a:r>
              <a:rPr lang="es-419" sz="1000" dirty="0">
                <a:effectLst/>
                <a:latin typeface="ATT Aleck Sans" panose="020B0503020203020204" pitchFamily="34" charset="0"/>
                <a:ea typeface="Calibri" panose="020F0502020204030204" pitchFamily="34" charset="0"/>
                <a:cs typeface="ATT Aleck Sans" panose="020B0503020203020204" pitchFamily="34" charset="0"/>
              </a:rPr>
              <a:t>Ninguna de las otras compañías cuyos nombres o logotipos aparecen en estos materiales educativos ha estado involucrada en la creación de estos materiales, ni aprueba, patrocina o está afiliada de ninguna manera con estos materiales.</a:t>
            </a:r>
            <a:endParaRPr lang="es-419" sz="1600" dirty="0">
              <a:effectLst/>
              <a:latin typeface="ATT Aleck Sans" panose="020B0503020203020204" pitchFamily="34" charset="0"/>
              <a:ea typeface="Calibri" panose="020F0502020204030204" pitchFamily="34" charset="0"/>
              <a:cs typeface="ATT Aleck Sans" panose="020B0503020203020204" pitchFamily="34" charset="0"/>
            </a:endParaRPr>
          </a:p>
          <a:p>
            <a:pPr marL="0" marR="0">
              <a:spcBef>
                <a:spcPts val="0"/>
              </a:spcBef>
              <a:spcAft>
                <a:spcPts val="0"/>
              </a:spcAft>
            </a:pPr>
            <a:r>
              <a:rPr lang="es-419" sz="1600" dirty="0">
                <a:effectLst/>
                <a:latin typeface="Calibri" panose="020F0502020204030204" pitchFamily="34" charset="0"/>
                <a:ea typeface="Calibri" panose="020F0502020204030204" pitchFamily="34" charset="0"/>
                <a:cs typeface="Times New Roman" panose="02020603050405020304" pitchFamily="18" charset="0"/>
              </a:rPr>
              <a:t> </a:t>
            </a:r>
          </a:p>
        </p:txBody>
      </p:sp>
      <p:sp>
        <p:nvSpPr>
          <p:cNvPr id="5" name="Slide Number Placeholder 4">
            <a:extLst>
              <a:ext uri="{FF2B5EF4-FFF2-40B4-BE49-F238E27FC236}">
                <a16:creationId xmlns:a16="http://schemas.microsoft.com/office/drawing/2014/main" id="{EBED2F3C-FF39-084F-B5D7-AE6894092780}"/>
              </a:ext>
            </a:extLst>
          </p:cNvPr>
          <p:cNvSpPr>
            <a:spLocks noGrp="1"/>
          </p:cNvSpPr>
          <p:nvPr>
            <p:ph type="sldNum" sz="quarter" idx="12"/>
          </p:nvPr>
        </p:nvSpPr>
        <p:spPr/>
        <p:txBody>
          <a:bodyPr/>
          <a:lstStyle/>
          <a:p>
            <a:fld id="{D852D4E8-E283-404D-80D7-3AF63315721A}" type="slidenum">
              <a:rPr lang="en-US" smtClean="0"/>
              <a:t>1</a:t>
            </a:fld>
            <a:endParaRPr lang="es-419" dirty="0"/>
          </a:p>
        </p:txBody>
      </p:sp>
    </p:spTree>
    <p:extLst>
      <p:ext uri="{BB962C8B-B14F-4D97-AF65-F5344CB8AC3E}">
        <p14:creationId xmlns:p14="http://schemas.microsoft.com/office/powerpoint/2010/main" val="17717922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3E2C0A6-2D0A-5C48-A78B-F5E19B106557}"/>
              </a:ext>
            </a:extLst>
          </p:cNvPr>
          <p:cNvSpPr>
            <a:spLocks noGrp="1"/>
          </p:cNvSpPr>
          <p:nvPr>
            <p:ph type="sldNum" sz="quarter" idx="12"/>
          </p:nvPr>
        </p:nvSpPr>
        <p:spPr/>
        <p:txBody>
          <a:bodyPr/>
          <a:lstStyle/>
          <a:p>
            <a:fld id="{D852D4E8-E283-404D-80D7-3AF63315721A}" type="slidenum">
              <a:rPr lang="en-US" smtClean="0"/>
              <a:t>10</a:t>
            </a:fld>
            <a:endParaRPr lang="es-419" dirty="0"/>
          </a:p>
        </p:txBody>
      </p:sp>
      <p:sp>
        <p:nvSpPr>
          <p:cNvPr id="4" name="Title 3">
            <a:extLst>
              <a:ext uri="{FF2B5EF4-FFF2-40B4-BE49-F238E27FC236}">
                <a16:creationId xmlns:a16="http://schemas.microsoft.com/office/drawing/2014/main" id="{C1215E27-2317-3DD7-32D8-059A4F1F1EFF}"/>
              </a:ext>
            </a:extLst>
          </p:cNvPr>
          <p:cNvSpPr>
            <a:spLocks noGrp="1"/>
          </p:cNvSpPr>
          <p:nvPr>
            <p:ph type="title"/>
          </p:nvPr>
        </p:nvSpPr>
        <p:spPr/>
        <p:txBody>
          <a:bodyPr/>
          <a:lstStyle/>
          <a:p>
            <a:r>
              <a:rPr lang="es-419" dirty="0"/>
              <a:t>¿Cómo califico?</a:t>
            </a:r>
          </a:p>
        </p:txBody>
      </p:sp>
      <p:pic>
        <p:nvPicPr>
          <p:cNvPr id="6" name="Picture 5" descr="A screenshot of the USAC ACP web page with information answering the question do I qualify for the ACP?">
            <a:extLst>
              <a:ext uri="{FF2B5EF4-FFF2-40B4-BE49-F238E27FC236}">
                <a16:creationId xmlns:a16="http://schemas.microsoft.com/office/drawing/2014/main" id="{3743F7E9-4388-915D-794C-4F83CB9CBD5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0986" y="1376547"/>
            <a:ext cx="8175127" cy="5073556"/>
          </a:xfrm>
          <a:prstGeom prst="rect">
            <a:avLst/>
          </a:prstGeom>
        </p:spPr>
      </p:pic>
      <p:sp>
        <p:nvSpPr>
          <p:cNvPr id="3" name="Content Placeholder 2">
            <a:extLst>
              <a:ext uri="{FF2B5EF4-FFF2-40B4-BE49-F238E27FC236}">
                <a16:creationId xmlns:a16="http://schemas.microsoft.com/office/drawing/2014/main" id="{67B4B42D-3C84-921F-1AF2-1D607FA16B2B}"/>
              </a:ext>
            </a:extLst>
          </p:cNvPr>
          <p:cNvSpPr>
            <a:spLocks noGrp="1"/>
          </p:cNvSpPr>
          <p:nvPr>
            <p:ph idx="1"/>
          </p:nvPr>
        </p:nvSpPr>
        <p:spPr>
          <a:xfrm>
            <a:off x="457200" y="6074664"/>
            <a:ext cx="8229600" cy="478536"/>
          </a:xfrm>
        </p:spPr>
        <p:txBody>
          <a:bodyPr/>
          <a:lstStyle/>
          <a:p>
            <a:pPr marL="82296" indent="0" algn="ctr">
              <a:buNone/>
            </a:pPr>
            <a:r>
              <a:rPr lang="es-419" dirty="0">
                <a:solidFill>
                  <a:schemeClr val="tx1"/>
                </a:solidFill>
              </a:rPr>
              <a:t>https://www.affordableconnectivity.gov/do-i-qualify/</a:t>
            </a:r>
          </a:p>
          <a:p>
            <a:pPr marL="82296" indent="0">
              <a:buNone/>
            </a:pPr>
            <a:endParaRPr lang="es-419" dirty="0"/>
          </a:p>
          <a:p>
            <a:pPr marL="82296" indent="0">
              <a:buNone/>
            </a:pPr>
            <a:endParaRPr lang="es-419" dirty="0"/>
          </a:p>
        </p:txBody>
      </p:sp>
    </p:spTree>
    <p:extLst>
      <p:ext uri="{BB962C8B-B14F-4D97-AF65-F5344CB8AC3E}">
        <p14:creationId xmlns:p14="http://schemas.microsoft.com/office/powerpoint/2010/main" val="21707705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B59F5C2-900E-C026-193A-21D960C8D9DE}"/>
              </a:ext>
            </a:extLst>
          </p:cNvPr>
          <p:cNvSpPr>
            <a:spLocks noGrp="1"/>
          </p:cNvSpPr>
          <p:nvPr>
            <p:ph type="sldNum" sz="quarter" idx="12"/>
          </p:nvPr>
        </p:nvSpPr>
        <p:spPr/>
        <p:txBody>
          <a:bodyPr/>
          <a:lstStyle/>
          <a:p>
            <a:fld id="{D852D4E8-E283-404D-80D7-3AF63315721A}" type="slidenum">
              <a:rPr lang="en-US" smtClean="0"/>
              <a:t>100</a:t>
            </a:fld>
            <a:endParaRPr lang="es-419" dirty="0"/>
          </a:p>
        </p:txBody>
      </p:sp>
      <p:sp>
        <p:nvSpPr>
          <p:cNvPr id="4" name="Content Placeholder 3">
            <a:extLst>
              <a:ext uri="{FF2B5EF4-FFF2-40B4-BE49-F238E27FC236}">
                <a16:creationId xmlns:a16="http://schemas.microsoft.com/office/drawing/2014/main" id="{59205769-9C9E-30E0-14AA-23ED2E960F4A}"/>
              </a:ext>
            </a:extLst>
          </p:cNvPr>
          <p:cNvSpPr>
            <a:spLocks noGrp="1"/>
          </p:cNvSpPr>
          <p:nvPr>
            <p:ph idx="1"/>
          </p:nvPr>
        </p:nvSpPr>
        <p:spPr/>
        <p:txBody>
          <a:bodyPr/>
          <a:lstStyle/>
          <a:p>
            <a:pPr marL="82296" indent="0">
              <a:buNone/>
            </a:pPr>
            <a:r>
              <a:rPr lang="es-419" dirty="0">
                <a:solidFill>
                  <a:schemeClr val="tx1"/>
                </a:solidFill>
              </a:rPr>
              <a:t>	Límites de datos</a:t>
            </a:r>
          </a:p>
          <a:p>
            <a:pPr marL="82296" indent="0">
              <a:buNone/>
            </a:pPr>
            <a:endParaRPr lang="es-419" dirty="0"/>
          </a:p>
        </p:txBody>
      </p:sp>
      <p:sp>
        <p:nvSpPr>
          <p:cNvPr id="3" name="Title 2">
            <a:extLst>
              <a:ext uri="{FF2B5EF4-FFF2-40B4-BE49-F238E27FC236}">
                <a16:creationId xmlns:a16="http://schemas.microsoft.com/office/drawing/2014/main" id="{9FF51E03-FDC7-B7E7-8429-E19F88C0FD68}"/>
              </a:ext>
            </a:extLst>
          </p:cNvPr>
          <p:cNvSpPr>
            <a:spLocks noGrp="1"/>
          </p:cNvSpPr>
          <p:nvPr>
            <p:ph type="title"/>
          </p:nvPr>
        </p:nvSpPr>
        <p:spPr/>
        <p:txBody>
          <a:bodyPr>
            <a:normAutofit/>
          </a:bodyPr>
          <a:lstStyle/>
          <a:p>
            <a:r>
              <a:rPr lang="es-419" dirty="0"/>
              <a:t>Consejos para seleccionar a un proveedor</a:t>
            </a:r>
          </a:p>
        </p:txBody>
      </p:sp>
      <p:pic>
        <p:nvPicPr>
          <p:cNvPr id="7" name="Picture 6">
            <a:extLst>
              <a:ext uri="{FF2B5EF4-FFF2-40B4-BE49-F238E27FC236}">
                <a16:creationId xmlns:a16="http://schemas.microsoft.com/office/drawing/2014/main" id="{E27E8766-BFC5-A22D-0E71-EEB23502D0C2}"/>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3336" y="2678621"/>
            <a:ext cx="7772400" cy="2914285"/>
          </a:xfrm>
          <a:prstGeom prst="rect">
            <a:avLst/>
          </a:prstGeom>
        </p:spPr>
      </p:pic>
      <p:pic>
        <p:nvPicPr>
          <p:cNvPr id="5" name="Picture 4" descr="A picture containing logo, graphics, design&#10;&#10;Description automatically generated">
            <a:extLst>
              <a:ext uri="{FF2B5EF4-FFF2-40B4-BE49-F238E27FC236}">
                <a16:creationId xmlns:a16="http://schemas.microsoft.com/office/drawing/2014/main" id="{0D8E5EE8-D5E1-09AA-87D1-1BE7F2A3856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7616" y="1416232"/>
            <a:ext cx="1063154" cy="1066800"/>
          </a:xfrm>
          <a:prstGeom prst="rect">
            <a:avLst/>
          </a:prstGeom>
        </p:spPr>
      </p:pic>
    </p:spTree>
    <p:extLst>
      <p:ext uri="{BB962C8B-B14F-4D97-AF65-F5344CB8AC3E}">
        <p14:creationId xmlns:p14="http://schemas.microsoft.com/office/powerpoint/2010/main" val="42691230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B59F5C2-900E-C026-193A-21D960C8D9DE}"/>
              </a:ext>
            </a:extLst>
          </p:cNvPr>
          <p:cNvSpPr>
            <a:spLocks noGrp="1"/>
          </p:cNvSpPr>
          <p:nvPr>
            <p:ph type="sldNum" sz="quarter" idx="12"/>
          </p:nvPr>
        </p:nvSpPr>
        <p:spPr/>
        <p:txBody>
          <a:bodyPr/>
          <a:lstStyle/>
          <a:p>
            <a:fld id="{D852D4E8-E283-404D-80D7-3AF63315721A}" type="slidenum">
              <a:rPr lang="en-US" smtClean="0"/>
              <a:t>101</a:t>
            </a:fld>
            <a:endParaRPr lang="es-419" dirty="0"/>
          </a:p>
        </p:txBody>
      </p:sp>
      <p:sp>
        <p:nvSpPr>
          <p:cNvPr id="4" name="Content Placeholder 3">
            <a:extLst>
              <a:ext uri="{FF2B5EF4-FFF2-40B4-BE49-F238E27FC236}">
                <a16:creationId xmlns:a16="http://schemas.microsoft.com/office/drawing/2014/main" id="{59205769-9C9E-30E0-14AA-23ED2E960F4A}"/>
              </a:ext>
            </a:extLst>
          </p:cNvPr>
          <p:cNvSpPr>
            <a:spLocks noGrp="1"/>
          </p:cNvSpPr>
          <p:nvPr>
            <p:ph idx="1"/>
          </p:nvPr>
        </p:nvSpPr>
        <p:spPr/>
        <p:txBody>
          <a:bodyPr/>
          <a:lstStyle/>
          <a:p>
            <a:pPr marL="82296" indent="0">
              <a:buNone/>
            </a:pPr>
            <a:r>
              <a:rPr lang="es-419" dirty="0">
                <a:solidFill>
                  <a:schemeClr val="tx1"/>
                </a:solidFill>
              </a:rPr>
              <a:t>	Límites de datos</a:t>
            </a:r>
          </a:p>
          <a:p>
            <a:pPr marL="82296" indent="0">
              <a:buNone/>
            </a:pPr>
            <a:endParaRPr lang="es-419" dirty="0">
              <a:solidFill>
                <a:schemeClr val="tx1"/>
              </a:solidFill>
            </a:endParaRPr>
          </a:p>
          <a:p>
            <a:pPr marL="82296" indent="0">
              <a:buNone/>
            </a:pPr>
            <a:endParaRPr lang="es-419" dirty="0"/>
          </a:p>
        </p:txBody>
      </p:sp>
      <p:sp>
        <p:nvSpPr>
          <p:cNvPr id="3" name="Title 2">
            <a:extLst>
              <a:ext uri="{FF2B5EF4-FFF2-40B4-BE49-F238E27FC236}">
                <a16:creationId xmlns:a16="http://schemas.microsoft.com/office/drawing/2014/main" id="{9FF51E03-FDC7-B7E7-8429-E19F88C0FD68}"/>
              </a:ext>
            </a:extLst>
          </p:cNvPr>
          <p:cNvSpPr>
            <a:spLocks noGrp="1"/>
          </p:cNvSpPr>
          <p:nvPr>
            <p:ph type="title"/>
          </p:nvPr>
        </p:nvSpPr>
        <p:spPr/>
        <p:txBody>
          <a:bodyPr>
            <a:normAutofit/>
          </a:bodyPr>
          <a:lstStyle/>
          <a:p>
            <a:r>
              <a:rPr lang="es-419" dirty="0"/>
              <a:t>Consejos para seleccionar a un proveedor</a:t>
            </a:r>
          </a:p>
        </p:txBody>
      </p:sp>
      <p:sp>
        <p:nvSpPr>
          <p:cNvPr id="7" name="TextBox 6">
            <a:extLst>
              <a:ext uri="{FF2B5EF4-FFF2-40B4-BE49-F238E27FC236}">
                <a16:creationId xmlns:a16="http://schemas.microsoft.com/office/drawing/2014/main" id="{67605086-286F-0FF4-F514-2E60C57B82D8}"/>
              </a:ext>
            </a:extLst>
          </p:cNvPr>
          <p:cNvSpPr txBox="1"/>
          <p:nvPr/>
        </p:nvSpPr>
        <p:spPr>
          <a:xfrm>
            <a:off x="1482693" y="5915985"/>
            <a:ext cx="6178613" cy="707886"/>
          </a:xfrm>
          <a:prstGeom prst="rect">
            <a:avLst/>
          </a:prstGeom>
          <a:noFill/>
        </p:spPr>
        <p:txBody>
          <a:bodyPr wrap="square" rtlCol="0">
            <a:spAutoFit/>
          </a:bodyPr>
          <a:lstStyle/>
          <a:p>
            <a:pPr algn="ctr"/>
            <a:r>
              <a:rPr lang="es-419" sz="2000" u="sng" dirty="0">
                <a:effectLst/>
                <a:latin typeface="Segoe UI" panose="020B0502040204020203" pitchFamily="34" charset="0"/>
              </a:rPr>
              <a:t>https://www.cnet.com/home/internet/how-much-internet-speed-do-you-really-need/ </a:t>
            </a:r>
            <a:endParaRPr lang="es-419" sz="2000" u="sng" dirty="0"/>
          </a:p>
        </p:txBody>
      </p:sp>
      <p:pic>
        <p:nvPicPr>
          <p:cNvPr id="8" name="Picture 7" descr="A picture containing logo, graphics, design&#10;&#10;Description automatically generated">
            <a:extLst>
              <a:ext uri="{FF2B5EF4-FFF2-40B4-BE49-F238E27FC236}">
                <a16:creationId xmlns:a16="http://schemas.microsoft.com/office/drawing/2014/main" id="{572D897A-0823-8967-7088-65CE2D5AAD5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7616" y="1416232"/>
            <a:ext cx="1063154" cy="1066800"/>
          </a:xfrm>
          <a:prstGeom prst="rect">
            <a:avLst/>
          </a:prstGeom>
        </p:spPr>
      </p:pic>
      <p:pic>
        <p:nvPicPr>
          <p:cNvPr id="10" name="Picture 9" descr="A picture containing text, screenshot, font, number&#10;&#10;Description automatically generated">
            <a:extLst>
              <a:ext uri="{FF2B5EF4-FFF2-40B4-BE49-F238E27FC236}">
                <a16:creationId xmlns:a16="http://schemas.microsoft.com/office/drawing/2014/main" id="{CE0CAE11-7283-5F1A-D753-D3D5B015CF0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30770" y="2325127"/>
            <a:ext cx="6623667" cy="3229513"/>
          </a:xfrm>
          <a:prstGeom prst="rect">
            <a:avLst/>
          </a:prstGeom>
        </p:spPr>
      </p:pic>
    </p:spTree>
    <p:extLst>
      <p:ext uri="{BB962C8B-B14F-4D97-AF65-F5344CB8AC3E}">
        <p14:creationId xmlns:p14="http://schemas.microsoft.com/office/powerpoint/2010/main" val="28547479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B59F5C2-900E-C026-193A-21D960C8D9DE}"/>
              </a:ext>
            </a:extLst>
          </p:cNvPr>
          <p:cNvSpPr>
            <a:spLocks noGrp="1"/>
          </p:cNvSpPr>
          <p:nvPr>
            <p:ph type="sldNum" sz="quarter" idx="12"/>
          </p:nvPr>
        </p:nvSpPr>
        <p:spPr/>
        <p:txBody>
          <a:bodyPr/>
          <a:lstStyle/>
          <a:p>
            <a:fld id="{D852D4E8-E283-404D-80D7-3AF63315721A}" type="slidenum">
              <a:rPr lang="en-US" smtClean="0"/>
              <a:t>102</a:t>
            </a:fld>
            <a:endParaRPr lang="es-419" dirty="0"/>
          </a:p>
        </p:txBody>
      </p:sp>
      <p:sp>
        <p:nvSpPr>
          <p:cNvPr id="4" name="Content Placeholder 3">
            <a:extLst>
              <a:ext uri="{FF2B5EF4-FFF2-40B4-BE49-F238E27FC236}">
                <a16:creationId xmlns:a16="http://schemas.microsoft.com/office/drawing/2014/main" id="{59205769-9C9E-30E0-14AA-23ED2E960F4A}"/>
              </a:ext>
            </a:extLst>
          </p:cNvPr>
          <p:cNvSpPr>
            <a:spLocks noGrp="1"/>
          </p:cNvSpPr>
          <p:nvPr>
            <p:ph idx="1"/>
          </p:nvPr>
        </p:nvSpPr>
        <p:spPr/>
        <p:txBody>
          <a:bodyPr/>
          <a:lstStyle/>
          <a:p>
            <a:pPr marL="82296" indent="0">
              <a:buNone/>
            </a:pPr>
            <a:r>
              <a:rPr lang="es-419" dirty="0">
                <a:solidFill>
                  <a:schemeClr val="tx1"/>
                </a:solidFill>
              </a:rPr>
              <a:t>	Otros requisitos</a:t>
            </a:r>
          </a:p>
          <a:p>
            <a:pPr marL="82296" indent="0">
              <a:buNone/>
            </a:pPr>
            <a:endParaRPr lang="es-419" dirty="0"/>
          </a:p>
        </p:txBody>
      </p:sp>
      <p:sp>
        <p:nvSpPr>
          <p:cNvPr id="3" name="Title 2">
            <a:extLst>
              <a:ext uri="{FF2B5EF4-FFF2-40B4-BE49-F238E27FC236}">
                <a16:creationId xmlns:a16="http://schemas.microsoft.com/office/drawing/2014/main" id="{9FF51E03-FDC7-B7E7-8429-E19F88C0FD68}"/>
              </a:ext>
            </a:extLst>
          </p:cNvPr>
          <p:cNvSpPr>
            <a:spLocks noGrp="1"/>
          </p:cNvSpPr>
          <p:nvPr>
            <p:ph type="title"/>
          </p:nvPr>
        </p:nvSpPr>
        <p:spPr/>
        <p:txBody>
          <a:bodyPr>
            <a:normAutofit/>
          </a:bodyPr>
          <a:lstStyle/>
          <a:p>
            <a:r>
              <a:rPr lang="es-419" dirty="0"/>
              <a:t>Consejos para seleccionar a un proveedor</a:t>
            </a:r>
          </a:p>
        </p:txBody>
      </p:sp>
      <p:pic>
        <p:nvPicPr>
          <p:cNvPr id="7" name="Picture 6">
            <a:extLst>
              <a:ext uri="{FF2B5EF4-FFF2-40B4-BE49-F238E27FC236}">
                <a16:creationId xmlns:a16="http://schemas.microsoft.com/office/drawing/2014/main" id="{8090C2CF-A2E1-42C4-6157-D1599B4B25DE}"/>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30500" y="2432050"/>
            <a:ext cx="3683000" cy="3365500"/>
          </a:xfrm>
          <a:prstGeom prst="rect">
            <a:avLst/>
          </a:prstGeom>
        </p:spPr>
      </p:pic>
      <p:pic>
        <p:nvPicPr>
          <p:cNvPr id="5" name="Picture 4" descr="A picture containing logo, graphics, design&#10;&#10;Description automatically generated">
            <a:extLst>
              <a:ext uri="{FF2B5EF4-FFF2-40B4-BE49-F238E27FC236}">
                <a16:creationId xmlns:a16="http://schemas.microsoft.com/office/drawing/2014/main" id="{A3AA84DD-F8F8-A1DC-CDB4-FBE42592C53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7616" y="1416232"/>
            <a:ext cx="1063154" cy="1066800"/>
          </a:xfrm>
          <a:prstGeom prst="rect">
            <a:avLst/>
          </a:prstGeom>
        </p:spPr>
      </p:pic>
    </p:spTree>
    <p:extLst>
      <p:ext uri="{BB962C8B-B14F-4D97-AF65-F5344CB8AC3E}">
        <p14:creationId xmlns:p14="http://schemas.microsoft.com/office/powerpoint/2010/main" val="11866469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32F26A4-E4B6-DA1E-0EA1-E8A0C797E8BC}"/>
              </a:ext>
            </a:extLst>
          </p:cNvPr>
          <p:cNvSpPr>
            <a:spLocks noGrp="1"/>
          </p:cNvSpPr>
          <p:nvPr>
            <p:ph type="sldNum" sz="quarter" idx="12"/>
          </p:nvPr>
        </p:nvSpPr>
        <p:spPr/>
        <p:txBody>
          <a:bodyPr/>
          <a:lstStyle/>
          <a:p>
            <a:fld id="{D852D4E8-E283-404D-80D7-3AF63315721A}" type="slidenum">
              <a:rPr lang="en-US" smtClean="0"/>
              <a:t>103</a:t>
            </a:fld>
            <a:endParaRPr lang="en-US" dirty="0"/>
          </a:p>
        </p:txBody>
      </p:sp>
      <p:pic>
        <p:nvPicPr>
          <p:cNvPr id="5" name="Picture 4" descr="A person sitting on the floor using a computer&#10;&#10;Description automatically generated with medium confidence">
            <a:extLst>
              <a:ext uri="{FF2B5EF4-FFF2-40B4-BE49-F238E27FC236}">
                <a16:creationId xmlns:a16="http://schemas.microsoft.com/office/drawing/2014/main" id="{59A24209-FF6A-DFC9-FB4E-E408565D8AC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0250" y="1710288"/>
            <a:ext cx="8543499" cy="3437423"/>
          </a:xfrm>
          <a:prstGeom prst="rect">
            <a:avLst/>
          </a:prstGeom>
        </p:spPr>
      </p:pic>
    </p:spTree>
    <p:extLst>
      <p:ext uri="{BB962C8B-B14F-4D97-AF65-F5344CB8AC3E}">
        <p14:creationId xmlns:p14="http://schemas.microsoft.com/office/powerpoint/2010/main" val="1046750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B59F5C2-900E-C026-193A-21D960C8D9DE}"/>
              </a:ext>
            </a:extLst>
          </p:cNvPr>
          <p:cNvSpPr>
            <a:spLocks noGrp="1"/>
          </p:cNvSpPr>
          <p:nvPr>
            <p:ph type="sldNum" sz="quarter" idx="12"/>
          </p:nvPr>
        </p:nvSpPr>
        <p:spPr/>
        <p:txBody>
          <a:bodyPr/>
          <a:lstStyle/>
          <a:p>
            <a:fld id="{D852D4E8-E283-404D-80D7-3AF63315721A}" type="slidenum">
              <a:rPr lang="en-US" smtClean="0"/>
              <a:t>104</a:t>
            </a:fld>
            <a:endParaRPr lang="es-419" dirty="0"/>
          </a:p>
        </p:txBody>
      </p:sp>
      <p:sp>
        <p:nvSpPr>
          <p:cNvPr id="4" name="Content Placeholder 3">
            <a:extLst>
              <a:ext uri="{FF2B5EF4-FFF2-40B4-BE49-F238E27FC236}">
                <a16:creationId xmlns:a16="http://schemas.microsoft.com/office/drawing/2014/main" id="{59205769-9C9E-30E0-14AA-23ED2E960F4A}"/>
              </a:ext>
            </a:extLst>
          </p:cNvPr>
          <p:cNvSpPr>
            <a:spLocks noGrp="1"/>
          </p:cNvSpPr>
          <p:nvPr>
            <p:ph idx="1"/>
          </p:nvPr>
        </p:nvSpPr>
        <p:spPr/>
        <p:txBody>
          <a:bodyPr/>
          <a:lstStyle/>
          <a:p>
            <a:pPr marL="82296" indent="0">
              <a:buNone/>
            </a:pPr>
            <a:r>
              <a:rPr lang="es-419" dirty="0">
                <a:solidFill>
                  <a:schemeClr val="tx1"/>
                </a:solidFill>
              </a:rPr>
              <a:t>	Desarrollar habilidades y confianza utilizando la tecnología</a:t>
            </a:r>
          </a:p>
          <a:p>
            <a:pPr marL="82296" indent="0">
              <a:buNone/>
            </a:pPr>
            <a:endParaRPr lang="es-419" dirty="0">
              <a:solidFill>
                <a:schemeClr val="tx1"/>
              </a:solidFill>
            </a:endParaRPr>
          </a:p>
          <a:p>
            <a:pPr marL="82296" indent="0">
              <a:buNone/>
            </a:pPr>
            <a:endParaRPr lang="es-419" dirty="0"/>
          </a:p>
        </p:txBody>
      </p:sp>
      <p:sp>
        <p:nvSpPr>
          <p:cNvPr id="3" name="Title 2">
            <a:extLst>
              <a:ext uri="{FF2B5EF4-FFF2-40B4-BE49-F238E27FC236}">
                <a16:creationId xmlns:a16="http://schemas.microsoft.com/office/drawing/2014/main" id="{9FF51E03-FDC7-B7E7-8429-E19F88C0FD68}"/>
              </a:ext>
            </a:extLst>
          </p:cNvPr>
          <p:cNvSpPr>
            <a:spLocks noGrp="1"/>
          </p:cNvSpPr>
          <p:nvPr>
            <p:ph type="title"/>
          </p:nvPr>
        </p:nvSpPr>
        <p:spPr/>
        <p:txBody>
          <a:bodyPr>
            <a:normAutofit/>
          </a:bodyPr>
          <a:lstStyle/>
          <a:p>
            <a:r>
              <a:rPr lang="es-419" dirty="0"/>
              <a:t>Consejos para aprovechar la conexión a Internet en el hogar</a:t>
            </a:r>
          </a:p>
        </p:txBody>
      </p:sp>
      <p:pic>
        <p:nvPicPr>
          <p:cNvPr id="7" name="Picture 6">
            <a:extLst>
              <a:ext uri="{FF2B5EF4-FFF2-40B4-BE49-F238E27FC236}">
                <a16:creationId xmlns:a16="http://schemas.microsoft.com/office/drawing/2014/main" id="{1EC8C8B9-6354-5904-69A8-C26B6B02056A}"/>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52121" y="2517322"/>
            <a:ext cx="5716739" cy="3807278"/>
          </a:xfrm>
          <a:prstGeom prst="rect">
            <a:avLst/>
          </a:prstGeom>
        </p:spPr>
      </p:pic>
      <p:pic>
        <p:nvPicPr>
          <p:cNvPr id="5" name="Picture 4" descr="A picture containing logo, graphics, design&#10;&#10;Description automatically generated">
            <a:extLst>
              <a:ext uri="{FF2B5EF4-FFF2-40B4-BE49-F238E27FC236}">
                <a16:creationId xmlns:a16="http://schemas.microsoft.com/office/drawing/2014/main" id="{6EBFEA4D-CF78-5A6B-0144-13D68A6C9F9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7616" y="1450522"/>
            <a:ext cx="1063154" cy="1066800"/>
          </a:xfrm>
          <a:prstGeom prst="rect">
            <a:avLst/>
          </a:prstGeom>
        </p:spPr>
      </p:pic>
    </p:spTree>
    <p:extLst>
      <p:ext uri="{BB962C8B-B14F-4D97-AF65-F5344CB8AC3E}">
        <p14:creationId xmlns:p14="http://schemas.microsoft.com/office/powerpoint/2010/main" val="27375070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B59F5C2-900E-C026-193A-21D960C8D9DE}"/>
              </a:ext>
            </a:extLst>
          </p:cNvPr>
          <p:cNvSpPr>
            <a:spLocks noGrp="1"/>
          </p:cNvSpPr>
          <p:nvPr>
            <p:ph type="sldNum" sz="quarter" idx="12"/>
          </p:nvPr>
        </p:nvSpPr>
        <p:spPr/>
        <p:txBody>
          <a:bodyPr/>
          <a:lstStyle/>
          <a:p>
            <a:fld id="{D852D4E8-E283-404D-80D7-3AF63315721A}" type="slidenum">
              <a:rPr lang="en-US" smtClean="0"/>
              <a:t>105</a:t>
            </a:fld>
            <a:endParaRPr lang="es-419" dirty="0"/>
          </a:p>
        </p:txBody>
      </p:sp>
      <p:sp>
        <p:nvSpPr>
          <p:cNvPr id="4" name="Content Placeholder 3">
            <a:extLst>
              <a:ext uri="{FF2B5EF4-FFF2-40B4-BE49-F238E27FC236}">
                <a16:creationId xmlns:a16="http://schemas.microsoft.com/office/drawing/2014/main" id="{59205769-9C9E-30E0-14AA-23ED2E960F4A}"/>
              </a:ext>
            </a:extLst>
          </p:cNvPr>
          <p:cNvSpPr>
            <a:spLocks noGrp="1"/>
          </p:cNvSpPr>
          <p:nvPr>
            <p:ph idx="1"/>
          </p:nvPr>
        </p:nvSpPr>
        <p:spPr>
          <a:xfrm>
            <a:off x="457199" y="1639824"/>
            <a:ext cx="9178119" cy="4325112"/>
          </a:xfrm>
        </p:spPr>
        <p:txBody>
          <a:bodyPr/>
          <a:lstStyle/>
          <a:p>
            <a:pPr marL="82296" indent="0">
              <a:buNone/>
            </a:pPr>
            <a:r>
              <a:rPr lang="es-419" dirty="0">
                <a:solidFill>
                  <a:schemeClr val="tx1"/>
                </a:solidFill>
              </a:rPr>
              <a:t>         Desarrollar sus habilidades digitales con herramientas en línea gratuitas</a:t>
            </a:r>
          </a:p>
          <a:p>
            <a:pPr marL="82296" indent="0">
              <a:buNone/>
            </a:pPr>
            <a:endParaRPr lang="es-419" dirty="0">
              <a:solidFill>
                <a:schemeClr val="tx1"/>
              </a:solidFill>
            </a:endParaRPr>
          </a:p>
          <a:p>
            <a:pPr marL="82296" indent="0">
              <a:buNone/>
            </a:pPr>
            <a:endParaRPr lang="es-419" dirty="0"/>
          </a:p>
        </p:txBody>
      </p:sp>
      <p:sp>
        <p:nvSpPr>
          <p:cNvPr id="3" name="Title 2">
            <a:extLst>
              <a:ext uri="{FF2B5EF4-FFF2-40B4-BE49-F238E27FC236}">
                <a16:creationId xmlns:a16="http://schemas.microsoft.com/office/drawing/2014/main" id="{9FF51E03-FDC7-B7E7-8429-E19F88C0FD68}"/>
              </a:ext>
            </a:extLst>
          </p:cNvPr>
          <p:cNvSpPr>
            <a:spLocks noGrp="1"/>
          </p:cNvSpPr>
          <p:nvPr>
            <p:ph type="title"/>
          </p:nvPr>
        </p:nvSpPr>
        <p:spPr/>
        <p:txBody>
          <a:bodyPr>
            <a:normAutofit/>
          </a:bodyPr>
          <a:lstStyle/>
          <a:p>
            <a:r>
              <a:rPr lang="es-419" dirty="0"/>
              <a:t>Consejos para aprovechar la conexión a Internet en el hogar</a:t>
            </a:r>
          </a:p>
        </p:txBody>
      </p:sp>
      <p:sp>
        <p:nvSpPr>
          <p:cNvPr id="7" name="Title 3">
            <a:extLst>
              <a:ext uri="{FF2B5EF4-FFF2-40B4-BE49-F238E27FC236}">
                <a16:creationId xmlns:a16="http://schemas.microsoft.com/office/drawing/2014/main" id="{ABD1B7C0-7C0A-4417-1E82-8D1CBE6AE5D0}"/>
              </a:ext>
            </a:extLst>
          </p:cNvPr>
          <p:cNvSpPr txBox="1">
            <a:spLocks/>
          </p:cNvSpPr>
          <p:nvPr/>
        </p:nvSpPr>
        <p:spPr>
          <a:xfrm>
            <a:off x="326136" y="5791200"/>
            <a:ext cx="8229600" cy="106680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pPr marL="82296" indent="0" algn="ctr">
              <a:buNone/>
            </a:pPr>
            <a:r>
              <a:rPr lang="es-419" sz="2800" dirty="0">
                <a:solidFill>
                  <a:schemeClr val="tx1"/>
                </a:solidFill>
              </a:rPr>
              <a:t>https://digitalliteracy.att.com</a:t>
            </a:r>
          </a:p>
        </p:txBody>
      </p:sp>
      <p:grpSp>
        <p:nvGrpSpPr>
          <p:cNvPr id="8" name="Group 7">
            <a:extLst>
              <a:ext uri="{FF2B5EF4-FFF2-40B4-BE49-F238E27FC236}">
                <a16:creationId xmlns:a16="http://schemas.microsoft.com/office/drawing/2014/main" id="{0DE9AEE1-A3EB-EBD1-A822-9A323973FCA1}"/>
              </a:ext>
            </a:extLst>
          </p:cNvPr>
          <p:cNvGrpSpPr/>
          <p:nvPr/>
        </p:nvGrpSpPr>
        <p:grpSpPr>
          <a:xfrm>
            <a:off x="2034878" y="2158505"/>
            <a:ext cx="4812116" cy="3632695"/>
            <a:chOff x="1898650" y="1548476"/>
            <a:chExt cx="5346700" cy="4235911"/>
          </a:xfrm>
        </p:grpSpPr>
        <p:pic>
          <p:nvPicPr>
            <p:cNvPr id="9" name="Picture 8">
              <a:extLst>
                <a:ext uri="{FF2B5EF4-FFF2-40B4-BE49-F238E27FC236}">
                  <a16:creationId xmlns:a16="http://schemas.microsoft.com/office/drawing/2014/main" id="{B60836DB-B1A4-584B-FA1F-755B8FAF52D7}"/>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98650" y="1548476"/>
              <a:ext cx="5346700" cy="2120900"/>
            </a:xfrm>
            <a:prstGeom prst="rect">
              <a:avLst/>
            </a:prstGeom>
          </p:spPr>
        </p:pic>
        <p:pic>
          <p:nvPicPr>
            <p:cNvPr id="10" name="Picture 9" descr="AT&amp;T Connected Learning website featuring the Navigating a website course. ">
              <a:extLst>
                <a:ext uri="{FF2B5EF4-FFF2-40B4-BE49-F238E27FC236}">
                  <a16:creationId xmlns:a16="http://schemas.microsoft.com/office/drawing/2014/main" id="{90281503-26B3-4E15-783E-139C7A4C156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13393" y="3742458"/>
              <a:ext cx="2717213" cy="2041929"/>
            </a:xfrm>
            <a:prstGeom prst="rect">
              <a:avLst/>
            </a:prstGeom>
          </p:spPr>
        </p:pic>
      </p:grpSp>
      <p:pic>
        <p:nvPicPr>
          <p:cNvPr id="5" name="Picture 4" descr="A picture containing logo, graphics, design&#10;&#10;Description automatically generated">
            <a:extLst>
              <a:ext uri="{FF2B5EF4-FFF2-40B4-BE49-F238E27FC236}">
                <a16:creationId xmlns:a16="http://schemas.microsoft.com/office/drawing/2014/main" id="{684A5050-A568-3115-4BDB-F1C1D5E4146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82885" y="1600200"/>
            <a:ext cx="976583" cy="979932"/>
          </a:xfrm>
          <a:prstGeom prst="rect">
            <a:avLst/>
          </a:prstGeom>
        </p:spPr>
      </p:pic>
    </p:spTree>
    <p:extLst>
      <p:ext uri="{BB962C8B-B14F-4D97-AF65-F5344CB8AC3E}">
        <p14:creationId xmlns:p14="http://schemas.microsoft.com/office/powerpoint/2010/main" val="22594584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B59F5C2-900E-C026-193A-21D960C8D9DE}"/>
              </a:ext>
            </a:extLst>
          </p:cNvPr>
          <p:cNvSpPr>
            <a:spLocks noGrp="1"/>
          </p:cNvSpPr>
          <p:nvPr>
            <p:ph type="sldNum" sz="quarter" idx="12"/>
          </p:nvPr>
        </p:nvSpPr>
        <p:spPr/>
        <p:txBody>
          <a:bodyPr/>
          <a:lstStyle/>
          <a:p>
            <a:fld id="{D852D4E8-E283-404D-80D7-3AF63315721A}" type="slidenum">
              <a:rPr lang="en-US" smtClean="0"/>
              <a:t>106</a:t>
            </a:fld>
            <a:endParaRPr lang="es-419" dirty="0"/>
          </a:p>
        </p:txBody>
      </p:sp>
      <p:sp>
        <p:nvSpPr>
          <p:cNvPr id="4" name="Content Placeholder 3">
            <a:extLst>
              <a:ext uri="{FF2B5EF4-FFF2-40B4-BE49-F238E27FC236}">
                <a16:creationId xmlns:a16="http://schemas.microsoft.com/office/drawing/2014/main" id="{59205769-9C9E-30E0-14AA-23ED2E960F4A}"/>
              </a:ext>
            </a:extLst>
          </p:cNvPr>
          <p:cNvSpPr>
            <a:spLocks noGrp="1"/>
          </p:cNvSpPr>
          <p:nvPr>
            <p:ph idx="1"/>
          </p:nvPr>
        </p:nvSpPr>
        <p:spPr/>
        <p:txBody>
          <a:bodyPr/>
          <a:lstStyle/>
          <a:p>
            <a:pPr marL="82296" indent="0">
              <a:buNone/>
            </a:pPr>
            <a:r>
              <a:rPr lang="es-419" dirty="0">
                <a:solidFill>
                  <a:schemeClr val="tx1"/>
                </a:solidFill>
              </a:rPr>
              <a:t>	Asesoramiento digital personalizado</a:t>
            </a:r>
          </a:p>
          <a:p>
            <a:pPr marL="82296" indent="0">
              <a:buNone/>
            </a:pPr>
            <a:endParaRPr lang="es-419" dirty="0">
              <a:solidFill>
                <a:schemeClr val="tx1"/>
              </a:solidFill>
            </a:endParaRPr>
          </a:p>
          <a:p>
            <a:pPr marL="82296" indent="0">
              <a:buNone/>
            </a:pPr>
            <a:endParaRPr lang="es-419" dirty="0"/>
          </a:p>
        </p:txBody>
      </p:sp>
      <p:sp>
        <p:nvSpPr>
          <p:cNvPr id="3" name="Title 2">
            <a:extLst>
              <a:ext uri="{FF2B5EF4-FFF2-40B4-BE49-F238E27FC236}">
                <a16:creationId xmlns:a16="http://schemas.microsoft.com/office/drawing/2014/main" id="{9FF51E03-FDC7-B7E7-8429-E19F88C0FD68}"/>
              </a:ext>
            </a:extLst>
          </p:cNvPr>
          <p:cNvSpPr>
            <a:spLocks noGrp="1"/>
          </p:cNvSpPr>
          <p:nvPr>
            <p:ph type="title"/>
          </p:nvPr>
        </p:nvSpPr>
        <p:spPr/>
        <p:txBody>
          <a:bodyPr>
            <a:normAutofit/>
          </a:bodyPr>
          <a:lstStyle/>
          <a:p>
            <a:r>
              <a:rPr lang="es-419" dirty="0"/>
              <a:t>Consejos para aprovechar la conexión a Internet en el hogar</a:t>
            </a:r>
          </a:p>
        </p:txBody>
      </p:sp>
      <p:pic>
        <p:nvPicPr>
          <p:cNvPr id="7" name="Picture 6">
            <a:extLst>
              <a:ext uri="{FF2B5EF4-FFF2-40B4-BE49-F238E27FC236}">
                <a16:creationId xmlns:a16="http://schemas.microsoft.com/office/drawing/2014/main" id="{389315F7-5E95-6C5C-2728-717E3F6AFCC2}"/>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8020" y="2519951"/>
            <a:ext cx="7772400" cy="3886200"/>
          </a:xfrm>
          <a:prstGeom prst="rect">
            <a:avLst/>
          </a:prstGeom>
        </p:spPr>
      </p:pic>
      <p:pic>
        <p:nvPicPr>
          <p:cNvPr id="5" name="Picture 4" descr="A picture containing logo, graphics, design&#10;&#10;Description automatically generated">
            <a:extLst>
              <a:ext uri="{FF2B5EF4-FFF2-40B4-BE49-F238E27FC236}">
                <a16:creationId xmlns:a16="http://schemas.microsoft.com/office/drawing/2014/main" id="{85EA597D-3005-07C8-5447-AB600068019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7616" y="1453150"/>
            <a:ext cx="1063154" cy="1066800"/>
          </a:xfrm>
          <a:prstGeom prst="rect">
            <a:avLst/>
          </a:prstGeom>
        </p:spPr>
      </p:pic>
    </p:spTree>
    <p:extLst>
      <p:ext uri="{BB962C8B-B14F-4D97-AF65-F5344CB8AC3E}">
        <p14:creationId xmlns:p14="http://schemas.microsoft.com/office/powerpoint/2010/main" val="39095032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B59F5C2-900E-C026-193A-21D960C8D9DE}"/>
              </a:ext>
            </a:extLst>
          </p:cNvPr>
          <p:cNvSpPr>
            <a:spLocks noGrp="1"/>
          </p:cNvSpPr>
          <p:nvPr>
            <p:ph type="sldNum" sz="quarter" idx="12"/>
          </p:nvPr>
        </p:nvSpPr>
        <p:spPr/>
        <p:txBody>
          <a:bodyPr/>
          <a:lstStyle/>
          <a:p>
            <a:fld id="{D852D4E8-E283-404D-80D7-3AF63315721A}" type="slidenum">
              <a:rPr lang="en-US" smtClean="0"/>
              <a:t>107</a:t>
            </a:fld>
            <a:endParaRPr lang="es-419" dirty="0"/>
          </a:p>
        </p:txBody>
      </p:sp>
      <p:sp>
        <p:nvSpPr>
          <p:cNvPr id="4" name="Content Placeholder 3">
            <a:extLst>
              <a:ext uri="{FF2B5EF4-FFF2-40B4-BE49-F238E27FC236}">
                <a16:creationId xmlns:a16="http://schemas.microsoft.com/office/drawing/2014/main" id="{59205769-9C9E-30E0-14AA-23ED2E960F4A}"/>
              </a:ext>
            </a:extLst>
          </p:cNvPr>
          <p:cNvSpPr>
            <a:spLocks noGrp="1"/>
          </p:cNvSpPr>
          <p:nvPr>
            <p:ph idx="1"/>
          </p:nvPr>
        </p:nvSpPr>
        <p:spPr/>
        <p:txBody>
          <a:bodyPr/>
          <a:lstStyle/>
          <a:p>
            <a:pPr marL="82296" indent="0">
              <a:buNone/>
            </a:pPr>
            <a:r>
              <a:rPr lang="es-419" dirty="0">
                <a:solidFill>
                  <a:schemeClr val="tx1"/>
                </a:solidFill>
              </a:rPr>
              <a:t>	Obtener ayuda con las tareas escolares</a:t>
            </a:r>
          </a:p>
          <a:p>
            <a:pPr marL="82296" indent="0">
              <a:buNone/>
            </a:pPr>
            <a:endParaRPr lang="es-419" dirty="0">
              <a:solidFill>
                <a:schemeClr val="tx1"/>
              </a:solidFill>
            </a:endParaRPr>
          </a:p>
          <a:p>
            <a:pPr marL="82296" indent="0">
              <a:buNone/>
            </a:pPr>
            <a:endParaRPr lang="es-419" dirty="0"/>
          </a:p>
        </p:txBody>
      </p:sp>
      <p:sp>
        <p:nvSpPr>
          <p:cNvPr id="3" name="Title 2">
            <a:extLst>
              <a:ext uri="{FF2B5EF4-FFF2-40B4-BE49-F238E27FC236}">
                <a16:creationId xmlns:a16="http://schemas.microsoft.com/office/drawing/2014/main" id="{9FF51E03-FDC7-B7E7-8429-E19F88C0FD68}"/>
              </a:ext>
            </a:extLst>
          </p:cNvPr>
          <p:cNvSpPr>
            <a:spLocks noGrp="1"/>
          </p:cNvSpPr>
          <p:nvPr>
            <p:ph type="title"/>
          </p:nvPr>
        </p:nvSpPr>
        <p:spPr/>
        <p:txBody>
          <a:bodyPr>
            <a:normAutofit/>
          </a:bodyPr>
          <a:lstStyle/>
          <a:p>
            <a:r>
              <a:rPr lang="es-419" dirty="0"/>
              <a:t>Consejos para aprovechar la conexión a Internet en el hogar</a:t>
            </a:r>
          </a:p>
        </p:txBody>
      </p:sp>
      <p:pic>
        <p:nvPicPr>
          <p:cNvPr id="7" name="Picture 6">
            <a:extLst>
              <a:ext uri="{FF2B5EF4-FFF2-40B4-BE49-F238E27FC236}">
                <a16:creationId xmlns:a16="http://schemas.microsoft.com/office/drawing/2014/main" id="{2478778C-EE42-91D0-E8C8-8B035DAA1C20}"/>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54150" y="2306591"/>
            <a:ext cx="6235700" cy="4152900"/>
          </a:xfrm>
          <a:prstGeom prst="rect">
            <a:avLst/>
          </a:prstGeom>
        </p:spPr>
      </p:pic>
      <p:pic>
        <p:nvPicPr>
          <p:cNvPr id="5" name="Picture 4" descr="A picture containing logo, graphics, design&#10;&#10;Description automatically generated">
            <a:extLst>
              <a:ext uri="{FF2B5EF4-FFF2-40B4-BE49-F238E27FC236}">
                <a16:creationId xmlns:a16="http://schemas.microsoft.com/office/drawing/2014/main" id="{B8E9FA4B-D38B-C3D9-F054-66C2FA5F4B2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1263" y="1498119"/>
            <a:ext cx="1063154" cy="1066800"/>
          </a:xfrm>
          <a:prstGeom prst="rect">
            <a:avLst/>
          </a:prstGeom>
        </p:spPr>
      </p:pic>
    </p:spTree>
    <p:extLst>
      <p:ext uri="{BB962C8B-B14F-4D97-AF65-F5344CB8AC3E}">
        <p14:creationId xmlns:p14="http://schemas.microsoft.com/office/powerpoint/2010/main" val="12336330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B59F5C2-900E-C026-193A-21D960C8D9DE}"/>
              </a:ext>
            </a:extLst>
          </p:cNvPr>
          <p:cNvSpPr>
            <a:spLocks noGrp="1"/>
          </p:cNvSpPr>
          <p:nvPr>
            <p:ph type="sldNum" sz="quarter" idx="12"/>
          </p:nvPr>
        </p:nvSpPr>
        <p:spPr/>
        <p:txBody>
          <a:bodyPr/>
          <a:lstStyle/>
          <a:p>
            <a:fld id="{D852D4E8-E283-404D-80D7-3AF63315721A}" type="slidenum">
              <a:rPr lang="en-US" smtClean="0"/>
              <a:t>108</a:t>
            </a:fld>
            <a:endParaRPr lang="es-419" dirty="0"/>
          </a:p>
        </p:txBody>
      </p:sp>
      <p:sp>
        <p:nvSpPr>
          <p:cNvPr id="4" name="Content Placeholder 3">
            <a:extLst>
              <a:ext uri="{FF2B5EF4-FFF2-40B4-BE49-F238E27FC236}">
                <a16:creationId xmlns:a16="http://schemas.microsoft.com/office/drawing/2014/main" id="{59205769-9C9E-30E0-14AA-23ED2E960F4A}"/>
              </a:ext>
            </a:extLst>
          </p:cNvPr>
          <p:cNvSpPr>
            <a:spLocks noGrp="1"/>
          </p:cNvSpPr>
          <p:nvPr>
            <p:ph idx="1"/>
          </p:nvPr>
        </p:nvSpPr>
        <p:spPr/>
        <p:txBody>
          <a:bodyPr/>
          <a:lstStyle/>
          <a:p>
            <a:pPr marL="82296" indent="0">
              <a:buNone/>
            </a:pPr>
            <a:r>
              <a:rPr lang="es-419" dirty="0">
                <a:solidFill>
                  <a:schemeClr val="tx1"/>
                </a:solidFill>
              </a:rPr>
              <a:t>	Mantenerse conectado con familiares y amigos</a:t>
            </a:r>
          </a:p>
          <a:p>
            <a:pPr marL="82296" indent="0">
              <a:buNone/>
            </a:pPr>
            <a:endParaRPr lang="es-419" dirty="0">
              <a:solidFill>
                <a:schemeClr val="tx1"/>
              </a:solidFill>
            </a:endParaRPr>
          </a:p>
          <a:p>
            <a:pPr marL="82296" indent="0">
              <a:buNone/>
            </a:pPr>
            <a:endParaRPr lang="es-419" dirty="0"/>
          </a:p>
        </p:txBody>
      </p:sp>
      <p:sp>
        <p:nvSpPr>
          <p:cNvPr id="3" name="Title 2">
            <a:extLst>
              <a:ext uri="{FF2B5EF4-FFF2-40B4-BE49-F238E27FC236}">
                <a16:creationId xmlns:a16="http://schemas.microsoft.com/office/drawing/2014/main" id="{9FF51E03-FDC7-B7E7-8429-E19F88C0FD68}"/>
              </a:ext>
            </a:extLst>
          </p:cNvPr>
          <p:cNvSpPr>
            <a:spLocks noGrp="1"/>
          </p:cNvSpPr>
          <p:nvPr>
            <p:ph type="title"/>
          </p:nvPr>
        </p:nvSpPr>
        <p:spPr/>
        <p:txBody>
          <a:bodyPr>
            <a:normAutofit/>
          </a:bodyPr>
          <a:lstStyle/>
          <a:p>
            <a:r>
              <a:rPr lang="es-419" dirty="0"/>
              <a:t>Consejos para aprovechar la conexión a Internet en el hogar</a:t>
            </a:r>
          </a:p>
        </p:txBody>
      </p:sp>
      <p:pic>
        <p:nvPicPr>
          <p:cNvPr id="7" name="Picture 6">
            <a:extLst>
              <a:ext uri="{FF2B5EF4-FFF2-40B4-BE49-F238E27FC236}">
                <a16:creationId xmlns:a16="http://schemas.microsoft.com/office/drawing/2014/main" id="{D6ACF5BB-EF61-DEFA-C894-D03ADE40209E}"/>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5800" y="2409913"/>
            <a:ext cx="7772400" cy="4067798"/>
          </a:xfrm>
          <a:prstGeom prst="rect">
            <a:avLst/>
          </a:prstGeom>
        </p:spPr>
      </p:pic>
      <p:pic>
        <p:nvPicPr>
          <p:cNvPr id="5" name="Picture 4" descr="A picture containing logo, graphics, design&#10;&#10;Description automatically generated">
            <a:extLst>
              <a:ext uri="{FF2B5EF4-FFF2-40B4-BE49-F238E27FC236}">
                <a16:creationId xmlns:a16="http://schemas.microsoft.com/office/drawing/2014/main" id="{59C9696E-3867-4D0B-1529-C64C5F8B4E7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9805" y="1499785"/>
            <a:ext cx="791989" cy="794705"/>
          </a:xfrm>
          <a:prstGeom prst="rect">
            <a:avLst/>
          </a:prstGeom>
        </p:spPr>
      </p:pic>
    </p:spTree>
    <p:extLst>
      <p:ext uri="{BB962C8B-B14F-4D97-AF65-F5344CB8AC3E}">
        <p14:creationId xmlns:p14="http://schemas.microsoft.com/office/powerpoint/2010/main" val="35581075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BB6D7D1-425A-FB15-4484-B865A287D85E}"/>
              </a:ext>
            </a:extLst>
          </p:cNvPr>
          <p:cNvSpPr>
            <a:spLocks noGrp="1"/>
          </p:cNvSpPr>
          <p:nvPr>
            <p:ph type="sldNum" sz="quarter" idx="12"/>
          </p:nvPr>
        </p:nvSpPr>
        <p:spPr/>
        <p:txBody>
          <a:bodyPr/>
          <a:lstStyle/>
          <a:p>
            <a:fld id="{D852D4E8-E283-404D-80D7-3AF63315721A}" type="slidenum">
              <a:rPr lang="en-US" smtClean="0"/>
              <a:t>109</a:t>
            </a:fld>
            <a:endParaRPr lang="es-419" dirty="0"/>
          </a:p>
        </p:txBody>
      </p:sp>
      <p:sp>
        <p:nvSpPr>
          <p:cNvPr id="5" name="Title 3">
            <a:extLst>
              <a:ext uri="{FF2B5EF4-FFF2-40B4-BE49-F238E27FC236}">
                <a16:creationId xmlns:a16="http://schemas.microsoft.com/office/drawing/2014/main" id="{2E73977C-A501-BFEF-DC58-CB47E9E5CA67}"/>
              </a:ext>
            </a:extLst>
          </p:cNvPr>
          <p:cNvSpPr txBox="1">
            <a:spLocks/>
          </p:cNvSpPr>
          <p:nvPr/>
        </p:nvSpPr>
        <p:spPr>
          <a:xfrm>
            <a:off x="326136" y="5791200"/>
            <a:ext cx="8229600" cy="106680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pPr marL="82296" indent="0" algn="ctr">
              <a:buNone/>
            </a:pPr>
            <a:r>
              <a:rPr lang="es-419" sz="2800" dirty="0">
                <a:solidFill>
                  <a:schemeClr val="tx1"/>
                </a:solidFill>
              </a:rPr>
              <a:t>https://digitalliteracy.att.com</a:t>
            </a:r>
          </a:p>
        </p:txBody>
      </p:sp>
      <p:sp>
        <p:nvSpPr>
          <p:cNvPr id="7" name="Title 3">
            <a:extLst>
              <a:ext uri="{FF2B5EF4-FFF2-40B4-BE49-F238E27FC236}">
                <a16:creationId xmlns:a16="http://schemas.microsoft.com/office/drawing/2014/main" id="{7A005A1D-1A8C-A552-352E-37D53E1A49E3}"/>
              </a:ext>
            </a:extLst>
          </p:cNvPr>
          <p:cNvSpPr txBox="1">
            <a:spLocks/>
          </p:cNvSpPr>
          <p:nvPr/>
        </p:nvSpPr>
        <p:spPr>
          <a:xfrm>
            <a:off x="457200" y="533400"/>
            <a:ext cx="8229600" cy="1066800"/>
          </a:xfrm>
          <a:prstGeom prst="rect">
            <a:avLst/>
          </a:prstGeom>
        </p:spPr>
        <p:txBody>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s-419" dirty="0"/>
              <a:t>Curso en línea sobre el Programa de Descuentos para Internet</a:t>
            </a:r>
          </a:p>
        </p:txBody>
      </p:sp>
      <p:grpSp>
        <p:nvGrpSpPr>
          <p:cNvPr id="9" name="Group 8">
            <a:extLst>
              <a:ext uri="{FF2B5EF4-FFF2-40B4-BE49-F238E27FC236}">
                <a16:creationId xmlns:a16="http://schemas.microsoft.com/office/drawing/2014/main" id="{A80380D0-ECAC-02AB-2159-5B851060D358}"/>
              </a:ext>
            </a:extLst>
          </p:cNvPr>
          <p:cNvGrpSpPr/>
          <p:nvPr/>
        </p:nvGrpSpPr>
        <p:grpSpPr>
          <a:xfrm>
            <a:off x="2034878" y="1457467"/>
            <a:ext cx="4812116" cy="4532289"/>
            <a:chOff x="2034878" y="1457467"/>
            <a:chExt cx="4812116" cy="4532289"/>
          </a:xfrm>
        </p:grpSpPr>
        <p:pic>
          <p:nvPicPr>
            <p:cNvPr id="4" name="Picture 3">
              <a:extLst>
                <a:ext uri="{FF2B5EF4-FFF2-40B4-BE49-F238E27FC236}">
                  <a16:creationId xmlns:a16="http://schemas.microsoft.com/office/drawing/2014/main" id="{D14FF525-BA88-04F6-C240-C77056B4EBAE}"/>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34878" y="1457467"/>
              <a:ext cx="4812116" cy="1818873"/>
            </a:xfrm>
            <a:prstGeom prst="rect">
              <a:avLst/>
            </a:prstGeom>
          </p:spPr>
        </p:pic>
        <p:pic>
          <p:nvPicPr>
            <p:cNvPr id="8" name="Picture 7" descr="Graphical user interface, text, application, chat or text message&#10;&#10;Description automatically generated">
              <a:extLst>
                <a:ext uri="{FF2B5EF4-FFF2-40B4-BE49-F238E27FC236}">
                  <a16:creationId xmlns:a16="http://schemas.microsoft.com/office/drawing/2014/main" id="{55B5912B-2298-E9DE-8492-9284293507C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88928" y="3276340"/>
              <a:ext cx="3504016" cy="2713416"/>
            </a:xfrm>
            <a:prstGeom prst="rect">
              <a:avLst/>
            </a:prstGeom>
          </p:spPr>
        </p:pic>
      </p:grpSp>
    </p:spTree>
    <p:extLst>
      <p:ext uri="{BB962C8B-B14F-4D97-AF65-F5344CB8AC3E}">
        <p14:creationId xmlns:p14="http://schemas.microsoft.com/office/powerpoint/2010/main" val="2988831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C183F2C-D08F-35A6-6B52-A3AFCD905924}"/>
              </a:ext>
            </a:extLst>
          </p:cNvPr>
          <p:cNvSpPr>
            <a:spLocks noGrp="1"/>
          </p:cNvSpPr>
          <p:nvPr>
            <p:ph type="sldNum" sz="quarter" idx="12"/>
          </p:nvPr>
        </p:nvSpPr>
        <p:spPr/>
        <p:txBody>
          <a:bodyPr/>
          <a:lstStyle/>
          <a:p>
            <a:fld id="{D852D4E8-E283-404D-80D7-3AF63315721A}" type="slidenum">
              <a:rPr lang="en-US" smtClean="0"/>
              <a:t>11</a:t>
            </a:fld>
            <a:endParaRPr lang="es-419" dirty="0"/>
          </a:p>
        </p:txBody>
      </p:sp>
      <p:sp>
        <p:nvSpPr>
          <p:cNvPr id="4" name="Title 3">
            <a:extLst>
              <a:ext uri="{FF2B5EF4-FFF2-40B4-BE49-F238E27FC236}">
                <a16:creationId xmlns:a16="http://schemas.microsoft.com/office/drawing/2014/main" id="{D631BF15-A51D-138F-8E31-89F03570FA1E}"/>
              </a:ext>
            </a:extLst>
          </p:cNvPr>
          <p:cNvSpPr>
            <a:spLocks noGrp="1"/>
          </p:cNvSpPr>
          <p:nvPr>
            <p:ph type="title"/>
          </p:nvPr>
        </p:nvSpPr>
        <p:spPr/>
        <p:txBody>
          <a:bodyPr/>
          <a:lstStyle/>
          <a:p>
            <a:r>
              <a:rPr lang="es-419" dirty="0"/>
              <a:t>¿Califico?</a:t>
            </a:r>
          </a:p>
        </p:txBody>
      </p:sp>
      <p:pic>
        <p:nvPicPr>
          <p:cNvPr id="5" name="Content Placeholder 4" descr="Icon&#10;&#10;Description automatically generated">
            <a:extLst>
              <a:ext uri="{FF2B5EF4-FFF2-40B4-BE49-F238E27FC236}">
                <a16:creationId xmlns:a16="http://schemas.microsoft.com/office/drawing/2014/main" id="{1352D264-0EE5-D180-B7DA-49F99A985BC4}"/>
              </a:ext>
            </a:extLst>
          </p:cNvPr>
          <p:cNvPicPr>
            <a:picLocks noGrp="1" noChangeAspect="1"/>
          </p:cNvPicPr>
          <p:nvPr>
            <p:ph idx="1"/>
          </p:nvPr>
        </p:nvPicPr>
        <p:blipFill>
          <a:blip r:embed="rId3" cstate="email">
            <a:extLst>
              <a:ext uri="{28A0092B-C50C-407E-A947-70E740481C1C}">
                <a14:useLocalDpi xmlns:a14="http://schemas.microsoft.com/office/drawing/2010/main" val="0"/>
              </a:ext>
            </a:extLst>
          </a:blip>
          <a:stretch>
            <a:fillRect/>
          </a:stretch>
        </p:blipFill>
        <p:spPr>
          <a:xfrm>
            <a:off x="6185646" y="533400"/>
            <a:ext cx="2958353" cy="2585227"/>
          </a:xfrm>
          <a:prstGeom prst="rect">
            <a:avLst/>
          </a:prstGeom>
        </p:spPr>
      </p:pic>
      <p:sp>
        <p:nvSpPr>
          <p:cNvPr id="6" name="TextBox 5">
            <a:extLst>
              <a:ext uri="{FF2B5EF4-FFF2-40B4-BE49-F238E27FC236}">
                <a16:creationId xmlns:a16="http://schemas.microsoft.com/office/drawing/2014/main" id="{41AE97F9-DC82-DF9C-0CE6-287C1CC5E656}"/>
              </a:ext>
            </a:extLst>
          </p:cNvPr>
          <p:cNvSpPr txBox="1"/>
          <p:nvPr/>
        </p:nvSpPr>
        <p:spPr>
          <a:xfrm>
            <a:off x="457200" y="1859340"/>
            <a:ext cx="5208494" cy="3416320"/>
          </a:xfrm>
          <a:prstGeom prst="rect">
            <a:avLst/>
          </a:prstGeom>
          <a:noFill/>
        </p:spPr>
        <p:txBody>
          <a:bodyPr wrap="square" rtlCol="0">
            <a:spAutoFit/>
          </a:bodyPr>
          <a:lstStyle/>
          <a:p>
            <a:pPr>
              <a:buClr>
                <a:schemeClr val="accent1"/>
              </a:buClr>
            </a:pPr>
            <a:r>
              <a:rPr lang="es-419" sz="2400" dirty="0">
                <a:latin typeface="ATT Aleck Sans" panose="020B0503020203020204" pitchFamily="34" charset="0"/>
                <a:cs typeface="ATT Aleck Sans" panose="020B0503020203020204" pitchFamily="34" charset="0"/>
              </a:rPr>
              <a:t>Revise los requisitos de elegibilidad del ACP en el Folleto sobre los tipos de documentos aceptados para el Programa de Descuentos para Internet.</a:t>
            </a:r>
          </a:p>
          <a:p>
            <a:pPr>
              <a:buClr>
                <a:schemeClr val="accent1"/>
              </a:buClr>
            </a:pPr>
            <a:endParaRPr lang="es-419" sz="2400" dirty="0">
              <a:latin typeface="ATT Aleck Sans" panose="020B0503020203020204" pitchFamily="34" charset="0"/>
              <a:cs typeface="ATT Aleck Sans" panose="020B0503020203020204" pitchFamily="34" charset="0"/>
            </a:endParaRPr>
          </a:p>
          <a:p>
            <a:pPr>
              <a:buClr>
                <a:schemeClr val="accent1"/>
              </a:buClr>
            </a:pPr>
            <a:r>
              <a:rPr lang="es-419" sz="2400" dirty="0">
                <a:latin typeface="ATT Aleck Sans" panose="020B0503020203020204" pitchFamily="34" charset="0"/>
                <a:cs typeface="ATT Aleck Sans" panose="020B0503020203020204" pitchFamily="34" charset="0"/>
              </a:rPr>
              <a:t>¿Cómo podría su hogar ser elegible para el beneficio del ACP? </a:t>
            </a:r>
          </a:p>
          <a:p>
            <a:pPr>
              <a:buClr>
                <a:schemeClr val="accent1"/>
              </a:buClr>
            </a:pPr>
            <a:endParaRPr lang="es-419" sz="2400" dirty="0">
              <a:latin typeface="ATT Aleck Sans" panose="020B0503020203020204" pitchFamily="34" charset="0"/>
              <a:cs typeface="ATT Aleck Sans" panose="020B0503020203020204" pitchFamily="34" charset="0"/>
            </a:endParaRPr>
          </a:p>
          <a:p>
            <a:pPr>
              <a:buClr>
                <a:schemeClr val="accent1"/>
              </a:buClr>
            </a:pPr>
            <a:endParaRPr lang="es-419" sz="2400" dirty="0">
              <a:latin typeface="ATT Aleck Sans" panose="020B0503020203020204" pitchFamily="34" charset="0"/>
              <a:cs typeface="ATT Aleck Sans" panose="020B0503020203020204" pitchFamily="34" charset="0"/>
            </a:endParaRPr>
          </a:p>
        </p:txBody>
      </p:sp>
    </p:spTree>
    <p:extLst>
      <p:ext uri="{BB962C8B-B14F-4D97-AF65-F5344CB8AC3E}">
        <p14:creationId xmlns:p14="http://schemas.microsoft.com/office/powerpoint/2010/main" val="12070143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639824"/>
            <a:ext cx="8229600" cy="4837176"/>
          </a:xfrm>
        </p:spPr>
        <p:txBody>
          <a:bodyPr>
            <a:normAutofit/>
          </a:bodyPr>
          <a:lstStyle/>
          <a:p>
            <a:pPr marL="82296" indent="0">
              <a:buNone/>
            </a:pPr>
            <a:r>
              <a:rPr lang="es-419" dirty="0"/>
              <a:t>Hoy han aprendido lo siguiente:
</a:t>
            </a:r>
            <a:endParaRPr lang="es-419" dirty="0">
              <a:solidFill>
                <a:schemeClr val="tx1"/>
              </a:solidFill>
            </a:endParaRPr>
          </a:p>
          <a:p>
            <a:pPr lvl="1"/>
            <a:r>
              <a:rPr lang="es-419" sz="2200" dirty="0">
                <a:solidFill>
                  <a:schemeClr val="tx1"/>
                </a:solidFill>
              </a:rPr>
              <a:t>Acerca del beneficio del ACP</a:t>
            </a:r>
          </a:p>
          <a:p>
            <a:pPr lvl="1"/>
            <a:r>
              <a:rPr lang="es-419" sz="2200" dirty="0">
                <a:solidFill>
                  <a:schemeClr val="tx1"/>
                </a:solidFill>
              </a:rPr>
              <a:t>Información que necesitan para solicitarlo</a:t>
            </a:r>
          </a:p>
          <a:p>
            <a:pPr lvl="2"/>
            <a:r>
              <a:rPr lang="es-419" sz="2200" dirty="0">
                <a:solidFill>
                  <a:schemeClr val="tx1"/>
                </a:solidFill>
              </a:rPr>
              <a:t>Beneficios de tener acceso a Internet en el hogar</a:t>
            </a:r>
          </a:p>
          <a:p>
            <a:pPr lvl="2"/>
            <a:r>
              <a:rPr lang="es-419" sz="2200" dirty="0">
                <a:solidFill>
                  <a:schemeClr val="tx1"/>
                </a:solidFill>
              </a:rPr>
              <a:t>Quién es elegible para solicitar el programa</a:t>
            </a:r>
          </a:p>
          <a:p>
            <a:pPr lvl="2"/>
            <a:r>
              <a:rPr lang="es-419" sz="2200" dirty="0">
                <a:solidFill>
                  <a:schemeClr val="tx1"/>
                </a:solidFill>
              </a:rPr>
              <a:t>Sus derechos si participan en el ACP</a:t>
            </a:r>
          </a:p>
          <a:p>
            <a:pPr lvl="1"/>
            <a:r>
              <a:rPr lang="es-419" sz="2200" dirty="0">
                <a:solidFill>
                  <a:schemeClr val="tx1"/>
                </a:solidFill>
              </a:rPr>
              <a:t>Cómo solicitar el programa</a:t>
            </a:r>
          </a:p>
          <a:p>
            <a:pPr lvl="1"/>
            <a:r>
              <a:rPr lang="es-419" sz="2200" dirty="0">
                <a:solidFill>
                  <a:schemeClr val="tx1"/>
                </a:solidFill>
              </a:rPr>
              <a:t>Cómo utilizar el beneficio</a:t>
            </a:r>
          </a:p>
          <a:p>
            <a:pPr lvl="1"/>
            <a:endParaRPr lang="es-419" sz="2100" dirty="0">
              <a:solidFill>
                <a:schemeClr val="tx1"/>
              </a:solidFill>
            </a:endParaRPr>
          </a:p>
          <a:p>
            <a:pPr lvl="1"/>
            <a:endParaRPr lang="es-419" sz="2000" dirty="0">
              <a:solidFill>
                <a:schemeClr val="tx1"/>
              </a:solidFill>
            </a:endParaRPr>
          </a:p>
          <a:p>
            <a:pPr lvl="1"/>
            <a:endParaRPr lang="es-419" sz="2000" dirty="0">
              <a:solidFill>
                <a:schemeClr val="tx1"/>
              </a:solidFill>
            </a:endParaRPr>
          </a:p>
          <a:p>
            <a:pPr marL="82296" indent="0">
              <a:buNone/>
            </a:pPr>
            <a:endParaRPr lang="es-419" dirty="0">
              <a:solidFill>
                <a:schemeClr val="tx1"/>
              </a:solidFill>
            </a:endParaRPr>
          </a:p>
        </p:txBody>
      </p:sp>
      <p:sp>
        <p:nvSpPr>
          <p:cNvPr id="5" name="Title 4">
            <a:extLst>
              <a:ext uri="{FF2B5EF4-FFF2-40B4-BE49-F238E27FC236}">
                <a16:creationId xmlns:a16="http://schemas.microsoft.com/office/drawing/2014/main" id="{87E9E9DF-53AB-F24C-BD08-4B2F47E5BD2D}"/>
              </a:ext>
            </a:extLst>
          </p:cNvPr>
          <p:cNvSpPr>
            <a:spLocks noGrp="1"/>
          </p:cNvSpPr>
          <p:nvPr>
            <p:ph type="title"/>
          </p:nvPr>
        </p:nvSpPr>
        <p:spPr>
          <a:xfrm>
            <a:off x="457200" y="585056"/>
            <a:ext cx="8229600" cy="1066800"/>
          </a:xfrm>
        </p:spPr>
        <p:txBody>
          <a:bodyPr/>
          <a:lstStyle/>
          <a:p>
            <a:r>
              <a:rPr lang="es-419" dirty="0"/>
              <a:t>¡Felicitaciones, alumnos! </a:t>
            </a:r>
          </a:p>
        </p:txBody>
      </p:sp>
      <p:sp>
        <p:nvSpPr>
          <p:cNvPr id="3" name="Slide Number Placeholder 2">
            <a:extLst>
              <a:ext uri="{FF2B5EF4-FFF2-40B4-BE49-F238E27FC236}">
                <a16:creationId xmlns:a16="http://schemas.microsoft.com/office/drawing/2014/main" id="{8A39ED1B-0119-F540-BE48-734BF6E3F59E}"/>
              </a:ext>
            </a:extLst>
          </p:cNvPr>
          <p:cNvSpPr>
            <a:spLocks noGrp="1"/>
          </p:cNvSpPr>
          <p:nvPr>
            <p:ph type="sldNum" sz="quarter" idx="12"/>
          </p:nvPr>
        </p:nvSpPr>
        <p:spPr/>
        <p:txBody>
          <a:bodyPr/>
          <a:lstStyle/>
          <a:p>
            <a:fld id="{D852D4E8-E283-404D-80D7-3AF63315721A}" type="slidenum">
              <a:rPr lang="en-US" smtClean="0"/>
              <a:t>110</a:t>
            </a:fld>
            <a:endParaRPr lang="es-419" dirty="0"/>
          </a:p>
        </p:txBody>
      </p:sp>
    </p:spTree>
    <p:extLst>
      <p:ext uri="{BB962C8B-B14F-4D97-AF65-F5344CB8AC3E}">
        <p14:creationId xmlns:p14="http://schemas.microsoft.com/office/powerpoint/2010/main" val="631216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90800"/>
            <a:ext cx="8183880" cy="1051560"/>
          </a:xfrm>
        </p:spPr>
        <p:txBody>
          <a:bodyPr>
            <a:normAutofit fontScale="90000"/>
          </a:bodyPr>
          <a:lstStyle/>
          <a:p>
            <a:pPr algn="ctr"/>
            <a:br>
              <a:rPr lang="en-US" sz="2200" dirty="0"/>
            </a:br>
            <a:r>
              <a:rPr lang="es-419" dirty="0"/>
              <a:t>La capacitación de hoy la proporcionan AT&amp;T 
y la Asociación de Bibliotecas Públicas. 
Visite https</a:t>
            </a:r>
            <a:r>
              <a:rPr lang="es-419" dirty="0">
                <a:solidFill>
                  <a:srgbClr val="009FDB"/>
                </a:solidFill>
              </a:rPr>
              <a:t>://digitalliteracy.att.com/ 
</a:t>
            </a:r>
            <a:r>
              <a:rPr lang="es-419" dirty="0"/>
              <a:t>para obtener más cursos y generar confianza mediante el uso de la tecnología. 
</a:t>
            </a:r>
            <a:endParaRPr lang="es-419" sz="4800" dirty="0"/>
          </a:p>
        </p:txBody>
      </p:sp>
      <p:grpSp>
        <p:nvGrpSpPr>
          <p:cNvPr id="6" name="Group 5">
            <a:extLst>
              <a:ext uri="{FF2B5EF4-FFF2-40B4-BE49-F238E27FC236}">
                <a16:creationId xmlns:a16="http://schemas.microsoft.com/office/drawing/2014/main" id="{90A10C2C-BDDA-AA4C-852A-B34208C58200}"/>
              </a:ext>
            </a:extLst>
          </p:cNvPr>
          <p:cNvGrpSpPr/>
          <p:nvPr/>
        </p:nvGrpSpPr>
        <p:grpSpPr>
          <a:xfrm>
            <a:off x="0" y="5791200"/>
            <a:ext cx="9220200" cy="806783"/>
            <a:chOff x="0" y="5791200"/>
            <a:chExt cx="9220200" cy="806783"/>
          </a:xfrm>
        </p:grpSpPr>
        <p:pic>
          <p:nvPicPr>
            <p:cNvPr id="7" name="Picture 6">
              <a:extLst>
                <a:ext uri="{FF2B5EF4-FFF2-40B4-BE49-F238E27FC236}">
                  <a16:creationId xmlns:a16="http://schemas.microsoft.com/office/drawing/2014/main" id="{EE5DC813-571C-1C47-9024-7CDE370F2FE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2705101" y="6096000"/>
              <a:ext cx="3733797" cy="501983"/>
            </a:xfrm>
            <a:prstGeom prst="rect">
              <a:avLst/>
            </a:prstGeom>
          </p:spPr>
        </p:pic>
        <p:cxnSp>
          <p:nvCxnSpPr>
            <p:cNvPr id="8" name="Straight Connector 7">
              <a:extLst>
                <a:ext uri="{FF2B5EF4-FFF2-40B4-BE49-F238E27FC236}">
                  <a16:creationId xmlns:a16="http://schemas.microsoft.com/office/drawing/2014/main" id="{4632B9E2-B605-DD49-9650-77C1E4B26356}"/>
                </a:ext>
              </a:extLst>
            </p:cNvPr>
            <p:cNvCxnSpPr/>
            <p:nvPr/>
          </p:nvCxnSpPr>
          <p:spPr>
            <a:xfrm>
              <a:off x="0" y="5791200"/>
              <a:ext cx="9220200"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3" name="Slide Number Placeholder 2">
            <a:extLst>
              <a:ext uri="{FF2B5EF4-FFF2-40B4-BE49-F238E27FC236}">
                <a16:creationId xmlns:a16="http://schemas.microsoft.com/office/drawing/2014/main" id="{A4145DA5-5F0E-2749-AFCA-36F5B81DEB82}"/>
              </a:ext>
            </a:extLst>
          </p:cNvPr>
          <p:cNvSpPr>
            <a:spLocks noGrp="1"/>
          </p:cNvSpPr>
          <p:nvPr>
            <p:ph type="sldNum" sz="quarter" idx="12"/>
          </p:nvPr>
        </p:nvSpPr>
        <p:spPr/>
        <p:txBody>
          <a:bodyPr/>
          <a:lstStyle/>
          <a:p>
            <a:fld id="{D852D4E8-E283-404D-80D7-3AF63315721A}" type="slidenum">
              <a:rPr lang="en-US" smtClean="0"/>
              <a:t>111</a:t>
            </a:fld>
            <a:endParaRPr lang="es-419" dirty="0"/>
          </a:p>
        </p:txBody>
      </p:sp>
    </p:spTree>
    <p:extLst>
      <p:ext uri="{BB962C8B-B14F-4D97-AF65-F5344CB8AC3E}">
        <p14:creationId xmlns:p14="http://schemas.microsoft.com/office/powerpoint/2010/main" val="791591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0060" y="2750820"/>
            <a:ext cx="8183880" cy="1051560"/>
          </a:xfrm>
        </p:spPr>
        <p:txBody>
          <a:bodyPr>
            <a:normAutofit fontScale="90000"/>
          </a:bodyPr>
          <a:lstStyle/>
          <a:p>
            <a:pPr algn="ctr"/>
            <a:br>
              <a:rPr lang="en-US" sz="2200" dirty="0"/>
            </a:br>
            <a:r>
              <a:rPr lang="es-419" dirty="0"/>
              <a:t>Asegúrese de completar la encuesta de los alumnos. 
Visite: </a:t>
            </a:r>
            <a:r>
              <a:rPr lang="es-419" b="1" dirty="0"/>
              <a:t>digitalliteracy.att.com/learnersurvey  
</a:t>
            </a:r>
            <a:r>
              <a:rPr lang="es-419" dirty="0"/>
              <a:t>o 
Escanee el código QR aquí: 
El código QR también está en la Hoja de actividades. 
¡Agradecemos sus comentarios y participación! 
</a:t>
            </a:r>
            <a:endParaRPr lang="es-419" sz="4800" dirty="0"/>
          </a:p>
        </p:txBody>
      </p:sp>
      <p:grpSp>
        <p:nvGrpSpPr>
          <p:cNvPr id="6" name="Group 5">
            <a:extLst>
              <a:ext uri="{FF2B5EF4-FFF2-40B4-BE49-F238E27FC236}">
                <a16:creationId xmlns:a16="http://schemas.microsoft.com/office/drawing/2014/main" id="{90A10C2C-BDDA-AA4C-852A-B34208C58200}"/>
              </a:ext>
            </a:extLst>
          </p:cNvPr>
          <p:cNvGrpSpPr/>
          <p:nvPr/>
        </p:nvGrpSpPr>
        <p:grpSpPr>
          <a:xfrm>
            <a:off x="0" y="5791200"/>
            <a:ext cx="9220200" cy="806783"/>
            <a:chOff x="0" y="5791200"/>
            <a:chExt cx="9220200" cy="806783"/>
          </a:xfrm>
        </p:grpSpPr>
        <p:pic>
          <p:nvPicPr>
            <p:cNvPr id="7" name="Picture 6">
              <a:extLst>
                <a:ext uri="{FF2B5EF4-FFF2-40B4-BE49-F238E27FC236}">
                  <a16:creationId xmlns:a16="http://schemas.microsoft.com/office/drawing/2014/main" id="{EE5DC813-571C-1C47-9024-7CDE370F2FE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2705101" y="6096000"/>
              <a:ext cx="3733797" cy="501983"/>
            </a:xfrm>
            <a:prstGeom prst="rect">
              <a:avLst/>
            </a:prstGeom>
          </p:spPr>
        </p:pic>
        <p:cxnSp>
          <p:nvCxnSpPr>
            <p:cNvPr id="8" name="Straight Connector 7">
              <a:extLst>
                <a:ext uri="{FF2B5EF4-FFF2-40B4-BE49-F238E27FC236}">
                  <a16:creationId xmlns:a16="http://schemas.microsoft.com/office/drawing/2014/main" id="{4632B9E2-B605-DD49-9650-77C1E4B26356}"/>
                </a:ext>
              </a:extLst>
            </p:cNvPr>
            <p:cNvCxnSpPr/>
            <p:nvPr/>
          </p:nvCxnSpPr>
          <p:spPr>
            <a:xfrm>
              <a:off x="0" y="5791200"/>
              <a:ext cx="9220200"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3" name="Slide Number Placeholder 2">
            <a:extLst>
              <a:ext uri="{FF2B5EF4-FFF2-40B4-BE49-F238E27FC236}">
                <a16:creationId xmlns:a16="http://schemas.microsoft.com/office/drawing/2014/main" id="{A4145DA5-5F0E-2749-AFCA-36F5B81DEB82}"/>
              </a:ext>
            </a:extLst>
          </p:cNvPr>
          <p:cNvSpPr>
            <a:spLocks noGrp="1"/>
          </p:cNvSpPr>
          <p:nvPr>
            <p:ph type="sldNum" sz="quarter" idx="12"/>
          </p:nvPr>
        </p:nvSpPr>
        <p:spPr/>
        <p:txBody>
          <a:bodyPr/>
          <a:lstStyle/>
          <a:p>
            <a:fld id="{D852D4E8-E283-404D-80D7-3AF63315721A}" type="slidenum">
              <a:rPr lang="en-US" smtClean="0"/>
              <a:t>112</a:t>
            </a:fld>
            <a:endParaRPr lang="es-419" dirty="0"/>
          </a:p>
        </p:txBody>
      </p:sp>
      <p:pic>
        <p:nvPicPr>
          <p:cNvPr id="4" name="Picture 3">
            <a:extLst>
              <a:ext uri="{FF2B5EF4-FFF2-40B4-BE49-F238E27FC236}">
                <a16:creationId xmlns:a16="http://schemas.microsoft.com/office/drawing/2014/main" id="{781C5267-6B60-D027-46D4-D198024E799D}"/>
              </a:ext>
            </a:extLst>
          </p:cNvPr>
          <p:cNvPicPr>
            <a:picLocks noChangeAspect="1"/>
          </p:cNvPicPr>
          <p:nvPr/>
        </p:nvPicPr>
        <p:blipFill>
          <a:blip r:embed="rId4" r:link="rId5">
            <a:extLst>
              <a:ext uri="{28A0092B-C50C-407E-A947-70E740481C1C}">
                <a14:useLocalDpi xmlns:a14="http://schemas.microsoft.com/office/drawing/2010/main" val="0"/>
              </a:ext>
            </a:extLst>
          </a:blip>
          <a:srcRect/>
          <a:stretch>
            <a:fillRect/>
          </a:stretch>
        </p:blipFill>
        <p:spPr bwMode="auto">
          <a:xfrm>
            <a:off x="3580911" y="2344937"/>
            <a:ext cx="1982177" cy="1967984"/>
          </a:xfrm>
          <a:prstGeom prst="rect">
            <a:avLst/>
          </a:prstGeom>
          <a:noFill/>
          <a:ln>
            <a:noFill/>
          </a:ln>
        </p:spPr>
      </p:pic>
    </p:spTree>
    <p:extLst>
      <p:ext uri="{BB962C8B-B14F-4D97-AF65-F5344CB8AC3E}">
        <p14:creationId xmlns:p14="http://schemas.microsoft.com/office/powerpoint/2010/main" val="33951866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0583C908-B49F-F14F-8A2F-1ADA65361E11}"/>
              </a:ext>
            </a:extLst>
          </p:cNvPr>
          <p:cNvSpPr>
            <a:spLocks noGrp="1"/>
          </p:cNvSpPr>
          <p:nvPr>
            <p:ph type="subTitle" idx="1"/>
          </p:nvPr>
        </p:nvSpPr>
        <p:spPr/>
        <p:txBody>
          <a:bodyPr/>
          <a:lstStyle/>
          <a:p>
            <a:r>
              <a:rPr lang="es-419" sz="2000" b="1" dirty="0"/>
              <a:t>¡GRACIAS POR VENIR!</a:t>
            </a:r>
          </a:p>
          <a:p>
            <a:endParaRPr lang="es-419" dirty="0"/>
          </a:p>
        </p:txBody>
      </p:sp>
      <p:sp>
        <p:nvSpPr>
          <p:cNvPr id="3" name="Title 2">
            <a:extLst>
              <a:ext uri="{FF2B5EF4-FFF2-40B4-BE49-F238E27FC236}">
                <a16:creationId xmlns:a16="http://schemas.microsoft.com/office/drawing/2014/main" id="{23DD05A5-8075-BA4D-B01C-4C79E31AF801}"/>
              </a:ext>
            </a:extLst>
          </p:cNvPr>
          <p:cNvSpPr>
            <a:spLocks noGrp="1"/>
          </p:cNvSpPr>
          <p:nvPr>
            <p:ph type="ctrTitle"/>
          </p:nvPr>
        </p:nvSpPr>
        <p:spPr/>
        <p:txBody>
          <a:bodyPr/>
          <a:lstStyle/>
          <a:p>
            <a:r>
              <a:rPr lang="es-419" dirty="0"/>
              <a:t>¿Preguntas?</a:t>
            </a:r>
          </a:p>
        </p:txBody>
      </p:sp>
      <p:grpSp>
        <p:nvGrpSpPr>
          <p:cNvPr id="7" name="Group 6">
            <a:extLst>
              <a:ext uri="{FF2B5EF4-FFF2-40B4-BE49-F238E27FC236}">
                <a16:creationId xmlns:a16="http://schemas.microsoft.com/office/drawing/2014/main" id="{71FB1F5B-D6C2-CA41-83A6-4340EF2C88A8}"/>
              </a:ext>
            </a:extLst>
          </p:cNvPr>
          <p:cNvGrpSpPr/>
          <p:nvPr/>
        </p:nvGrpSpPr>
        <p:grpSpPr>
          <a:xfrm>
            <a:off x="-38101" y="5334000"/>
            <a:ext cx="9220200" cy="806783"/>
            <a:chOff x="0" y="5791200"/>
            <a:chExt cx="9220200" cy="806783"/>
          </a:xfrm>
        </p:grpSpPr>
        <p:pic>
          <p:nvPicPr>
            <p:cNvPr id="8" name="Picture 7">
              <a:extLst>
                <a:ext uri="{FF2B5EF4-FFF2-40B4-BE49-F238E27FC236}">
                  <a16:creationId xmlns:a16="http://schemas.microsoft.com/office/drawing/2014/main" id="{4F8D42A3-C752-D246-93F9-5C25D9E87351}"/>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2705101" y="6096000"/>
              <a:ext cx="3733797" cy="501983"/>
            </a:xfrm>
            <a:prstGeom prst="rect">
              <a:avLst/>
            </a:prstGeom>
          </p:spPr>
        </p:pic>
        <p:cxnSp>
          <p:nvCxnSpPr>
            <p:cNvPr id="9" name="Straight Connector 8">
              <a:extLst>
                <a:ext uri="{FF2B5EF4-FFF2-40B4-BE49-F238E27FC236}">
                  <a16:creationId xmlns:a16="http://schemas.microsoft.com/office/drawing/2014/main" id="{66B3C92E-78BD-4B40-9F96-C952FE6596F0}"/>
                </a:ext>
              </a:extLst>
            </p:cNvPr>
            <p:cNvCxnSpPr/>
            <p:nvPr/>
          </p:nvCxnSpPr>
          <p:spPr>
            <a:xfrm>
              <a:off x="0" y="5791200"/>
              <a:ext cx="9220200"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10" name="Text Box 2">
            <a:extLst>
              <a:ext uri="{FF2B5EF4-FFF2-40B4-BE49-F238E27FC236}">
                <a16:creationId xmlns:a16="http://schemas.microsoft.com/office/drawing/2014/main" id="{3F858E2B-0CF3-8E40-B04E-D080A87ABA59}"/>
              </a:ext>
            </a:extLst>
          </p:cNvPr>
          <p:cNvSpPr txBox="1"/>
          <p:nvPr/>
        </p:nvSpPr>
        <p:spPr>
          <a:xfrm>
            <a:off x="963129" y="6324600"/>
            <a:ext cx="7217741" cy="430317"/>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457200" marR="0">
              <a:spcBef>
                <a:spcPts val="0"/>
              </a:spcBef>
              <a:spcAft>
                <a:spcPts val="0"/>
              </a:spcAft>
            </a:pPr>
            <a:r>
              <a:rPr lang="es-419" sz="1000" b="1" dirty="0">
                <a:effectLst/>
                <a:latin typeface="ATT Aleck Sans" panose="020B0503020203020204" pitchFamily="34" charset="0"/>
                <a:ea typeface="Calibri" panose="020F0502020204030204" pitchFamily="34" charset="0"/>
                <a:cs typeface="ATT Aleck Sans" panose="020B0503020203020204" pitchFamily="34" charset="0"/>
              </a:rPr>
              <a:t>Descargo de responsabilidad: </a:t>
            </a:r>
            <a:r>
              <a:rPr lang="es-419" sz="1000" dirty="0">
                <a:effectLst/>
                <a:latin typeface="ATT Aleck Sans" panose="020B0503020203020204" pitchFamily="34" charset="0"/>
                <a:ea typeface="Calibri" panose="020F0502020204030204" pitchFamily="34" charset="0"/>
                <a:cs typeface="ATT Aleck Sans" panose="020B0503020203020204" pitchFamily="34" charset="0"/>
              </a:rPr>
              <a:t>Ninguna de las otras compañías cuyos nombres o logotipos aparecen en estos materiales educativos ha estado involucrada en la creación de estos materiales, ni aprueba, patrocina o está afiliada de ninguna manera con estos materiales.</a:t>
            </a:r>
            <a:endParaRPr lang="es-419" sz="1600" dirty="0">
              <a:effectLst/>
              <a:latin typeface="ATT Aleck Sans" panose="020B0503020203020204" pitchFamily="34" charset="0"/>
              <a:ea typeface="Calibri" panose="020F0502020204030204" pitchFamily="34" charset="0"/>
              <a:cs typeface="ATT Aleck Sans" panose="020B0503020203020204" pitchFamily="34" charset="0"/>
            </a:endParaRPr>
          </a:p>
          <a:p>
            <a:pPr marL="0" marR="0">
              <a:spcBef>
                <a:spcPts val="0"/>
              </a:spcBef>
              <a:spcAft>
                <a:spcPts val="0"/>
              </a:spcAft>
            </a:pPr>
            <a:r>
              <a:rPr lang="es-419" sz="1600" dirty="0">
                <a:effectLst/>
                <a:latin typeface="Calibri" panose="020F0502020204030204" pitchFamily="34" charset="0"/>
                <a:ea typeface="Calibri" panose="020F0502020204030204" pitchFamily="34" charset="0"/>
                <a:cs typeface="Times New Roman" panose="02020603050405020304" pitchFamily="18" charset="0"/>
              </a:rPr>
              <a:t> </a:t>
            </a:r>
          </a:p>
        </p:txBody>
      </p:sp>
      <p:sp>
        <p:nvSpPr>
          <p:cNvPr id="4" name="Slide Number Placeholder 3">
            <a:extLst>
              <a:ext uri="{FF2B5EF4-FFF2-40B4-BE49-F238E27FC236}">
                <a16:creationId xmlns:a16="http://schemas.microsoft.com/office/drawing/2014/main" id="{131076FE-944C-8347-8773-F307D75FC0FF}"/>
              </a:ext>
            </a:extLst>
          </p:cNvPr>
          <p:cNvSpPr>
            <a:spLocks noGrp="1"/>
          </p:cNvSpPr>
          <p:nvPr>
            <p:ph type="sldNum" sz="quarter" idx="12"/>
          </p:nvPr>
        </p:nvSpPr>
        <p:spPr/>
        <p:txBody>
          <a:bodyPr/>
          <a:lstStyle/>
          <a:p>
            <a:fld id="{D852D4E8-E283-404D-80D7-3AF63315721A}" type="slidenum">
              <a:rPr lang="en-US" smtClean="0"/>
              <a:t>113</a:t>
            </a:fld>
            <a:endParaRPr lang="es-419" dirty="0"/>
          </a:p>
        </p:txBody>
      </p:sp>
    </p:spTree>
    <p:extLst>
      <p:ext uri="{BB962C8B-B14F-4D97-AF65-F5344CB8AC3E}">
        <p14:creationId xmlns:p14="http://schemas.microsoft.com/office/powerpoint/2010/main" val="3139601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419BE6B-0057-73F6-FA57-002540156C0E}"/>
              </a:ext>
            </a:extLst>
          </p:cNvPr>
          <p:cNvSpPr>
            <a:spLocks noGrp="1"/>
          </p:cNvSpPr>
          <p:nvPr>
            <p:ph type="sldNum" sz="quarter" idx="12"/>
          </p:nvPr>
        </p:nvSpPr>
        <p:spPr/>
        <p:txBody>
          <a:bodyPr/>
          <a:lstStyle/>
          <a:p>
            <a:fld id="{D852D4E8-E283-404D-80D7-3AF63315721A}" type="slidenum">
              <a:rPr lang="en-US" smtClean="0"/>
              <a:t>12</a:t>
            </a:fld>
            <a:endParaRPr lang="es-419" dirty="0"/>
          </a:p>
        </p:txBody>
      </p:sp>
      <p:sp>
        <p:nvSpPr>
          <p:cNvPr id="3" name="Content Placeholder 2">
            <a:extLst>
              <a:ext uri="{FF2B5EF4-FFF2-40B4-BE49-F238E27FC236}">
                <a16:creationId xmlns:a16="http://schemas.microsoft.com/office/drawing/2014/main" id="{7EB111B3-5AA6-FDD5-C336-3AF3195A7A93}"/>
              </a:ext>
            </a:extLst>
          </p:cNvPr>
          <p:cNvSpPr>
            <a:spLocks noGrp="1"/>
          </p:cNvSpPr>
          <p:nvPr>
            <p:ph idx="1"/>
          </p:nvPr>
        </p:nvSpPr>
        <p:spPr/>
        <p:txBody>
          <a:bodyPr>
            <a:normAutofit lnSpcReduction="10000"/>
          </a:bodyPr>
          <a:lstStyle/>
          <a:p>
            <a:pPr>
              <a:lnSpc>
                <a:spcPct val="150000"/>
              </a:lnSpc>
              <a:buBlip>
                <a:blip r:embed="rId3"/>
              </a:buBlip>
            </a:pPr>
            <a:r>
              <a:rPr lang="es-419" dirty="0">
                <a:solidFill>
                  <a:schemeClr val="tx1"/>
                </a:solidFill>
              </a:rPr>
              <a:t>Elija el plan de servicio que mejor satisfaga sus necesidades.</a:t>
            </a:r>
          </a:p>
          <a:p>
            <a:pPr>
              <a:lnSpc>
                <a:spcPct val="150000"/>
              </a:lnSpc>
              <a:buBlip>
                <a:blip r:embed="rId3"/>
              </a:buBlip>
            </a:pPr>
            <a:r>
              <a:rPr lang="es-419" dirty="0">
                <a:solidFill>
                  <a:schemeClr val="tx1"/>
                </a:solidFill>
              </a:rPr>
              <a:t>Acceda a los servicios de Internet independientemente de su situación crediticia.</a:t>
            </a:r>
          </a:p>
          <a:p>
            <a:pPr>
              <a:lnSpc>
                <a:spcPct val="150000"/>
              </a:lnSpc>
              <a:buBlip>
                <a:blip r:embed="rId3"/>
              </a:buBlip>
            </a:pPr>
            <a:r>
              <a:rPr lang="es-419" dirty="0">
                <a:solidFill>
                  <a:schemeClr val="tx1"/>
                </a:solidFill>
              </a:rPr>
              <a:t>No se le puede excluir aunque tenga saldos vencidos o deudas anteriores.</a:t>
            </a:r>
          </a:p>
          <a:p>
            <a:pPr>
              <a:lnSpc>
                <a:spcPct val="150000"/>
              </a:lnSpc>
              <a:buBlip>
                <a:blip r:embed="rId3"/>
              </a:buBlip>
            </a:pPr>
            <a:r>
              <a:rPr lang="es-419" dirty="0">
                <a:solidFill>
                  <a:schemeClr val="tx1"/>
                </a:solidFill>
              </a:rPr>
              <a:t>No se le puede obligar a optar por un plan más costoso o de menor calidad. </a:t>
            </a:r>
          </a:p>
          <a:p>
            <a:pPr>
              <a:lnSpc>
                <a:spcPct val="150000"/>
              </a:lnSpc>
              <a:buBlip>
                <a:blip r:embed="rId3"/>
              </a:buBlip>
            </a:pPr>
            <a:r>
              <a:rPr lang="es-419" dirty="0">
                <a:solidFill>
                  <a:schemeClr val="tx1"/>
                </a:solidFill>
              </a:rPr>
              <a:t>Puede cambiar de compañía de Internet o de oferta de servicio de Internet.</a:t>
            </a:r>
          </a:p>
          <a:p>
            <a:endParaRPr lang="es-419" dirty="0"/>
          </a:p>
        </p:txBody>
      </p:sp>
      <p:sp>
        <p:nvSpPr>
          <p:cNvPr id="4" name="Title 3">
            <a:extLst>
              <a:ext uri="{FF2B5EF4-FFF2-40B4-BE49-F238E27FC236}">
                <a16:creationId xmlns:a16="http://schemas.microsoft.com/office/drawing/2014/main" id="{68A9C5F9-90CB-7C38-E244-7FE9B0951D80}"/>
              </a:ext>
            </a:extLst>
          </p:cNvPr>
          <p:cNvSpPr>
            <a:spLocks noGrp="1"/>
          </p:cNvSpPr>
          <p:nvPr>
            <p:ph type="title"/>
          </p:nvPr>
        </p:nvSpPr>
        <p:spPr/>
        <p:txBody>
          <a:bodyPr/>
          <a:lstStyle/>
          <a:p>
            <a:r>
              <a:rPr lang="es-419" dirty="0"/>
              <a:t>Protecciones del ACP para el consumidor</a:t>
            </a:r>
          </a:p>
        </p:txBody>
      </p:sp>
    </p:spTree>
    <p:extLst>
      <p:ext uri="{BB962C8B-B14F-4D97-AF65-F5344CB8AC3E}">
        <p14:creationId xmlns:p14="http://schemas.microsoft.com/office/powerpoint/2010/main" val="19226055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EACE1FF-1408-805C-A761-3C2851C5365B}"/>
              </a:ext>
            </a:extLst>
          </p:cNvPr>
          <p:cNvSpPr>
            <a:spLocks noGrp="1"/>
          </p:cNvSpPr>
          <p:nvPr>
            <p:ph type="sldNum" sz="quarter" idx="12"/>
          </p:nvPr>
        </p:nvSpPr>
        <p:spPr/>
        <p:txBody>
          <a:bodyPr/>
          <a:lstStyle/>
          <a:p>
            <a:fld id="{D852D4E8-E283-404D-80D7-3AF63315721A}" type="slidenum">
              <a:rPr lang="en-US" smtClean="0"/>
              <a:t>13</a:t>
            </a:fld>
            <a:endParaRPr lang="es-419" dirty="0"/>
          </a:p>
        </p:txBody>
      </p:sp>
      <p:sp>
        <p:nvSpPr>
          <p:cNvPr id="3" name="Title 2">
            <a:extLst>
              <a:ext uri="{FF2B5EF4-FFF2-40B4-BE49-F238E27FC236}">
                <a16:creationId xmlns:a16="http://schemas.microsoft.com/office/drawing/2014/main" id="{B90A1B3C-0EC0-8770-51C5-47461E12F49E}"/>
              </a:ext>
            </a:extLst>
          </p:cNvPr>
          <p:cNvSpPr>
            <a:spLocks noGrp="1"/>
          </p:cNvSpPr>
          <p:nvPr>
            <p:ph type="title"/>
          </p:nvPr>
        </p:nvSpPr>
        <p:spPr>
          <a:xfrm>
            <a:off x="457200" y="600653"/>
            <a:ext cx="8229600" cy="1069848"/>
          </a:xfrm>
        </p:spPr>
        <p:txBody>
          <a:bodyPr/>
          <a:lstStyle/>
          <a:p>
            <a:r>
              <a:rPr lang="es-419" dirty="0"/>
              <a:t>Otras opciones</a:t>
            </a:r>
          </a:p>
        </p:txBody>
      </p:sp>
      <p:pic>
        <p:nvPicPr>
          <p:cNvPr id="5" name="Picture 4" descr="A group of people sitting in a classroom&#10;&#10;Description automatically generated with low confidence">
            <a:extLst>
              <a:ext uri="{FF2B5EF4-FFF2-40B4-BE49-F238E27FC236}">
                <a16:creationId xmlns:a16="http://schemas.microsoft.com/office/drawing/2014/main" id="{27B87BCF-46DC-D1C0-CAF0-075313152B9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5800" y="1692893"/>
            <a:ext cx="7772400" cy="4483750"/>
          </a:xfrm>
          <a:prstGeom prst="rect">
            <a:avLst/>
          </a:prstGeom>
        </p:spPr>
      </p:pic>
      <p:sp>
        <p:nvSpPr>
          <p:cNvPr id="7" name="TextBox 6">
            <a:extLst>
              <a:ext uri="{FF2B5EF4-FFF2-40B4-BE49-F238E27FC236}">
                <a16:creationId xmlns:a16="http://schemas.microsoft.com/office/drawing/2014/main" id="{6E58A45B-1B17-1FC5-FAD2-7FD5F7E5F16A}"/>
              </a:ext>
            </a:extLst>
          </p:cNvPr>
          <p:cNvSpPr txBox="1"/>
          <p:nvPr/>
        </p:nvSpPr>
        <p:spPr>
          <a:xfrm>
            <a:off x="2286000" y="6176643"/>
            <a:ext cx="4572000" cy="415498"/>
          </a:xfrm>
          <a:prstGeom prst="rect">
            <a:avLst/>
          </a:prstGeom>
          <a:noFill/>
        </p:spPr>
        <p:txBody>
          <a:bodyPr wrap="square">
            <a:spAutoFit/>
          </a:bodyPr>
          <a:lstStyle/>
          <a:p>
            <a:pPr algn="ctr"/>
            <a:r>
              <a:rPr lang="es-419" sz="2100" dirty="0"/>
              <a:t>https://www.EveryoneOn.org</a:t>
            </a:r>
          </a:p>
        </p:txBody>
      </p:sp>
    </p:spTree>
    <p:extLst>
      <p:ext uri="{BB962C8B-B14F-4D97-AF65-F5344CB8AC3E}">
        <p14:creationId xmlns:p14="http://schemas.microsoft.com/office/powerpoint/2010/main" val="20383519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4F13142-EE0A-EFDA-7378-6572E640496B}"/>
              </a:ext>
            </a:extLst>
          </p:cNvPr>
          <p:cNvSpPr>
            <a:spLocks noGrp="1"/>
          </p:cNvSpPr>
          <p:nvPr>
            <p:ph type="sldNum" sz="quarter" idx="12"/>
          </p:nvPr>
        </p:nvSpPr>
        <p:spPr/>
        <p:txBody>
          <a:bodyPr/>
          <a:lstStyle/>
          <a:p>
            <a:fld id="{D852D4E8-E283-404D-80D7-3AF63315721A}" type="slidenum">
              <a:rPr lang="en-US" smtClean="0"/>
              <a:t>14</a:t>
            </a:fld>
            <a:endParaRPr lang="es-419" dirty="0"/>
          </a:p>
        </p:txBody>
      </p:sp>
      <p:sp>
        <p:nvSpPr>
          <p:cNvPr id="3" name="Content Placeholder 2">
            <a:extLst>
              <a:ext uri="{FF2B5EF4-FFF2-40B4-BE49-F238E27FC236}">
                <a16:creationId xmlns:a16="http://schemas.microsoft.com/office/drawing/2014/main" id="{894FA788-E46C-87BA-9392-6CD5D6B212A5}"/>
              </a:ext>
            </a:extLst>
          </p:cNvPr>
          <p:cNvSpPr>
            <a:spLocks noGrp="1"/>
          </p:cNvSpPr>
          <p:nvPr>
            <p:ph idx="1"/>
          </p:nvPr>
        </p:nvSpPr>
        <p:spPr>
          <a:xfrm>
            <a:off x="457200" y="1639824"/>
            <a:ext cx="8229600" cy="906152"/>
          </a:xfrm>
        </p:spPr>
        <p:txBody>
          <a:bodyPr/>
          <a:lstStyle/>
          <a:p>
            <a:pPr marL="82296" indent="0">
              <a:buNone/>
            </a:pPr>
            <a:r>
              <a:rPr lang="es-419" dirty="0">
                <a:solidFill>
                  <a:schemeClr val="tx1"/>
                </a:solidFill>
              </a:rPr>
              <a:t>	Un beneficio del ACP por hogar, no por persona </a:t>
            </a:r>
          </a:p>
          <a:p>
            <a:endParaRPr lang="es-419" dirty="0"/>
          </a:p>
          <a:p>
            <a:endParaRPr lang="es-419" dirty="0"/>
          </a:p>
        </p:txBody>
      </p:sp>
      <p:sp>
        <p:nvSpPr>
          <p:cNvPr id="4" name="Title 3">
            <a:extLst>
              <a:ext uri="{FF2B5EF4-FFF2-40B4-BE49-F238E27FC236}">
                <a16:creationId xmlns:a16="http://schemas.microsoft.com/office/drawing/2014/main" id="{2F466B11-2696-56D0-5C92-F9E999190675}"/>
              </a:ext>
            </a:extLst>
          </p:cNvPr>
          <p:cNvSpPr>
            <a:spLocks noGrp="1"/>
          </p:cNvSpPr>
          <p:nvPr>
            <p:ph type="title"/>
          </p:nvPr>
        </p:nvSpPr>
        <p:spPr/>
        <p:txBody>
          <a:bodyPr/>
          <a:lstStyle/>
          <a:p>
            <a:r>
              <a:rPr lang="es-419" dirty="0"/>
              <a:t>Directrices del ACP</a:t>
            </a:r>
          </a:p>
        </p:txBody>
      </p:sp>
      <p:pic>
        <p:nvPicPr>
          <p:cNvPr id="8" name="Picture 7" descr="A red house with a white door.">
            <a:extLst>
              <a:ext uri="{FF2B5EF4-FFF2-40B4-BE49-F238E27FC236}">
                <a16:creationId xmlns:a16="http://schemas.microsoft.com/office/drawing/2014/main" id="{925CF148-1813-2F1D-A89F-D4156878355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2961" b="14295"/>
          <a:stretch/>
        </p:blipFill>
        <p:spPr>
          <a:xfrm>
            <a:off x="2184181" y="2720788"/>
            <a:ext cx="4775638" cy="3603812"/>
          </a:xfrm>
          <a:prstGeom prst="rect">
            <a:avLst/>
          </a:prstGeom>
        </p:spPr>
      </p:pic>
      <p:pic>
        <p:nvPicPr>
          <p:cNvPr id="10" name="Picture 9" descr="Number 1.">
            <a:extLst>
              <a:ext uri="{FF2B5EF4-FFF2-40B4-BE49-F238E27FC236}">
                <a16:creationId xmlns:a16="http://schemas.microsoft.com/office/drawing/2014/main" id="{9771D49F-1674-66DF-40C9-796C6167002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7200" y="1465012"/>
            <a:ext cx="810927" cy="780408"/>
          </a:xfrm>
          <a:prstGeom prst="rect">
            <a:avLst/>
          </a:prstGeom>
        </p:spPr>
      </p:pic>
    </p:spTree>
    <p:extLst>
      <p:ext uri="{BB962C8B-B14F-4D97-AF65-F5344CB8AC3E}">
        <p14:creationId xmlns:p14="http://schemas.microsoft.com/office/powerpoint/2010/main" val="20244577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4F13142-EE0A-EFDA-7378-6572E640496B}"/>
              </a:ext>
            </a:extLst>
          </p:cNvPr>
          <p:cNvSpPr>
            <a:spLocks noGrp="1"/>
          </p:cNvSpPr>
          <p:nvPr>
            <p:ph type="sldNum" sz="quarter" idx="12"/>
          </p:nvPr>
        </p:nvSpPr>
        <p:spPr/>
        <p:txBody>
          <a:bodyPr/>
          <a:lstStyle/>
          <a:p>
            <a:fld id="{D852D4E8-E283-404D-80D7-3AF63315721A}" type="slidenum">
              <a:rPr lang="en-US" smtClean="0"/>
              <a:t>15</a:t>
            </a:fld>
            <a:endParaRPr lang="es-419" dirty="0"/>
          </a:p>
        </p:txBody>
      </p:sp>
      <p:sp>
        <p:nvSpPr>
          <p:cNvPr id="3" name="Content Placeholder 2">
            <a:extLst>
              <a:ext uri="{FF2B5EF4-FFF2-40B4-BE49-F238E27FC236}">
                <a16:creationId xmlns:a16="http://schemas.microsoft.com/office/drawing/2014/main" id="{894FA788-E46C-87BA-9392-6CD5D6B212A5}"/>
              </a:ext>
            </a:extLst>
          </p:cNvPr>
          <p:cNvSpPr>
            <a:spLocks noGrp="1"/>
          </p:cNvSpPr>
          <p:nvPr>
            <p:ph idx="1"/>
          </p:nvPr>
        </p:nvSpPr>
        <p:spPr>
          <a:xfrm>
            <a:off x="457200" y="1639824"/>
            <a:ext cx="8229600" cy="906152"/>
          </a:xfrm>
        </p:spPr>
        <p:txBody>
          <a:bodyPr/>
          <a:lstStyle/>
          <a:p>
            <a:pPr marL="82296" indent="0">
              <a:buNone/>
            </a:pPr>
            <a:r>
              <a:rPr lang="es-419" dirty="0">
                <a:solidFill>
                  <a:schemeClr val="tx1"/>
                </a:solidFill>
              </a:rPr>
              <a:t>	Un beneficio del ACP por hogar, no por persona </a:t>
            </a:r>
          </a:p>
          <a:p>
            <a:endParaRPr lang="es-419" dirty="0"/>
          </a:p>
          <a:p>
            <a:endParaRPr lang="es-419" dirty="0"/>
          </a:p>
        </p:txBody>
      </p:sp>
      <p:sp>
        <p:nvSpPr>
          <p:cNvPr id="4" name="Title 3">
            <a:extLst>
              <a:ext uri="{FF2B5EF4-FFF2-40B4-BE49-F238E27FC236}">
                <a16:creationId xmlns:a16="http://schemas.microsoft.com/office/drawing/2014/main" id="{2F466B11-2696-56D0-5C92-F9E999190675}"/>
              </a:ext>
            </a:extLst>
          </p:cNvPr>
          <p:cNvSpPr>
            <a:spLocks noGrp="1"/>
          </p:cNvSpPr>
          <p:nvPr>
            <p:ph type="title"/>
          </p:nvPr>
        </p:nvSpPr>
        <p:spPr/>
        <p:txBody>
          <a:bodyPr/>
          <a:lstStyle/>
          <a:p>
            <a:r>
              <a:rPr lang="es-419" dirty="0"/>
              <a:t>Directrices del ACP</a:t>
            </a:r>
          </a:p>
        </p:txBody>
      </p:sp>
      <p:pic>
        <p:nvPicPr>
          <p:cNvPr id="10" name="Picture 9" descr="Number 1.">
            <a:extLst>
              <a:ext uri="{FF2B5EF4-FFF2-40B4-BE49-F238E27FC236}">
                <a16:creationId xmlns:a16="http://schemas.microsoft.com/office/drawing/2014/main" id="{9771D49F-1674-66DF-40C9-796C6167002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 y="1465012"/>
            <a:ext cx="810927" cy="780408"/>
          </a:xfrm>
          <a:prstGeom prst="rect">
            <a:avLst/>
          </a:prstGeom>
        </p:spPr>
      </p:pic>
      <p:grpSp>
        <p:nvGrpSpPr>
          <p:cNvPr id="12" name="Group 11">
            <a:extLst>
              <a:ext uri="{FF2B5EF4-FFF2-40B4-BE49-F238E27FC236}">
                <a16:creationId xmlns:a16="http://schemas.microsoft.com/office/drawing/2014/main" id="{366D433D-C82A-9B8D-DB81-A661822FA18C}"/>
              </a:ext>
            </a:extLst>
          </p:cNvPr>
          <p:cNvGrpSpPr/>
          <p:nvPr/>
        </p:nvGrpSpPr>
        <p:grpSpPr>
          <a:xfrm>
            <a:off x="4792845" y="2464936"/>
            <a:ext cx="4019458" cy="3451488"/>
            <a:chOff x="4792845" y="2464936"/>
            <a:chExt cx="4019458" cy="3451488"/>
          </a:xfrm>
        </p:grpSpPr>
        <p:sp>
          <p:nvSpPr>
            <p:cNvPr id="6" name="Content Placeholder 2">
              <a:extLst>
                <a:ext uri="{FF2B5EF4-FFF2-40B4-BE49-F238E27FC236}">
                  <a16:creationId xmlns:a16="http://schemas.microsoft.com/office/drawing/2014/main" id="{8EE00EA9-68B4-E79F-41ED-52EEEB831DFF}"/>
                </a:ext>
              </a:extLst>
            </p:cNvPr>
            <p:cNvSpPr txBox="1">
              <a:spLocks/>
            </p:cNvSpPr>
            <p:nvPr/>
          </p:nvSpPr>
          <p:spPr>
            <a:xfrm>
              <a:off x="5481918" y="2464936"/>
              <a:ext cx="2339788" cy="592029"/>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lgn="ctr">
                <a:buFont typeface="Georgia"/>
                <a:buNone/>
              </a:pPr>
              <a:r>
                <a:rPr lang="es-419" dirty="0" err="1">
                  <a:solidFill>
                    <a:schemeClr val="tx1"/>
                  </a:solidFill>
                </a:rPr>
                <a:t>Familia Melaku</a:t>
              </a:r>
            </a:p>
            <a:p>
              <a:endParaRPr lang="es-419" dirty="0"/>
            </a:p>
            <a:p>
              <a:endParaRPr lang="es-419" dirty="0"/>
            </a:p>
          </p:txBody>
        </p:sp>
        <p:pic>
          <p:nvPicPr>
            <p:cNvPr id="7" name="Picture 6" descr="A family photo of the Melaku Family which includes a mom, dad, and their son who is in college.">
              <a:extLst>
                <a:ext uri="{FF2B5EF4-FFF2-40B4-BE49-F238E27FC236}">
                  <a16:creationId xmlns:a16="http://schemas.microsoft.com/office/drawing/2014/main" id="{F6A0AFFB-AA24-FF7D-8697-FCB3923C0D2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792845" y="3146435"/>
              <a:ext cx="4019458" cy="276998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grpSp>
        <p:nvGrpSpPr>
          <p:cNvPr id="11" name="Group 10">
            <a:extLst>
              <a:ext uri="{FF2B5EF4-FFF2-40B4-BE49-F238E27FC236}">
                <a16:creationId xmlns:a16="http://schemas.microsoft.com/office/drawing/2014/main" id="{6B3D8FA6-F150-36A7-0204-D9308553404E}"/>
              </a:ext>
            </a:extLst>
          </p:cNvPr>
          <p:cNvGrpSpPr/>
          <p:nvPr/>
        </p:nvGrpSpPr>
        <p:grpSpPr>
          <a:xfrm>
            <a:off x="268941" y="2464935"/>
            <a:ext cx="4174101" cy="3463555"/>
            <a:chOff x="268941" y="2464935"/>
            <a:chExt cx="4174101" cy="3463555"/>
          </a:xfrm>
        </p:grpSpPr>
        <p:sp>
          <p:nvSpPr>
            <p:cNvPr id="5" name="Content Placeholder 2" descr="The Benally family photo includes a grandmom, mom, dad, and daughter.">
              <a:extLst>
                <a:ext uri="{FF2B5EF4-FFF2-40B4-BE49-F238E27FC236}">
                  <a16:creationId xmlns:a16="http://schemas.microsoft.com/office/drawing/2014/main" id="{AB2116CA-2258-2981-628D-1B7E4D86E368}"/>
                </a:ext>
              </a:extLst>
            </p:cNvPr>
            <p:cNvSpPr txBox="1">
              <a:spLocks/>
            </p:cNvSpPr>
            <p:nvPr/>
          </p:nvSpPr>
          <p:spPr>
            <a:xfrm>
              <a:off x="1051109" y="2464935"/>
              <a:ext cx="2339788" cy="592029"/>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lgn="ctr">
                <a:buFont typeface="Georgia"/>
                <a:buNone/>
              </a:pPr>
              <a:r>
                <a:rPr lang="es-419" dirty="0">
                  <a:solidFill>
                    <a:schemeClr val="tx1"/>
                  </a:solidFill>
                </a:rPr>
                <a:t>Familia Benally</a:t>
              </a:r>
            </a:p>
            <a:p>
              <a:endParaRPr lang="es-419" dirty="0"/>
            </a:p>
            <a:p>
              <a:endParaRPr lang="es-419" dirty="0"/>
            </a:p>
          </p:txBody>
        </p:sp>
        <p:pic>
          <p:nvPicPr>
            <p:cNvPr id="9" name="Picture 8" descr="A group of people posing for a photo&#10;&#10;Description automatically generated">
              <a:extLst>
                <a:ext uri="{FF2B5EF4-FFF2-40B4-BE49-F238E27FC236}">
                  <a16:creationId xmlns:a16="http://schemas.microsoft.com/office/drawing/2014/main" id="{209BA2EA-0A3D-D15F-415D-97F1832CC96E}"/>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68941" y="3146435"/>
              <a:ext cx="4174101" cy="278205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spTree>
    <p:extLst>
      <p:ext uri="{BB962C8B-B14F-4D97-AF65-F5344CB8AC3E}">
        <p14:creationId xmlns:p14="http://schemas.microsoft.com/office/powerpoint/2010/main" val="3040723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1225F94-37FA-F6FE-F1F9-1D5F4012C7EA}"/>
              </a:ext>
            </a:extLst>
          </p:cNvPr>
          <p:cNvSpPr>
            <a:spLocks noGrp="1"/>
          </p:cNvSpPr>
          <p:nvPr>
            <p:ph type="sldNum" sz="quarter" idx="12"/>
          </p:nvPr>
        </p:nvSpPr>
        <p:spPr/>
        <p:txBody>
          <a:bodyPr/>
          <a:lstStyle/>
          <a:p>
            <a:fld id="{D852D4E8-E283-404D-80D7-3AF63315721A}" type="slidenum">
              <a:rPr lang="en-US" smtClean="0"/>
              <a:t>16</a:t>
            </a:fld>
            <a:endParaRPr lang="es-419" dirty="0"/>
          </a:p>
        </p:txBody>
      </p:sp>
      <p:sp>
        <p:nvSpPr>
          <p:cNvPr id="3" name="Content Placeholder 2">
            <a:extLst>
              <a:ext uri="{FF2B5EF4-FFF2-40B4-BE49-F238E27FC236}">
                <a16:creationId xmlns:a16="http://schemas.microsoft.com/office/drawing/2014/main" id="{6A244FB5-E922-B5B1-AD15-1C323884DE3E}"/>
              </a:ext>
            </a:extLst>
          </p:cNvPr>
          <p:cNvSpPr>
            <a:spLocks noGrp="1"/>
          </p:cNvSpPr>
          <p:nvPr>
            <p:ph idx="1"/>
          </p:nvPr>
        </p:nvSpPr>
        <p:spPr>
          <a:xfrm>
            <a:off x="457200" y="1639824"/>
            <a:ext cx="8229600" cy="619282"/>
          </a:xfrm>
        </p:spPr>
        <p:txBody>
          <a:bodyPr/>
          <a:lstStyle/>
          <a:p>
            <a:pPr marL="82296" indent="0">
              <a:buNone/>
            </a:pPr>
            <a:r>
              <a:rPr lang="es-419" dirty="0">
                <a:solidFill>
                  <a:schemeClr val="tx1"/>
                </a:solidFill>
              </a:rPr>
              <a:t>	Un beneficio del ACP por hogar, no por persona </a:t>
            </a:r>
          </a:p>
          <a:p>
            <a:pPr marL="82296" indent="0">
              <a:buNone/>
            </a:pPr>
            <a:endParaRPr lang="es-419" dirty="0"/>
          </a:p>
        </p:txBody>
      </p:sp>
      <p:sp>
        <p:nvSpPr>
          <p:cNvPr id="4" name="Title 3">
            <a:extLst>
              <a:ext uri="{FF2B5EF4-FFF2-40B4-BE49-F238E27FC236}">
                <a16:creationId xmlns:a16="http://schemas.microsoft.com/office/drawing/2014/main" id="{114AE1D9-656B-CFD6-422C-D7D3D57602F1}"/>
              </a:ext>
            </a:extLst>
          </p:cNvPr>
          <p:cNvSpPr>
            <a:spLocks noGrp="1"/>
          </p:cNvSpPr>
          <p:nvPr>
            <p:ph type="title"/>
          </p:nvPr>
        </p:nvSpPr>
        <p:spPr/>
        <p:txBody>
          <a:bodyPr/>
          <a:lstStyle/>
          <a:p>
            <a:r>
              <a:rPr lang="es-419" dirty="0"/>
              <a:t>Directrices del ACP</a:t>
            </a:r>
          </a:p>
        </p:txBody>
      </p:sp>
      <p:sp>
        <p:nvSpPr>
          <p:cNvPr id="5" name="Content Placeholder 2">
            <a:extLst>
              <a:ext uri="{FF2B5EF4-FFF2-40B4-BE49-F238E27FC236}">
                <a16:creationId xmlns:a16="http://schemas.microsoft.com/office/drawing/2014/main" id="{C43E7D09-BFFB-065A-C5AC-EC0C340BE87E}"/>
              </a:ext>
            </a:extLst>
          </p:cNvPr>
          <p:cNvSpPr txBox="1">
            <a:spLocks/>
          </p:cNvSpPr>
          <p:nvPr/>
        </p:nvSpPr>
        <p:spPr>
          <a:xfrm>
            <a:off x="457200" y="5672686"/>
            <a:ext cx="8229600" cy="773655"/>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buFont typeface="Georgia"/>
              <a:buNone/>
            </a:pPr>
            <a:endParaRPr lang="es-419" dirty="0"/>
          </a:p>
        </p:txBody>
      </p:sp>
      <p:sp>
        <p:nvSpPr>
          <p:cNvPr id="6" name="Content Placeholder 2">
            <a:extLst>
              <a:ext uri="{FF2B5EF4-FFF2-40B4-BE49-F238E27FC236}">
                <a16:creationId xmlns:a16="http://schemas.microsoft.com/office/drawing/2014/main" id="{69AE3906-E4BD-7CE3-748A-7F1B3616BEA9}"/>
              </a:ext>
            </a:extLst>
          </p:cNvPr>
          <p:cNvSpPr txBox="1">
            <a:spLocks/>
          </p:cNvSpPr>
          <p:nvPr/>
        </p:nvSpPr>
        <p:spPr>
          <a:xfrm>
            <a:off x="0" y="6265253"/>
            <a:ext cx="9144000" cy="619282"/>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lgn="ctr">
              <a:buFont typeface="Georgia"/>
              <a:buNone/>
            </a:pPr>
            <a:r>
              <a:rPr lang="es-419" sz="2200" dirty="0">
                <a:solidFill>
                  <a:schemeClr val="tx1"/>
                </a:solidFill>
              </a:rPr>
              <a:t>https://www.affordableconnectivity.gov/do-i-qualify/what-is-a-household/</a:t>
            </a:r>
          </a:p>
          <a:p>
            <a:pPr marL="82296" indent="0">
              <a:buFont typeface="Georgia"/>
              <a:buNone/>
            </a:pPr>
            <a:endParaRPr lang="es-419" dirty="0"/>
          </a:p>
          <a:p>
            <a:pPr marL="82296" indent="0">
              <a:buFont typeface="Georgia"/>
              <a:buNone/>
            </a:pPr>
            <a:endParaRPr lang="es-419" dirty="0"/>
          </a:p>
        </p:txBody>
      </p:sp>
      <p:pic>
        <p:nvPicPr>
          <p:cNvPr id="7" name="Picture 6" descr="Number 1.">
            <a:extLst>
              <a:ext uri="{FF2B5EF4-FFF2-40B4-BE49-F238E27FC236}">
                <a16:creationId xmlns:a16="http://schemas.microsoft.com/office/drawing/2014/main" id="{3DF7500D-38B3-E2BB-8250-63F44E7C95A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 y="1465012"/>
            <a:ext cx="810927" cy="780408"/>
          </a:xfrm>
          <a:prstGeom prst="rect">
            <a:avLst/>
          </a:prstGeom>
        </p:spPr>
      </p:pic>
      <p:pic>
        <p:nvPicPr>
          <p:cNvPr id="9" name="Picture 8" descr="Screenshot of the ACP web page, What is a Household?&#10;">
            <a:extLst>
              <a:ext uri="{FF2B5EF4-FFF2-40B4-BE49-F238E27FC236}">
                <a16:creationId xmlns:a16="http://schemas.microsoft.com/office/drawing/2014/main" id="{AB2BCD3D-8BF9-C5FB-8916-92D6C898BB5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68127" y="2192767"/>
            <a:ext cx="6405282" cy="4006797"/>
          </a:xfrm>
          <a:prstGeom prst="rect">
            <a:avLst/>
          </a:prstGeom>
          <a:ln>
            <a:solidFill>
              <a:schemeClr val="tx1">
                <a:lumMod val="95000"/>
                <a:lumOff val="5000"/>
              </a:schemeClr>
            </a:solidFill>
          </a:ln>
        </p:spPr>
      </p:pic>
    </p:spTree>
    <p:extLst>
      <p:ext uri="{BB962C8B-B14F-4D97-AF65-F5344CB8AC3E}">
        <p14:creationId xmlns:p14="http://schemas.microsoft.com/office/powerpoint/2010/main" val="1660364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4F13142-EE0A-EFDA-7378-6572E640496B}"/>
              </a:ext>
            </a:extLst>
          </p:cNvPr>
          <p:cNvSpPr>
            <a:spLocks noGrp="1"/>
          </p:cNvSpPr>
          <p:nvPr>
            <p:ph type="sldNum" sz="quarter" idx="12"/>
          </p:nvPr>
        </p:nvSpPr>
        <p:spPr/>
        <p:txBody>
          <a:bodyPr/>
          <a:lstStyle/>
          <a:p>
            <a:fld id="{D852D4E8-E283-404D-80D7-3AF63315721A}" type="slidenum">
              <a:rPr lang="en-US" smtClean="0"/>
              <a:t>17</a:t>
            </a:fld>
            <a:endParaRPr lang="es-419" dirty="0"/>
          </a:p>
        </p:txBody>
      </p:sp>
      <p:sp>
        <p:nvSpPr>
          <p:cNvPr id="3" name="Content Placeholder 2">
            <a:extLst>
              <a:ext uri="{FF2B5EF4-FFF2-40B4-BE49-F238E27FC236}">
                <a16:creationId xmlns:a16="http://schemas.microsoft.com/office/drawing/2014/main" id="{894FA788-E46C-87BA-9392-6CD5D6B212A5}"/>
              </a:ext>
            </a:extLst>
          </p:cNvPr>
          <p:cNvSpPr>
            <a:spLocks noGrp="1"/>
          </p:cNvSpPr>
          <p:nvPr>
            <p:ph idx="1"/>
          </p:nvPr>
        </p:nvSpPr>
        <p:spPr>
          <a:xfrm>
            <a:off x="457200" y="1639824"/>
            <a:ext cx="8229600" cy="906152"/>
          </a:xfrm>
        </p:spPr>
        <p:txBody>
          <a:bodyPr/>
          <a:lstStyle/>
          <a:p>
            <a:pPr marL="82296" indent="0">
              <a:buNone/>
            </a:pPr>
            <a:r>
              <a:rPr lang="es-419" dirty="0">
                <a:solidFill>
                  <a:schemeClr val="tx1"/>
                </a:solidFill>
              </a:rPr>
              <a:t>	El beneficio del ACP no es transferible</a:t>
            </a:r>
          </a:p>
          <a:p>
            <a:pPr marL="82296" indent="0">
              <a:buNone/>
            </a:pPr>
            <a:endParaRPr lang="es-419" dirty="0">
              <a:solidFill>
                <a:schemeClr val="tx1"/>
              </a:solidFill>
            </a:endParaRPr>
          </a:p>
          <a:p>
            <a:endParaRPr lang="es-419" dirty="0"/>
          </a:p>
          <a:p>
            <a:endParaRPr lang="es-419" dirty="0"/>
          </a:p>
        </p:txBody>
      </p:sp>
      <p:sp>
        <p:nvSpPr>
          <p:cNvPr id="4" name="Title 3">
            <a:extLst>
              <a:ext uri="{FF2B5EF4-FFF2-40B4-BE49-F238E27FC236}">
                <a16:creationId xmlns:a16="http://schemas.microsoft.com/office/drawing/2014/main" id="{2F466B11-2696-56D0-5C92-F9E999190675}"/>
              </a:ext>
            </a:extLst>
          </p:cNvPr>
          <p:cNvSpPr>
            <a:spLocks noGrp="1"/>
          </p:cNvSpPr>
          <p:nvPr>
            <p:ph type="title"/>
          </p:nvPr>
        </p:nvSpPr>
        <p:spPr/>
        <p:txBody>
          <a:bodyPr/>
          <a:lstStyle/>
          <a:p>
            <a:r>
              <a:rPr lang="es-419" dirty="0"/>
              <a:t>Directrices del ACP</a:t>
            </a:r>
          </a:p>
        </p:txBody>
      </p:sp>
      <p:pic>
        <p:nvPicPr>
          <p:cNvPr id="6" name="Picture 5" descr="Number 2.">
            <a:extLst>
              <a:ext uri="{FF2B5EF4-FFF2-40B4-BE49-F238E27FC236}">
                <a16:creationId xmlns:a16="http://schemas.microsoft.com/office/drawing/2014/main" id="{94A2ACDA-D02E-D548-5E0E-7DBBCA4A309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0492" y="1452285"/>
            <a:ext cx="807635" cy="777240"/>
          </a:xfrm>
          <a:prstGeom prst="rect">
            <a:avLst/>
          </a:prstGeom>
        </p:spPr>
      </p:pic>
      <p:pic>
        <p:nvPicPr>
          <p:cNvPr id="7" name="Picture 6" descr="A blue rectangular stamp with black text&#10;&#10;Description automatically generated with medium confidence">
            <a:extLst>
              <a:ext uri="{FF2B5EF4-FFF2-40B4-BE49-F238E27FC236}">
                <a16:creationId xmlns:a16="http://schemas.microsoft.com/office/drawing/2014/main" id="{8FBBA3BC-9134-4881-CDCD-0E63A580A61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2306" y="2587874"/>
            <a:ext cx="7779388" cy="3551625"/>
          </a:xfrm>
          <a:prstGeom prst="rect">
            <a:avLst/>
          </a:prstGeom>
        </p:spPr>
      </p:pic>
    </p:spTree>
    <p:extLst>
      <p:ext uri="{BB962C8B-B14F-4D97-AF65-F5344CB8AC3E}">
        <p14:creationId xmlns:p14="http://schemas.microsoft.com/office/powerpoint/2010/main" val="3294755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4F13142-EE0A-EFDA-7378-6572E640496B}"/>
              </a:ext>
            </a:extLst>
          </p:cNvPr>
          <p:cNvSpPr>
            <a:spLocks noGrp="1"/>
          </p:cNvSpPr>
          <p:nvPr>
            <p:ph type="sldNum" sz="quarter" idx="12"/>
          </p:nvPr>
        </p:nvSpPr>
        <p:spPr/>
        <p:txBody>
          <a:bodyPr/>
          <a:lstStyle/>
          <a:p>
            <a:fld id="{D852D4E8-E283-404D-80D7-3AF63315721A}" type="slidenum">
              <a:rPr lang="en-US" smtClean="0"/>
              <a:t>18</a:t>
            </a:fld>
            <a:endParaRPr lang="es-419" dirty="0"/>
          </a:p>
        </p:txBody>
      </p:sp>
      <p:sp>
        <p:nvSpPr>
          <p:cNvPr id="3" name="Content Placeholder 2">
            <a:extLst>
              <a:ext uri="{FF2B5EF4-FFF2-40B4-BE49-F238E27FC236}">
                <a16:creationId xmlns:a16="http://schemas.microsoft.com/office/drawing/2014/main" id="{894FA788-E46C-87BA-9392-6CD5D6B212A5}"/>
              </a:ext>
            </a:extLst>
          </p:cNvPr>
          <p:cNvSpPr>
            <a:spLocks noGrp="1"/>
          </p:cNvSpPr>
          <p:nvPr>
            <p:ph idx="1"/>
          </p:nvPr>
        </p:nvSpPr>
        <p:spPr>
          <a:xfrm>
            <a:off x="457200" y="1639824"/>
            <a:ext cx="8229600" cy="906152"/>
          </a:xfrm>
        </p:spPr>
        <p:txBody>
          <a:bodyPr/>
          <a:lstStyle/>
          <a:p>
            <a:pPr marL="82296" indent="0">
              <a:buNone/>
            </a:pPr>
            <a:r>
              <a:rPr lang="es-419" dirty="0">
                <a:solidFill>
                  <a:schemeClr val="tx1"/>
                </a:solidFill>
              </a:rPr>
              <a:t>	Puede inscribirse aunque tenga un saldo vencido o en 	cobranza</a:t>
            </a:r>
          </a:p>
          <a:p>
            <a:pPr marL="82296" indent="0">
              <a:buNone/>
            </a:pPr>
            <a:endParaRPr lang="es-419" dirty="0">
              <a:solidFill>
                <a:schemeClr val="tx1"/>
              </a:solidFill>
            </a:endParaRPr>
          </a:p>
          <a:p>
            <a:pPr marL="82296" indent="0">
              <a:buNone/>
            </a:pPr>
            <a:endParaRPr lang="es-419" dirty="0">
              <a:solidFill>
                <a:schemeClr val="tx1"/>
              </a:solidFill>
            </a:endParaRPr>
          </a:p>
          <a:p>
            <a:endParaRPr lang="es-419" dirty="0"/>
          </a:p>
          <a:p>
            <a:endParaRPr lang="es-419" dirty="0"/>
          </a:p>
        </p:txBody>
      </p:sp>
      <p:sp>
        <p:nvSpPr>
          <p:cNvPr id="4" name="Title 3">
            <a:extLst>
              <a:ext uri="{FF2B5EF4-FFF2-40B4-BE49-F238E27FC236}">
                <a16:creationId xmlns:a16="http://schemas.microsoft.com/office/drawing/2014/main" id="{2F466B11-2696-56D0-5C92-F9E999190675}"/>
              </a:ext>
            </a:extLst>
          </p:cNvPr>
          <p:cNvSpPr>
            <a:spLocks noGrp="1"/>
          </p:cNvSpPr>
          <p:nvPr>
            <p:ph type="title"/>
          </p:nvPr>
        </p:nvSpPr>
        <p:spPr/>
        <p:txBody>
          <a:bodyPr/>
          <a:lstStyle/>
          <a:p>
            <a:r>
              <a:rPr lang="es-419" dirty="0"/>
              <a:t>Directrices del ACP</a:t>
            </a:r>
          </a:p>
        </p:txBody>
      </p:sp>
      <p:pic>
        <p:nvPicPr>
          <p:cNvPr id="10" name="Picture 9" descr="Number 3.&#10;">
            <a:extLst>
              <a:ext uri="{FF2B5EF4-FFF2-40B4-BE49-F238E27FC236}">
                <a16:creationId xmlns:a16="http://schemas.microsoft.com/office/drawing/2014/main" id="{527DDE12-EFB2-F9CE-E95F-7C9D060F448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0492" y="1462330"/>
            <a:ext cx="807635" cy="777240"/>
          </a:xfrm>
          <a:prstGeom prst="rect">
            <a:avLst/>
          </a:prstGeom>
        </p:spPr>
      </p:pic>
      <p:pic>
        <p:nvPicPr>
          <p:cNvPr id="6" name="Picture 5" descr="A computer with a paper on the screen&#10;&#10;Description automatically generated with low confidence">
            <a:extLst>
              <a:ext uri="{FF2B5EF4-FFF2-40B4-BE49-F238E27FC236}">
                <a16:creationId xmlns:a16="http://schemas.microsoft.com/office/drawing/2014/main" id="{F44C8849-DAE3-EB4D-F009-289D4A6FBBA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95834" y="2545976"/>
            <a:ext cx="4152331" cy="4152331"/>
          </a:xfrm>
          <a:prstGeom prst="rect">
            <a:avLst/>
          </a:prstGeom>
        </p:spPr>
      </p:pic>
    </p:spTree>
    <p:extLst>
      <p:ext uri="{BB962C8B-B14F-4D97-AF65-F5344CB8AC3E}">
        <p14:creationId xmlns:p14="http://schemas.microsoft.com/office/powerpoint/2010/main" val="36828065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4F13142-EE0A-EFDA-7378-6572E640496B}"/>
              </a:ext>
            </a:extLst>
          </p:cNvPr>
          <p:cNvSpPr>
            <a:spLocks noGrp="1"/>
          </p:cNvSpPr>
          <p:nvPr>
            <p:ph type="sldNum" sz="quarter" idx="12"/>
          </p:nvPr>
        </p:nvSpPr>
        <p:spPr/>
        <p:txBody>
          <a:bodyPr/>
          <a:lstStyle/>
          <a:p>
            <a:fld id="{D852D4E8-E283-404D-80D7-3AF63315721A}" type="slidenum">
              <a:rPr lang="en-US" smtClean="0"/>
              <a:t>19</a:t>
            </a:fld>
            <a:endParaRPr lang="es-419" dirty="0"/>
          </a:p>
        </p:txBody>
      </p:sp>
      <p:sp>
        <p:nvSpPr>
          <p:cNvPr id="3" name="Content Placeholder 2">
            <a:extLst>
              <a:ext uri="{FF2B5EF4-FFF2-40B4-BE49-F238E27FC236}">
                <a16:creationId xmlns:a16="http://schemas.microsoft.com/office/drawing/2014/main" id="{894FA788-E46C-87BA-9392-6CD5D6B212A5}"/>
              </a:ext>
            </a:extLst>
          </p:cNvPr>
          <p:cNvSpPr>
            <a:spLocks noGrp="1"/>
          </p:cNvSpPr>
          <p:nvPr>
            <p:ph idx="1"/>
          </p:nvPr>
        </p:nvSpPr>
        <p:spPr>
          <a:xfrm>
            <a:off x="457200" y="1639824"/>
            <a:ext cx="8229600" cy="906152"/>
          </a:xfrm>
        </p:spPr>
        <p:txBody>
          <a:bodyPr/>
          <a:lstStyle/>
          <a:p>
            <a:pPr marL="82296" indent="0">
              <a:buNone/>
            </a:pPr>
            <a:r>
              <a:rPr lang="es-419" dirty="0">
                <a:solidFill>
                  <a:schemeClr val="tx1"/>
                </a:solidFill>
              </a:rPr>
              <a:t>	Debe proporcionar información exacta y verdadera </a:t>
            </a:r>
          </a:p>
          <a:p>
            <a:pPr marL="82296" indent="0">
              <a:buNone/>
            </a:pPr>
            <a:endParaRPr lang="es-419" dirty="0">
              <a:solidFill>
                <a:schemeClr val="tx1"/>
              </a:solidFill>
            </a:endParaRPr>
          </a:p>
          <a:p>
            <a:pPr marL="82296" indent="0">
              <a:buNone/>
            </a:pPr>
            <a:endParaRPr lang="es-419" dirty="0">
              <a:solidFill>
                <a:schemeClr val="tx1"/>
              </a:solidFill>
            </a:endParaRPr>
          </a:p>
          <a:p>
            <a:pPr marL="82296" indent="0">
              <a:buNone/>
            </a:pPr>
            <a:endParaRPr lang="es-419" dirty="0">
              <a:solidFill>
                <a:schemeClr val="tx1"/>
              </a:solidFill>
            </a:endParaRPr>
          </a:p>
          <a:p>
            <a:endParaRPr lang="es-419" dirty="0"/>
          </a:p>
          <a:p>
            <a:endParaRPr lang="es-419" dirty="0"/>
          </a:p>
        </p:txBody>
      </p:sp>
      <p:sp>
        <p:nvSpPr>
          <p:cNvPr id="4" name="Title 3">
            <a:extLst>
              <a:ext uri="{FF2B5EF4-FFF2-40B4-BE49-F238E27FC236}">
                <a16:creationId xmlns:a16="http://schemas.microsoft.com/office/drawing/2014/main" id="{2F466B11-2696-56D0-5C92-F9E999190675}"/>
              </a:ext>
            </a:extLst>
          </p:cNvPr>
          <p:cNvSpPr>
            <a:spLocks noGrp="1"/>
          </p:cNvSpPr>
          <p:nvPr>
            <p:ph type="title"/>
          </p:nvPr>
        </p:nvSpPr>
        <p:spPr/>
        <p:txBody>
          <a:bodyPr/>
          <a:lstStyle/>
          <a:p>
            <a:r>
              <a:rPr lang="es-419" dirty="0"/>
              <a:t>Directrices del ACP</a:t>
            </a:r>
          </a:p>
        </p:txBody>
      </p:sp>
      <p:pic>
        <p:nvPicPr>
          <p:cNvPr id="6" name="Picture 5" descr="Number 4.">
            <a:extLst>
              <a:ext uri="{FF2B5EF4-FFF2-40B4-BE49-F238E27FC236}">
                <a16:creationId xmlns:a16="http://schemas.microsoft.com/office/drawing/2014/main" id="{81994023-0181-6D9C-8EDE-AE4A1542F0E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0492" y="1450680"/>
            <a:ext cx="807635" cy="777240"/>
          </a:xfrm>
          <a:prstGeom prst="rect">
            <a:avLst/>
          </a:prstGeom>
        </p:spPr>
      </p:pic>
      <p:pic>
        <p:nvPicPr>
          <p:cNvPr id="9" name="Picture 8" descr="Graphic of a computer sending an email. ">
            <a:extLst>
              <a:ext uri="{FF2B5EF4-FFF2-40B4-BE49-F238E27FC236}">
                <a16:creationId xmlns:a16="http://schemas.microsoft.com/office/drawing/2014/main" id="{705E4E42-B49C-2EFD-F0E1-B0DA5C36DF41}"/>
              </a:ext>
              <a:ext uri="{C183D7F6-B498-43B3-948B-1728B52AA6E4}">
                <adec:decorative xmlns:adec="http://schemas.microsoft.com/office/drawing/2017/decorative" val="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5800" y="2438500"/>
            <a:ext cx="7772400" cy="3747049"/>
          </a:xfrm>
          <a:prstGeom prst="rect">
            <a:avLst/>
          </a:prstGeom>
        </p:spPr>
      </p:pic>
    </p:spTree>
    <p:extLst>
      <p:ext uri="{BB962C8B-B14F-4D97-AF65-F5344CB8AC3E}">
        <p14:creationId xmlns:p14="http://schemas.microsoft.com/office/powerpoint/2010/main" val="22921367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FE4D4E-D857-2D4A-B5DD-9BA4C77A93F3}"/>
              </a:ext>
            </a:extLst>
          </p:cNvPr>
          <p:cNvSpPr>
            <a:spLocks noGrp="1"/>
          </p:cNvSpPr>
          <p:nvPr>
            <p:ph type="title"/>
          </p:nvPr>
        </p:nvSpPr>
        <p:spPr/>
        <p:txBody>
          <a:bodyPr>
            <a:normAutofit/>
          </a:bodyPr>
          <a:lstStyle/>
          <a:p>
            <a:pPr algn="ctr"/>
            <a:r>
              <a:rPr lang="es-419" sz="4800" b="1" dirty="0"/>
              <a:t>¡Bienvenido! </a:t>
            </a:r>
          </a:p>
        </p:txBody>
      </p:sp>
      <p:sp>
        <p:nvSpPr>
          <p:cNvPr id="3" name="Subtitle 1">
            <a:extLst>
              <a:ext uri="{FF2B5EF4-FFF2-40B4-BE49-F238E27FC236}">
                <a16:creationId xmlns:a16="http://schemas.microsoft.com/office/drawing/2014/main" id="{2ABA1559-C51B-344B-B60B-5F285B69436A}"/>
              </a:ext>
            </a:extLst>
          </p:cNvPr>
          <p:cNvSpPr txBox="1">
            <a:spLocks/>
          </p:cNvSpPr>
          <p:nvPr/>
        </p:nvSpPr>
        <p:spPr>
          <a:xfrm>
            <a:off x="457200" y="2212848"/>
            <a:ext cx="8305800" cy="1450848"/>
          </a:xfrm>
          <a:prstGeom prst="rect">
            <a:avLst/>
          </a:prstGeom>
        </p:spPr>
        <p:txBody>
          <a:bodyPr>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lgn="ctr">
              <a:buNone/>
            </a:pPr>
            <a:r>
              <a:rPr lang="es-419" sz="3200" dirty="0"/>
              <a:t>La capacitación de hoy la proporcionan 
AT&amp;T y la Asociación de Bibliotecas Públicas</a:t>
            </a:r>
          </a:p>
        </p:txBody>
      </p:sp>
      <p:pic>
        <p:nvPicPr>
          <p:cNvPr id="4" name="Picture 3" descr="AT&amp;T Connected Learning and Public Library Assocation logos.">
            <a:extLst>
              <a:ext uri="{FF2B5EF4-FFF2-40B4-BE49-F238E27FC236}">
                <a16:creationId xmlns:a16="http://schemas.microsoft.com/office/drawing/2014/main" id="{94A0360C-C31D-4F44-915D-6F6E9190D71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940153" y="4038600"/>
            <a:ext cx="7263693" cy="976553"/>
          </a:xfrm>
          <a:prstGeom prst="rect">
            <a:avLst/>
          </a:prstGeom>
        </p:spPr>
      </p:pic>
      <p:sp>
        <p:nvSpPr>
          <p:cNvPr id="5" name="Text Box 2">
            <a:extLst>
              <a:ext uri="{FF2B5EF4-FFF2-40B4-BE49-F238E27FC236}">
                <a16:creationId xmlns:a16="http://schemas.microsoft.com/office/drawing/2014/main" id="{28B8280A-EBCB-7C40-980A-872FF9143787}"/>
              </a:ext>
            </a:extLst>
          </p:cNvPr>
          <p:cNvSpPr txBox="1"/>
          <p:nvPr/>
        </p:nvSpPr>
        <p:spPr>
          <a:xfrm>
            <a:off x="963129" y="6324600"/>
            <a:ext cx="7217741" cy="430317"/>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457200" marR="0">
              <a:spcBef>
                <a:spcPts val="0"/>
              </a:spcBef>
              <a:spcAft>
                <a:spcPts val="0"/>
              </a:spcAft>
            </a:pPr>
            <a:r>
              <a:rPr lang="es-419" sz="1000" b="1" dirty="0">
                <a:effectLst/>
                <a:latin typeface="ATT Aleck Sans" panose="020B0503020203020204" pitchFamily="34" charset="0"/>
                <a:ea typeface="Calibri" panose="020F0502020204030204" pitchFamily="34" charset="0"/>
                <a:cs typeface="ATT Aleck Sans" panose="020B0503020203020204" pitchFamily="34" charset="0"/>
              </a:rPr>
              <a:t>Descargo de responsabilidad: </a:t>
            </a:r>
            <a:r>
              <a:rPr lang="es-419" sz="1000" dirty="0">
                <a:effectLst/>
                <a:latin typeface="ATT Aleck Sans" panose="020B0503020203020204" pitchFamily="34" charset="0"/>
                <a:ea typeface="Calibri" panose="020F0502020204030204" pitchFamily="34" charset="0"/>
                <a:cs typeface="ATT Aleck Sans" panose="020B0503020203020204" pitchFamily="34" charset="0"/>
              </a:rPr>
              <a:t>Ninguna de las otras compañías cuyos nombres o logotipos aparecen en estos materiales educativos ha estado involucrada en la creación de estos materiales, ni aprueba, patrocina o está afiliada de ninguna manera con estos materiales.</a:t>
            </a:r>
            <a:endParaRPr lang="es-419" sz="1600" dirty="0">
              <a:effectLst/>
              <a:latin typeface="ATT Aleck Sans" panose="020B0503020203020204" pitchFamily="34" charset="0"/>
              <a:ea typeface="Calibri" panose="020F0502020204030204" pitchFamily="34" charset="0"/>
              <a:cs typeface="ATT Aleck Sans" panose="020B0503020203020204" pitchFamily="34" charset="0"/>
            </a:endParaRPr>
          </a:p>
          <a:p>
            <a:pPr marL="0" marR="0">
              <a:spcBef>
                <a:spcPts val="0"/>
              </a:spcBef>
              <a:spcAft>
                <a:spcPts val="0"/>
              </a:spcAft>
            </a:pPr>
            <a:r>
              <a:rPr lang="es-419" sz="1600" dirty="0">
                <a:effectLst/>
                <a:latin typeface="Calibri" panose="020F0502020204030204" pitchFamily="34" charset="0"/>
                <a:ea typeface="Calibri" panose="020F0502020204030204" pitchFamily="34" charset="0"/>
                <a:cs typeface="Times New Roman" panose="02020603050405020304" pitchFamily="18" charset="0"/>
              </a:rPr>
              <a:t> </a:t>
            </a:r>
          </a:p>
        </p:txBody>
      </p:sp>
      <p:sp>
        <p:nvSpPr>
          <p:cNvPr id="6" name="Slide Number Placeholder 5">
            <a:extLst>
              <a:ext uri="{FF2B5EF4-FFF2-40B4-BE49-F238E27FC236}">
                <a16:creationId xmlns:a16="http://schemas.microsoft.com/office/drawing/2014/main" id="{EA158BD0-D3ED-134F-A270-A70CAFEF0B98}"/>
              </a:ext>
            </a:extLst>
          </p:cNvPr>
          <p:cNvSpPr>
            <a:spLocks noGrp="1"/>
          </p:cNvSpPr>
          <p:nvPr>
            <p:ph type="sldNum" sz="quarter" idx="12"/>
          </p:nvPr>
        </p:nvSpPr>
        <p:spPr/>
        <p:txBody>
          <a:bodyPr/>
          <a:lstStyle/>
          <a:p>
            <a:fld id="{D852D4E8-E283-404D-80D7-3AF63315721A}" type="slidenum">
              <a:rPr lang="en-US" smtClean="0"/>
              <a:t>2</a:t>
            </a:fld>
            <a:endParaRPr lang="es-419" dirty="0"/>
          </a:p>
        </p:txBody>
      </p:sp>
    </p:spTree>
    <p:extLst>
      <p:ext uri="{BB962C8B-B14F-4D97-AF65-F5344CB8AC3E}">
        <p14:creationId xmlns:p14="http://schemas.microsoft.com/office/powerpoint/2010/main" val="13386312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4F13142-EE0A-EFDA-7378-6572E640496B}"/>
              </a:ext>
            </a:extLst>
          </p:cNvPr>
          <p:cNvSpPr>
            <a:spLocks noGrp="1"/>
          </p:cNvSpPr>
          <p:nvPr>
            <p:ph type="sldNum" sz="quarter" idx="12"/>
          </p:nvPr>
        </p:nvSpPr>
        <p:spPr/>
        <p:txBody>
          <a:bodyPr/>
          <a:lstStyle/>
          <a:p>
            <a:fld id="{D852D4E8-E283-404D-80D7-3AF63315721A}" type="slidenum">
              <a:rPr lang="en-US" smtClean="0"/>
              <a:t>20</a:t>
            </a:fld>
            <a:endParaRPr lang="es-419" dirty="0"/>
          </a:p>
        </p:txBody>
      </p:sp>
      <p:sp>
        <p:nvSpPr>
          <p:cNvPr id="3" name="Content Placeholder 2">
            <a:extLst>
              <a:ext uri="{FF2B5EF4-FFF2-40B4-BE49-F238E27FC236}">
                <a16:creationId xmlns:a16="http://schemas.microsoft.com/office/drawing/2014/main" id="{894FA788-E46C-87BA-9392-6CD5D6B212A5}"/>
              </a:ext>
            </a:extLst>
          </p:cNvPr>
          <p:cNvSpPr>
            <a:spLocks noGrp="1"/>
          </p:cNvSpPr>
          <p:nvPr>
            <p:ph idx="1"/>
          </p:nvPr>
        </p:nvSpPr>
        <p:spPr>
          <a:xfrm>
            <a:off x="457200" y="1639824"/>
            <a:ext cx="8229600" cy="906152"/>
          </a:xfrm>
        </p:spPr>
        <p:txBody>
          <a:bodyPr/>
          <a:lstStyle/>
          <a:p>
            <a:pPr marL="82296" indent="0">
              <a:buNone/>
            </a:pPr>
            <a:r>
              <a:rPr lang="es-419" dirty="0">
                <a:solidFill>
                  <a:schemeClr val="tx1"/>
                </a:solidFill>
              </a:rPr>
              <a:t>	Puede inscribirse en el Programa de Descuentos para Internet y 	Lifeline de la FCC si es elegible</a:t>
            </a:r>
          </a:p>
          <a:p>
            <a:pPr marL="82296" indent="0">
              <a:buNone/>
            </a:pPr>
            <a:endParaRPr lang="es-419" dirty="0">
              <a:solidFill>
                <a:schemeClr val="tx1"/>
              </a:solidFill>
            </a:endParaRPr>
          </a:p>
          <a:p>
            <a:pPr marL="82296" indent="0">
              <a:buNone/>
            </a:pPr>
            <a:endParaRPr lang="es-419" dirty="0">
              <a:solidFill>
                <a:schemeClr val="tx1"/>
              </a:solidFill>
            </a:endParaRPr>
          </a:p>
          <a:p>
            <a:pPr marL="82296" indent="0">
              <a:buNone/>
            </a:pPr>
            <a:endParaRPr lang="es-419" dirty="0">
              <a:solidFill>
                <a:schemeClr val="tx1"/>
              </a:solidFill>
            </a:endParaRPr>
          </a:p>
          <a:p>
            <a:pPr marL="82296" indent="0">
              <a:buNone/>
            </a:pPr>
            <a:endParaRPr lang="es-419" dirty="0">
              <a:solidFill>
                <a:schemeClr val="tx1"/>
              </a:solidFill>
            </a:endParaRPr>
          </a:p>
          <a:p>
            <a:endParaRPr lang="es-419" dirty="0"/>
          </a:p>
          <a:p>
            <a:endParaRPr lang="es-419" dirty="0"/>
          </a:p>
        </p:txBody>
      </p:sp>
      <p:sp>
        <p:nvSpPr>
          <p:cNvPr id="4" name="Title 3">
            <a:extLst>
              <a:ext uri="{FF2B5EF4-FFF2-40B4-BE49-F238E27FC236}">
                <a16:creationId xmlns:a16="http://schemas.microsoft.com/office/drawing/2014/main" id="{2F466B11-2696-56D0-5C92-F9E999190675}"/>
              </a:ext>
            </a:extLst>
          </p:cNvPr>
          <p:cNvSpPr>
            <a:spLocks noGrp="1"/>
          </p:cNvSpPr>
          <p:nvPr>
            <p:ph type="title"/>
          </p:nvPr>
        </p:nvSpPr>
        <p:spPr/>
        <p:txBody>
          <a:bodyPr/>
          <a:lstStyle/>
          <a:p>
            <a:r>
              <a:rPr lang="es-419" dirty="0"/>
              <a:t>Directrices del ACP</a:t>
            </a:r>
          </a:p>
        </p:txBody>
      </p:sp>
      <p:pic>
        <p:nvPicPr>
          <p:cNvPr id="7" name="Picture 6" descr="Logo&#10;&#10;Description automatically generated">
            <a:extLst>
              <a:ext uri="{FF2B5EF4-FFF2-40B4-BE49-F238E27FC236}">
                <a16:creationId xmlns:a16="http://schemas.microsoft.com/office/drawing/2014/main" id="{A067E608-1882-F90A-D647-E3BD00A8FE5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0492" y="1442798"/>
            <a:ext cx="807635" cy="777240"/>
          </a:xfrm>
          <a:prstGeom prst="rect">
            <a:avLst/>
          </a:prstGeom>
        </p:spPr>
      </p:pic>
      <p:pic>
        <p:nvPicPr>
          <p:cNvPr id="10" name="Picture 9" descr="Graphic of a laptop and a cell phone connecting to the internet.">
            <a:extLst>
              <a:ext uri="{FF2B5EF4-FFF2-40B4-BE49-F238E27FC236}">
                <a16:creationId xmlns:a16="http://schemas.microsoft.com/office/drawing/2014/main" id="{FAEC2B84-25BD-F8B2-5FA0-D3C757C3A26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83336" y="2659566"/>
            <a:ext cx="7772400" cy="3665034"/>
          </a:xfrm>
          <a:prstGeom prst="rect">
            <a:avLst/>
          </a:prstGeom>
        </p:spPr>
      </p:pic>
    </p:spTree>
    <p:extLst>
      <p:ext uri="{BB962C8B-B14F-4D97-AF65-F5344CB8AC3E}">
        <p14:creationId xmlns:p14="http://schemas.microsoft.com/office/powerpoint/2010/main" val="12056338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4F13142-EE0A-EFDA-7378-6572E640496B}"/>
              </a:ext>
            </a:extLst>
          </p:cNvPr>
          <p:cNvSpPr>
            <a:spLocks noGrp="1"/>
          </p:cNvSpPr>
          <p:nvPr>
            <p:ph type="sldNum" sz="quarter" idx="12"/>
          </p:nvPr>
        </p:nvSpPr>
        <p:spPr/>
        <p:txBody>
          <a:bodyPr/>
          <a:lstStyle/>
          <a:p>
            <a:fld id="{D852D4E8-E283-404D-80D7-3AF63315721A}" type="slidenum">
              <a:rPr lang="en-US" smtClean="0"/>
              <a:t>21</a:t>
            </a:fld>
            <a:endParaRPr lang="es-419" dirty="0"/>
          </a:p>
        </p:txBody>
      </p:sp>
      <p:sp>
        <p:nvSpPr>
          <p:cNvPr id="3" name="Content Placeholder 2">
            <a:extLst>
              <a:ext uri="{FF2B5EF4-FFF2-40B4-BE49-F238E27FC236}">
                <a16:creationId xmlns:a16="http://schemas.microsoft.com/office/drawing/2014/main" id="{894FA788-E46C-87BA-9392-6CD5D6B212A5}"/>
              </a:ext>
            </a:extLst>
          </p:cNvPr>
          <p:cNvSpPr>
            <a:spLocks noGrp="1"/>
          </p:cNvSpPr>
          <p:nvPr>
            <p:ph idx="1"/>
          </p:nvPr>
        </p:nvSpPr>
        <p:spPr>
          <a:xfrm>
            <a:off x="457200" y="1639824"/>
            <a:ext cx="8229600" cy="906152"/>
          </a:xfrm>
        </p:spPr>
        <p:txBody>
          <a:bodyPr/>
          <a:lstStyle/>
          <a:p>
            <a:pPr marL="82296" indent="0">
              <a:buNone/>
            </a:pPr>
            <a:r>
              <a:rPr lang="es-419" dirty="0">
                <a:solidFill>
                  <a:schemeClr val="tx1"/>
                </a:solidFill>
              </a:rPr>
              <a:t>	El descuento se aplica en su factura</a:t>
            </a:r>
          </a:p>
          <a:p>
            <a:pPr marL="82296" indent="0">
              <a:buNone/>
            </a:pPr>
            <a:endParaRPr lang="es-419" dirty="0">
              <a:solidFill>
                <a:schemeClr val="tx1"/>
              </a:solidFill>
            </a:endParaRPr>
          </a:p>
          <a:p>
            <a:pPr marL="82296" indent="0">
              <a:buNone/>
            </a:pPr>
            <a:endParaRPr lang="es-419" dirty="0">
              <a:solidFill>
                <a:schemeClr val="tx1"/>
              </a:solidFill>
            </a:endParaRPr>
          </a:p>
          <a:p>
            <a:pPr marL="82296" indent="0">
              <a:buNone/>
            </a:pPr>
            <a:endParaRPr lang="es-419" dirty="0">
              <a:solidFill>
                <a:schemeClr val="tx1"/>
              </a:solidFill>
            </a:endParaRPr>
          </a:p>
          <a:p>
            <a:pPr marL="82296" indent="0">
              <a:buNone/>
            </a:pPr>
            <a:endParaRPr lang="es-419" dirty="0">
              <a:solidFill>
                <a:schemeClr val="tx1"/>
              </a:solidFill>
            </a:endParaRPr>
          </a:p>
          <a:p>
            <a:pPr marL="82296" indent="0">
              <a:buNone/>
            </a:pPr>
            <a:endParaRPr lang="es-419" dirty="0">
              <a:solidFill>
                <a:schemeClr val="tx1"/>
              </a:solidFill>
            </a:endParaRPr>
          </a:p>
          <a:p>
            <a:pPr marL="82296" indent="0">
              <a:buNone/>
            </a:pPr>
            <a:endParaRPr lang="es-419" dirty="0">
              <a:solidFill>
                <a:schemeClr val="tx1"/>
              </a:solidFill>
            </a:endParaRPr>
          </a:p>
          <a:p>
            <a:endParaRPr lang="es-419" dirty="0"/>
          </a:p>
          <a:p>
            <a:endParaRPr lang="es-419" dirty="0"/>
          </a:p>
        </p:txBody>
      </p:sp>
      <p:sp>
        <p:nvSpPr>
          <p:cNvPr id="4" name="Title 3">
            <a:extLst>
              <a:ext uri="{FF2B5EF4-FFF2-40B4-BE49-F238E27FC236}">
                <a16:creationId xmlns:a16="http://schemas.microsoft.com/office/drawing/2014/main" id="{2F466B11-2696-56D0-5C92-F9E999190675}"/>
              </a:ext>
            </a:extLst>
          </p:cNvPr>
          <p:cNvSpPr>
            <a:spLocks noGrp="1"/>
          </p:cNvSpPr>
          <p:nvPr>
            <p:ph type="title"/>
          </p:nvPr>
        </p:nvSpPr>
        <p:spPr/>
        <p:txBody>
          <a:bodyPr/>
          <a:lstStyle/>
          <a:p>
            <a:r>
              <a:rPr lang="es-419" dirty="0"/>
              <a:t>Directrices del ACP</a:t>
            </a:r>
          </a:p>
        </p:txBody>
      </p:sp>
      <p:pic>
        <p:nvPicPr>
          <p:cNvPr id="6" name="Picture 5" descr="Logo&#10;&#10;Description automatically generated">
            <a:extLst>
              <a:ext uri="{FF2B5EF4-FFF2-40B4-BE49-F238E27FC236}">
                <a16:creationId xmlns:a16="http://schemas.microsoft.com/office/drawing/2014/main" id="{660349E9-09D6-0CCD-D526-B527E89CECB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0492" y="1437164"/>
            <a:ext cx="807635" cy="777240"/>
          </a:xfrm>
          <a:prstGeom prst="rect">
            <a:avLst/>
          </a:prstGeom>
        </p:spPr>
      </p:pic>
      <p:pic>
        <p:nvPicPr>
          <p:cNvPr id="7" name="Picture 6" descr="A computer with a paper on the screen&#10;&#10;Description automatically generated with low confidence">
            <a:extLst>
              <a:ext uri="{FF2B5EF4-FFF2-40B4-BE49-F238E27FC236}">
                <a16:creationId xmlns:a16="http://schemas.microsoft.com/office/drawing/2014/main" id="{DCB39ECB-762D-5AE6-67D4-D90375ACC0B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23095" y="2545976"/>
            <a:ext cx="7097810" cy="3895299"/>
          </a:xfrm>
          <a:prstGeom prst="rect">
            <a:avLst/>
          </a:prstGeom>
        </p:spPr>
      </p:pic>
    </p:spTree>
    <p:extLst>
      <p:ext uri="{BB962C8B-B14F-4D97-AF65-F5344CB8AC3E}">
        <p14:creationId xmlns:p14="http://schemas.microsoft.com/office/powerpoint/2010/main" val="4193854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4F13142-EE0A-EFDA-7378-6572E640496B}"/>
              </a:ext>
            </a:extLst>
          </p:cNvPr>
          <p:cNvSpPr>
            <a:spLocks noGrp="1"/>
          </p:cNvSpPr>
          <p:nvPr>
            <p:ph type="sldNum" sz="quarter" idx="12"/>
          </p:nvPr>
        </p:nvSpPr>
        <p:spPr/>
        <p:txBody>
          <a:bodyPr/>
          <a:lstStyle/>
          <a:p>
            <a:fld id="{D852D4E8-E283-404D-80D7-3AF63315721A}" type="slidenum">
              <a:rPr lang="en-US" smtClean="0"/>
              <a:t>22</a:t>
            </a:fld>
            <a:endParaRPr lang="es-419" dirty="0"/>
          </a:p>
        </p:txBody>
      </p:sp>
      <p:sp>
        <p:nvSpPr>
          <p:cNvPr id="3" name="Content Placeholder 2">
            <a:extLst>
              <a:ext uri="{FF2B5EF4-FFF2-40B4-BE49-F238E27FC236}">
                <a16:creationId xmlns:a16="http://schemas.microsoft.com/office/drawing/2014/main" id="{894FA788-E46C-87BA-9392-6CD5D6B212A5}"/>
              </a:ext>
            </a:extLst>
          </p:cNvPr>
          <p:cNvSpPr>
            <a:spLocks noGrp="1"/>
          </p:cNvSpPr>
          <p:nvPr>
            <p:ph idx="1"/>
          </p:nvPr>
        </p:nvSpPr>
        <p:spPr>
          <a:xfrm>
            <a:off x="457200" y="1639824"/>
            <a:ext cx="8229600" cy="906152"/>
          </a:xfrm>
        </p:spPr>
        <p:txBody>
          <a:bodyPr/>
          <a:lstStyle/>
          <a:p>
            <a:pPr marL="82296" indent="0">
              <a:buNone/>
            </a:pPr>
            <a:r>
              <a:rPr lang="es-419" dirty="0">
                <a:solidFill>
                  <a:schemeClr val="tx1"/>
                </a:solidFill>
              </a:rPr>
              <a:t>	Beneficio para la compra de un dispositivo</a:t>
            </a:r>
          </a:p>
          <a:p>
            <a:pPr marL="82296" indent="0">
              <a:buNone/>
            </a:pPr>
            <a:endParaRPr lang="es-419" dirty="0">
              <a:solidFill>
                <a:schemeClr val="tx1"/>
              </a:solidFill>
            </a:endParaRPr>
          </a:p>
          <a:p>
            <a:pPr marL="82296" indent="0">
              <a:buNone/>
            </a:pPr>
            <a:endParaRPr lang="es-419" dirty="0">
              <a:solidFill>
                <a:schemeClr val="tx1"/>
              </a:solidFill>
            </a:endParaRPr>
          </a:p>
          <a:p>
            <a:pPr marL="82296" indent="0">
              <a:buNone/>
            </a:pPr>
            <a:endParaRPr lang="es-419" dirty="0">
              <a:solidFill>
                <a:schemeClr val="tx1"/>
              </a:solidFill>
            </a:endParaRPr>
          </a:p>
          <a:p>
            <a:pPr marL="82296" indent="0">
              <a:buNone/>
            </a:pPr>
            <a:endParaRPr lang="es-419" dirty="0">
              <a:solidFill>
                <a:schemeClr val="tx1"/>
              </a:solidFill>
            </a:endParaRPr>
          </a:p>
          <a:p>
            <a:pPr marL="82296" indent="0">
              <a:buNone/>
            </a:pPr>
            <a:endParaRPr lang="es-419" dirty="0">
              <a:solidFill>
                <a:schemeClr val="tx1"/>
              </a:solidFill>
            </a:endParaRPr>
          </a:p>
          <a:p>
            <a:pPr marL="82296" indent="0">
              <a:buNone/>
            </a:pPr>
            <a:endParaRPr lang="es-419" dirty="0">
              <a:solidFill>
                <a:schemeClr val="tx1"/>
              </a:solidFill>
            </a:endParaRPr>
          </a:p>
          <a:p>
            <a:pPr marL="82296" indent="0">
              <a:buNone/>
            </a:pPr>
            <a:endParaRPr lang="es-419" dirty="0">
              <a:solidFill>
                <a:schemeClr val="tx1"/>
              </a:solidFill>
            </a:endParaRPr>
          </a:p>
          <a:p>
            <a:endParaRPr lang="es-419" dirty="0"/>
          </a:p>
          <a:p>
            <a:endParaRPr lang="es-419" dirty="0"/>
          </a:p>
        </p:txBody>
      </p:sp>
      <p:sp>
        <p:nvSpPr>
          <p:cNvPr id="4" name="Title 3">
            <a:extLst>
              <a:ext uri="{FF2B5EF4-FFF2-40B4-BE49-F238E27FC236}">
                <a16:creationId xmlns:a16="http://schemas.microsoft.com/office/drawing/2014/main" id="{2F466B11-2696-56D0-5C92-F9E999190675}"/>
              </a:ext>
            </a:extLst>
          </p:cNvPr>
          <p:cNvSpPr>
            <a:spLocks noGrp="1"/>
          </p:cNvSpPr>
          <p:nvPr>
            <p:ph type="title"/>
          </p:nvPr>
        </p:nvSpPr>
        <p:spPr/>
        <p:txBody>
          <a:bodyPr/>
          <a:lstStyle/>
          <a:p>
            <a:r>
              <a:rPr lang="es-419" dirty="0"/>
              <a:t>Directrices del ACP</a:t>
            </a:r>
          </a:p>
        </p:txBody>
      </p:sp>
      <p:pic>
        <p:nvPicPr>
          <p:cNvPr id="7" name="Picture 6" descr="A graphic of a laptop. ">
            <a:extLst>
              <a:ext uri="{FF2B5EF4-FFF2-40B4-BE49-F238E27FC236}">
                <a16:creationId xmlns:a16="http://schemas.microsoft.com/office/drawing/2014/main" id="{3F69496A-0634-4D45-9D91-44E832E68DC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58303" y="2445840"/>
            <a:ext cx="4027394" cy="4027394"/>
          </a:xfrm>
          <a:prstGeom prst="rect">
            <a:avLst/>
          </a:prstGeom>
        </p:spPr>
      </p:pic>
      <p:pic>
        <p:nvPicPr>
          <p:cNvPr id="10" name="Picture 9" descr="Logo&#10;&#10;Description automatically generated">
            <a:extLst>
              <a:ext uri="{FF2B5EF4-FFF2-40B4-BE49-F238E27FC236}">
                <a16:creationId xmlns:a16="http://schemas.microsoft.com/office/drawing/2014/main" id="{CA7107BD-6F07-27F6-6E47-0BE85DC58CA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0492" y="1447713"/>
            <a:ext cx="807635" cy="777240"/>
          </a:xfrm>
          <a:prstGeom prst="rect">
            <a:avLst/>
          </a:prstGeom>
        </p:spPr>
      </p:pic>
    </p:spTree>
    <p:extLst>
      <p:ext uri="{BB962C8B-B14F-4D97-AF65-F5344CB8AC3E}">
        <p14:creationId xmlns:p14="http://schemas.microsoft.com/office/powerpoint/2010/main" val="17387954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4F13142-EE0A-EFDA-7378-6572E640496B}"/>
              </a:ext>
            </a:extLst>
          </p:cNvPr>
          <p:cNvSpPr>
            <a:spLocks noGrp="1"/>
          </p:cNvSpPr>
          <p:nvPr>
            <p:ph type="sldNum" sz="quarter" idx="12"/>
          </p:nvPr>
        </p:nvSpPr>
        <p:spPr/>
        <p:txBody>
          <a:bodyPr/>
          <a:lstStyle/>
          <a:p>
            <a:fld id="{D852D4E8-E283-404D-80D7-3AF63315721A}" type="slidenum">
              <a:rPr lang="en-US" smtClean="0"/>
              <a:t>23</a:t>
            </a:fld>
            <a:endParaRPr lang="es-419" dirty="0"/>
          </a:p>
        </p:txBody>
      </p:sp>
      <p:sp>
        <p:nvSpPr>
          <p:cNvPr id="3" name="Content Placeholder 2">
            <a:extLst>
              <a:ext uri="{FF2B5EF4-FFF2-40B4-BE49-F238E27FC236}">
                <a16:creationId xmlns:a16="http://schemas.microsoft.com/office/drawing/2014/main" id="{894FA788-E46C-87BA-9392-6CD5D6B212A5}"/>
              </a:ext>
            </a:extLst>
          </p:cNvPr>
          <p:cNvSpPr>
            <a:spLocks noGrp="1"/>
          </p:cNvSpPr>
          <p:nvPr>
            <p:ph idx="1"/>
          </p:nvPr>
        </p:nvSpPr>
        <p:spPr>
          <a:xfrm>
            <a:off x="457200" y="1639824"/>
            <a:ext cx="8229600" cy="906152"/>
          </a:xfrm>
        </p:spPr>
        <p:txBody>
          <a:bodyPr/>
          <a:lstStyle/>
          <a:p>
            <a:pPr marL="82296" indent="0">
              <a:buNone/>
            </a:pPr>
            <a:r>
              <a:rPr lang="es-419" dirty="0">
                <a:solidFill>
                  <a:schemeClr val="tx1"/>
                </a:solidFill>
              </a:rPr>
              <a:t>	Pueden ser necesarios documentos adicionales</a:t>
            </a:r>
          </a:p>
          <a:p>
            <a:pPr marL="82296" indent="0">
              <a:buNone/>
            </a:pPr>
            <a:endParaRPr lang="es-419" dirty="0">
              <a:solidFill>
                <a:schemeClr val="tx1"/>
              </a:solidFill>
            </a:endParaRPr>
          </a:p>
          <a:p>
            <a:pPr marL="82296" indent="0">
              <a:buNone/>
            </a:pPr>
            <a:endParaRPr lang="es-419" dirty="0">
              <a:solidFill>
                <a:schemeClr val="tx1"/>
              </a:solidFill>
            </a:endParaRPr>
          </a:p>
          <a:p>
            <a:pPr marL="82296" indent="0">
              <a:buNone/>
            </a:pPr>
            <a:endParaRPr lang="es-419" dirty="0">
              <a:solidFill>
                <a:schemeClr val="tx1"/>
              </a:solidFill>
            </a:endParaRPr>
          </a:p>
          <a:p>
            <a:pPr marL="82296" indent="0">
              <a:buNone/>
            </a:pPr>
            <a:endParaRPr lang="es-419" dirty="0">
              <a:solidFill>
                <a:schemeClr val="tx1"/>
              </a:solidFill>
            </a:endParaRPr>
          </a:p>
          <a:p>
            <a:pPr marL="82296" indent="0">
              <a:buNone/>
            </a:pPr>
            <a:endParaRPr lang="es-419" dirty="0">
              <a:solidFill>
                <a:schemeClr val="tx1"/>
              </a:solidFill>
            </a:endParaRPr>
          </a:p>
          <a:p>
            <a:pPr marL="82296" indent="0">
              <a:buNone/>
            </a:pPr>
            <a:endParaRPr lang="es-419" dirty="0">
              <a:solidFill>
                <a:schemeClr val="tx1"/>
              </a:solidFill>
            </a:endParaRPr>
          </a:p>
          <a:p>
            <a:pPr marL="82296" indent="0">
              <a:buNone/>
            </a:pPr>
            <a:endParaRPr lang="es-419" dirty="0">
              <a:solidFill>
                <a:schemeClr val="tx1"/>
              </a:solidFill>
            </a:endParaRPr>
          </a:p>
          <a:p>
            <a:pPr marL="82296" indent="0">
              <a:buNone/>
            </a:pPr>
            <a:endParaRPr lang="es-419" dirty="0">
              <a:solidFill>
                <a:schemeClr val="tx1"/>
              </a:solidFill>
            </a:endParaRPr>
          </a:p>
          <a:p>
            <a:endParaRPr lang="es-419" dirty="0"/>
          </a:p>
          <a:p>
            <a:endParaRPr lang="es-419" dirty="0"/>
          </a:p>
        </p:txBody>
      </p:sp>
      <p:sp>
        <p:nvSpPr>
          <p:cNvPr id="4" name="Title 3">
            <a:extLst>
              <a:ext uri="{FF2B5EF4-FFF2-40B4-BE49-F238E27FC236}">
                <a16:creationId xmlns:a16="http://schemas.microsoft.com/office/drawing/2014/main" id="{2F466B11-2696-56D0-5C92-F9E999190675}"/>
              </a:ext>
            </a:extLst>
          </p:cNvPr>
          <p:cNvSpPr>
            <a:spLocks noGrp="1"/>
          </p:cNvSpPr>
          <p:nvPr>
            <p:ph type="title"/>
          </p:nvPr>
        </p:nvSpPr>
        <p:spPr/>
        <p:txBody>
          <a:bodyPr/>
          <a:lstStyle/>
          <a:p>
            <a:r>
              <a:rPr lang="es-419" dirty="0"/>
              <a:t>Directrices del ACP</a:t>
            </a:r>
          </a:p>
        </p:txBody>
      </p:sp>
      <p:pic>
        <p:nvPicPr>
          <p:cNvPr id="6" name="Picture 5" descr="Logo, icon&#10;&#10;Description automatically generated">
            <a:extLst>
              <a:ext uri="{FF2B5EF4-FFF2-40B4-BE49-F238E27FC236}">
                <a16:creationId xmlns:a16="http://schemas.microsoft.com/office/drawing/2014/main" id="{60BAD28D-F14B-8713-524A-4A3F23A4A16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 y="1439829"/>
            <a:ext cx="807635" cy="777240"/>
          </a:xfrm>
          <a:prstGeom prst="rect">
            <a:avLst/>
          </a:prstGeom>
        </p:spPr>
      </p:pic>
      <p:pic>
        <p:nvPicPr>
          <p:cNvPr id="9" name="Picture 8" descr="A graphic a computer screen with signed document.">
            <a:extLst>
              <a:ext uri="{FF2B5EF4-FFF2-40B4-BE49-F238E27FC236}">
                <a16:creationId xmlns:a16="http://schemas.microsoft.com/office/drawing/2014/main" id="{DAE9EB69-A9E5-A84A-52ED-554271FCD7B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90800" y="2545976"/>
            <a:ext cx="3962400" cy="3962400"/>
          </a:xfrm>
          <a:prstGeom prst="rect">
            <a:avLst/>
          </a:prstGeom>
        </p:spPr>
      </p:pic>
    </p:spTree>
    <p:extLst>
      <p:ext uri="{BB962C8B-B14F-4D97-AF65-F5344CB8AC3E}">
        <p14:creationId xmlns:p14="http://schemas.microsoft.com/office/powerpoint/2010/main" val="14728726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4F13142-EE0A-EFDA-7378-6572E640496B}"/>
              </a:ext>
            </a:extLst>
          </p:cNvPr>
          <p:cNvSpPr>
            <a:spLocks noGrp="1"/>
          </p:cNvSpPr>
          <p:nvPr>
            <p:ph type="sldNum" sz="quarter" idx="12"/>
          </p:nvPr>
        </p:nvSpPr>
        <p:spPr/>
        <p:txBody>
          <a:bodyPr/>
          <a:lstStyle/>
          <a:p>
            <a:fld id="{D852D4E8-E283-404D-80D7-3AF63315721A}" type="slidenum">
              <a:rPr lang="en-US" smtClean="0"/>
              <a:t>24</a:t>
            </a:fld>
            <a:endParaRPr lang="es-419" dirty="0"/>
          </a:p>
        </p:txBody>
      </p:sp>
      <p:sp>
        <p:nvSpPr>
          <p:cNvPr id="3" name="Content Placeholder 2">
            <a:extLst>
              <a:ext uri="{FF2B5EF4-FFF2-40B4-BE49-F238E27FC236}">
                <a16:creationId xmlns:a16="http://schemas.microsoft.com/office/drawing/2014/main" id="{894FA788-E46C-87BA-9392-6CD5D6B212A5}"/>
              </a:ext>
            </a:extLst>
          </p:cNvPr>
          <p:cNvSpPr>
            <a:spLocks noGrp="1"/>
          </p:cNvSpPr>
          <p:nvPr>
            <p:ph idx="1"/>
          </p:nvPr>
        </p:nvSpPr>
        <p:spPr>
          <a:xfrm>
            <a:off x="834528" y="1639824"/>
            <a:ext cx="8229600" cy="906152"/>
          </a:xfrm>
        </p:spPr>
        <p:txBody>
          <a:bodyPr/>
          <a:lstStyle/>
          <a:p>
            <a:pPr marL="82296" indent="0">
              <a:buNone/>
            </a:pPr>
            <a:r>
              <a:rPr lang="es-419" dirty="0">
                <a:solidFill>
                  <a:schemeClr val="tx1"/>
                </a:solidFill>
              </a:rPr>
              <a:t>	Si deja de calificar, debe notificar a su compañía de Internet o al 	administrador del ACP en un plazo de 30 días </a:t>
            </a:r>
          </a:p>
          <a:p>
            <a:pPr marL="82296" indent="0">
              <a:buNone/>
            </a:pPr>
            <a:endParaRPr lang="es-419" dirty="0">
              <a:solidFill>
                <a:schemeClr val="tx1"/>
              </a:solidFill>
            </a:endParaRPr>
          </a:p>
          <a:p>
            <a:pPr marL="82296" indent="0">
              <a:buNone/>
            </a:pPr>
            <a:endParaRPr lang="es-419" dirty="0">
              <a:solidFill>
                <a:schemeClr val="tx1"/>
              </a:solidFill>
            </a:endParaRPr>
          </a:p>
          <a:p>
            <a:pPr marL="82296" indent="0">
              <a:buNone/>
            </a:pPr>
            <a:endParaRPr lang="es-419" dirty="0">
              <a:solidFill>
                <a:schemeClr val="tx1"/>
              </a:solidFill>
            </a:endParaRPr>
          </a:p>
          <a:p>
            <a:pPr marL="82296" indent="0">
              <a:buNone/>
            </a:pPr>
            <a:endParaRPr lang="es-419" dirty="0">
              <a:solidFill>
                <a:schemeClr val="tx1"/>
              </a:solidFill>
            </a:endParaRPr>
          </a:p>
          <a:p>
            <a:pPr marL="82296" indent="0">
              <a:buNone/>
            </a:pPr>
            <a:endParaRPr lang="es-419" dirty="0">
              <a:solidFill>
                <a:schemeClr val="tx1"/>
              </a:solidFill>
            </a:endParaRPr>
          </a:p>
          <a:p>
            <a:pPr marL="82296" indent="0">
              <a:buNone/>
            </a:pPr>
            <a:endParaRPr lang="es-419" dirty="0">
              <a:solidFill>
                <a:schemeClr val="tx1"/>
              </a:solidFill>
            </a:endParaRPr>
          </a:p>
          <a:p>
            <a:pPr marL="82296" indent="0">
              <a:buNone/>
            </a:pPr>
            <a:endParaRPr lang="es-419" dirty="0">
              <a:solidFill>
                <a:schemeClr val="tx1"/>
              </a:solidFill>
            </a:endParaRPr>
          </a:p>
          <a:p>
            <a:pPr marL="82296" indent="0">
              <a:buNone/>
            </a:pPr>
            <a:endParaRPr lang="es-419" dirty="0">
              <a:solidFill>
                <a:schemeClr val="tx1"/>
              </a:solidFill>
            </a:endParaRPr>
          </a:p>
          <a:p>
            <a:pPr marL="82296" indent="0">
              <a:buNone/>
            </a:pPr>
            <a:endParaRPr lang="es-419" dirty="0">
              <a:solidFill>
                <a:schemeClr val="tx1"/>
              </a:solidFill>
            </a:endParaRPr>
          </a:p>
          <a:p>
            <a:endParaRPr lang="es-419" dirty="0"/>
          </a:p>
          <a:p>
            <a:endParaRPr lang="es-419" dirty="0"/>
          </a:p>
        </p:txBody>
      </p:sp>
      <p:sp>
        <p:nvSpPr>
          <p:cNvPr id="4" name="Title 3">
            <a:extLst>
              <a:ext uri="{FF2B5EF4-FFF2-40B4-BE49-F238E27FC236}">
                <a16:creationId xmlns:a16="http://schemas.microsoft.com/office/drawing/2014/main" id="{2F466B11-2696-56D0-5C92-F9E999190675}"/>
              </a:ext>
            </a:extLst>
          </p:cNvPr>
          <p:cNvSpPr>
            <a:spLocks noGrp="1"/>
          </p:cNvSpPr>
          <p:nvPr>
            <p:ph type="title"/>
          </p:nvPr>
        </p:nvSpPr>
        <p:spPr/>
        <p:txBody>
          <a:bodyPr/>
          <a:lstStyle/>
          <a:p>
            <a:r>
              <a:rPr lang="es-419" dirty="0"/>
              <a:t>Directrices del ACP</a:t>
            </a:r>
          </a:p>
        </p:txBody>
      </p:sp>
      <p:pic>
        <p:nvPicPr>
          <p:cNvPr id="7" name="Picture 6" descr="Calendar with the thirtieth day highlighted. ">
            <a:extLst>
              <a:ext uri="{FF2B5EF4-FFF2-40B4-BE49-F238E27FC236}">
                <a16:creationId xmlns:a16="http://schemas.microsoft.com/office/drawing/2014/main" id="{6D274D77-54A9-59D4-6986-7EF1BC19537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82585" y="2545976"/>
            <a:ext cx="6042212" cy="4028141"/>
          </a:xfrm>
          <a:prstGeom prst="rect">
            <a:avLst/>
          </a:prstGeom>
        </p:spPr>
      </p:pic>
      <p:pic>
        <p:nvPicPr>
          <p:cNvPr id="10" name="Picture 9" descr="Logo&#10;&#10;Description automatically generated">
            <a:extLst>
              <a:ext uri="{FF2B5EF4-FFF2-40B4-BE49-F238E27FC236}">
                <a16:creationId xmlns:a16="http://schemas.microsoft.com/office/drawing/2014/main" id="{9992ECA8-F932-2735-4A48-7B58FD540C7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7200" y="1449874"/>
            <a:ext cx="807635" cy="777240"/>
          </a:xfrm>
          <a:prstGeom prst="rect">
            <a:avLst/>
          </a:prstGeom>
        </p:spPr>
      </p:pic>
    </p:spTree>
    <p:extLst>
      <p:ext uri="{BB962C8B-B14F-4D97-AF65-F5344CB8AC3E}">
        <p14:creationId xmlns:p14="http://schemas.microsoft.com/office/powerpoint/2010/main" val="4103474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4F13142-EE0A-EFDA-7378-6572E640496B}"/>
              </a:ext>
            </a:extLst>
          </p:cNvPr>
          <p:cNvSpPr>
            <a:spLocks noGrp="1"/>
          </p:cNvSpPr>
          <p:nvPr>
            <p:ph type="sldNum" sz="quarter" idx="12"/>
          </p:nvPr>
        </p:nvSpPr>
        <p:spPr/>
        <p:txBody>
          <a:bodyPr/>
          <a:lstStyle/>
          <a:p>
            <a:fld id="{D852D4E8-E283-404D-80D7-3AF63315721A}" type="slidenum">
              <a:rPr lang="en-US" smtClean="0"/>
              <a:t>25</a:t>
            </a:fld>
            <a:endParaRPr lang="es-419" dirty="0"/>
          </a:p>
        </p:txBody>
      </p:sp>
      <p:sp>
        <p:nvSpPr>
          <p:cNvPr id="3" name="Content Placeholder 2">
            <a:extLst>
              <a:ext uri="{FF2B5EF4-FFF2-40B4-BE49-F238E27FC236}">
                <a16:creationId xmlns:a16="http://schemas.microsoft.com/office/drawing/2014/main" id="{894FA788-E46C-87BA-9392-6CD5D6B212A5}"/>
              </a:ext>
            </a:extLst>
          </p:cNvPr>
          <p:cNvSpPr>
            <a:spLocks noGrp="1"/>
          </p:cNvSpPr>
          <p:nvPr>
            <p:ph idx="1"/>
          </p:nvPr>
        </p:nvSpPr>
        <p:spPr>
          <a:xfrm>
            <a:off x="457200" y="1639824"/>
            <a:ext cx="8229600" cy="906152"/>
          </a:xfrm>
        </p:spPr>
        <p:txBody>
          <a:bodyPr/>
          <a:lstStyle/>
          <a:p>
            <a:pPr marL="82296" indent="0">
              <a:buNone/>
            </a:pPr>
            <a:r>
              <a:rPr lang="es-419" dirty="0">
                <a:solidFill>
                  <a:schemeClr val="tx1"/>
                </a:solidFill>
              </a:rPr>
              <a:t>	Úselo o lo perderá</a:t>
            </a:r>
          </a:p>
          <a:p>
            <a:pPr marL="82296" indent="0">
              <a:buNone/>
            </a:pPr>
            <a:endParaRPr lang="es-419" dirty="0">
              <a:solidFill>
                <a:schemeClr val="tx1"/>
              </a:solidFill>
            </a:endParaRPr>
          </a:p>
          <a:p>
            <a:pPr marL="82296" indent="0">
              <a:buNone/>
            </a:pPr>
            <a:endParaRPr lang="es-419" dirty="0">
              <a:solidFill>
                <a:schemeClr val="tx1"/>
              </a:solidFill>
            </a:endParaRPr>
          </a:p>
          <a:p>
            <a:pPr marL="82296" indent="0">
              <a:buNone/>
            </a:pPr>
            <a:endParaRPr lang="es-419" dirty="0">
              <a:solidFill>
                <a:schemeClr val="tx1"/>
              </a:solidFill>
            </a:endParaRPr>
          </a:p>
          <a:p>
            <a:pPr marL="82296" indent="0">
              <a:buNone/>
            </a:pPr>
            <a:endParaRPr lang="es-419" dirty="0">
              <a:solidFill>
                <a:schemeClr val="tx1"/>
              </a:solidFill>
            </a:endParaRPr>
          </a:p>
          <a:p>
            <a:pPr marL="82296" indent="0">
              <a:buNone/>
            </a:pPr>
            <a:endParaRPr lang="es-419" dirty="0">
              <a:solidFill>
                <a:schemeClr val="tx1"/>
              </a:solidFill>
            </a:endParaRPr>
          </a:p>
          <a:p>
            <a:pPr marL="82296" indent="0">
              <a:buNone/>
            </a:pPr>
            <a:endParaRPr lang="es-419" dirty="0">
              <a:solidFill>
                <a:schemeClr val="tx1"/>
              </a:solidFill>
            </a:endParaRPr>
          </a:p>
          <a:p>
            <a:pPr marL="82296" indent="0">
              <a:buNone/>
            </a:pPr>
            <a:endParaRPr lang="es-419" dirty="0">
              <a:solidFill>
                <a:schemeClr val="tx1"/>
              </a:solidFill>
            </a:endParaRPr>
          </a:p>
          <a:p>
            <a:pPr marL="82296" indent="0">
              <a:buNone/>
            </a:pPr>
            <a:endParaRPr lang="es-419" dirty="0">
              <a:solidFill>
                <a:schemeClr val="tx1"/>
              </a:solidFill>
            </a:endParaRPr>
          </a:p>
          <a:p>
            <a:pPr marL="82296" indent="0">
              <a:buNone/>
            </a:pPr>
            <a:endParaRPr lang="es-419" dirty="0">
              <a:solidFill>
                <a:schemeClr val="tx1"/>
              </a:solidFill>
            </a:endParaRPr>
          </a:p>
          <a:p>
            <a:endParaRPr lang="es-419" dirty="0"/>
          </a:p>
          <a:p>
            <a:endParaRPr lang="es-419" dirty="0"/>
          </a:p>
        </p:txBody>
      </p:sp>
      <p:sp>
        <p:nvSpPr>
          <p:cNvPr id="4" name="Title 3">
            <a:extLst>
              <a:ext uri="{FF2B5EF4-FFF2-40B4-BE49-F238E27FC236}">
                <a16:creationId xmlns:a16="http://schemas.microsoft.com/office/drawing/2014/main" id="{2F466B11-2696-56D0-5C92-F9E999190675}"/>
              </a:ext>
            </a:extLst>
          </p:cNvPr>
          <p:cNvSpPr>
            <a:spLocks noGrp="1"/>
          </p:cNvSpPr>
          <p:nvPr>
            <p:ph type="title"/>
          </p:nvPr>
        </p:nvSpPr>
        <p:spPr/>
        <p:txBody>
          <a:bodyPr/>
          <a:lstStyle/>
          <a:p>
            <a:r>
              <a:rPr lang="es-419" dirty="0"/>
              <a:t>Directrices del ACP</a:t>
            </a:r>
          </a:p>
        </p:txBody>
      </p:sp>
      <p:pic>
        <p:nvPicPr>
          <p:cNvPr id="9" name="Picture 8" descr="Logo&#10;&#10;Description automatically generated">
            <a:extLst>
              <a:ext uri="{FF2B5EF4-FFF2-40B4-BE49-F238E27FC236}">
                <a16:creationId xmlns:a16="http://schemas.microsoft.com/office/drawing/2014/main" id="{227FB64A-A0AA-1DA1-FEDE-461055079A7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 y="1451951"/>
            <a:ext cx="807635" cy="777240"/>
          </a:xfrm>
          <a:prstGeom prst="rect">
            <a:avLst/>
          </a:prstGeom>
        </p:spPr>
      </p:pic>
      <p:pic>
        <p:nvPicPr>
          <p:cNvPr id="12" name="Picture 11" descr="A graphic of a laptop with a seach box on the screen.">
            <a:extLst>
              <a:ext uri="{FF2B5EF4-FFF2-40B4-BE49-F238E27FC236}">
                <a16:creationId xmlns:a16="http://schemas.microsoft.com/office/drawing/2014/main" id="{CCEE271D-9292-2CAD-9FF2-F9F93466AF8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2336" y="2585600"/>
            <a:ext cx="7772400" cy="3668834"/>
          </a:xfrm>
          <a:prstGeom prst="rect">
            <a:avLst/>
          </a:prstGeom>
        </p:spPr>
      </p:pic>
    </p:spTree>
    <p:extLst>
      <p:ext uri="{BB962C8B-B14F-4D97-AF65-F5344CB8AC3E}">
        <p14:creationId xmlns:p14="http://schemas.microsoft.com/office/powerpoint/2010/main" val="4828501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4F13142-EE0A-EFDA-7378-6572E640496B}"/>
              </a:ext>
            </a:extLst>
          </p:cNvPr>
          <p:cNvSpPr>
            <a:spLocks noGrp="1"/>
          </p:cNvSpPr>
          <p:nvPr>
            <p:ph type="sldNum" sz="quarter" idx="12"/>
          </p:nvPr>
        </p:nvSpPr>
        <p:spPr/>
        <p:txBody>
          <a:bodyPr/>
          <a:lstStyle/>
          <a:p>
            <a:fld id="{D852D4E8-E283-404D-80D7-3AF63315721A}" type="slidenum">
              <a:rPr lang="en-US" smtClean="0"/>
              <a:t>26</a:t>
            </a:fld>
            <a:endParaRPr lang="es-419" dirty="0"/>
          </a:p>
        </p:txBody>
      </p:sp>
      <p:sp>
        <p:nvSpPr>
          <p:cNvPr id="3" name="Content Placeholder 2">
            <a:extLst>
              <a:ext uri="{FF2B5EF4-FFF2-40B4-BE49-F238E27FC236}">
                <a16:creationId xmlns:a16="http://schemas.microsoft.com/office/drawing/2014/main" id="{894FA788-E46C-87BA-9392-6CD5D6B212A5}"/>
              </a:ext>
            </a:extLst>
          </p:cNvPr>
          <p:cNvSpPr>
            <a:spLocks noGrp="1"/>
          </p:cNvSpPr>
          <p:nvPr>
            <p:ph idx="1"/>
          </p:nvPr>
        </p:nvSpPr>
        <p:spPr>
          <a:xfrm>
            <a:off x="457200" y="1639824"/>
            <a:ext cx="8229600" cy="906152"/>
          </a:xfrm>
        </p:spPr>
        <p:txBody>
          <a:bodyPr/>
          <a:lstStyle/>
          <a:p>
            <a:pPr marL="82296" indent="0">
              <a:buNone/>
            </a:pPr>
            <a:r>
              <a:rPr lang="es-419" dirty="0">
                <a:solidFill>
                  <a:schemeClr val="tx1"/>
                </a:solidFill>
              </a:rPr>
              <a:t>	Recertifique todos los años</a:t>
            </a:r>
          </a:p>
          <a:p>
            <a:pPr marL="82296" indent="0">
              <a:buNone/>
            </a:pPr>
            <a:endParaRPr lang="es-419" dirty="0">
              <a:solidFill>
                <a:schemeClr val="tx1"/>
              </a:solidFill>
            </a:endParaRPr>
          </a:p>
          <a:p>
            <a:pPr marL="82296" indent="0">
              <a:buNone/>
            </a:pPr>
            <a:endParaRPr lang="es-419" dirty="0">
              <a:solidFill>
                <a:schemeClr val="tx1"/>
              </a:solidFill>
            </a:endParaRPr>
          </a:p>
          <a:p>
            <a:pPr marL="82296" indent="0">
              <a:buNone/>
            </a:pPr>
            <a:endParaRPr lang="es-419" dirty="0">
              <a:solidFill>
                <a:schemeClr val="tx1"/>
              </a:solidFill>
            </a:endParaRPr>
          </a:p>
          <a:p>
            <a:pPr marL="82296" indent="0">
              <a:buNone/>
            </a:pPr>
            <a:endParaRPr lang="es-419" dirty="0">
              <a:solidFill>
                <a:schemeClr val="tx1"/>
              </a:solidFill>
            </a:endParaRPr>
          </a:p>
          <a:p>
            <a:pPr marL="82296" indent="0">
              <a:buNone/>
            </a:pPr>
            <a:endParaRPr lang="es-419" dirty="0">
              <a:solidFill>
                <a:schemeClr val="tx1"/>
              </a:solidFill>
            </a:endParaRPr>
          </a:p>
          <a:p>
            <a:pPr marL="82296" indent="0">
              <a:buNone/>
            </a:pPr>
            <a:endParaRPr lang="es-419" dirty="0">
              <a:solidFill>
                <a:schemeClr val="tx1"/>
              </a:solidFill>
            </a:endParaRPr>
          </a:p>
          <a:p>
            <a:pPr marL="82296" indent="0">
              <a:buNone/>
            </a:pPr>
            <a:endParaRPr lang="es-419" dirty="0">
              <a:solidFill>
                <a:schemeClr val="tx1"/>
              </a:solidFill>
            </a:endParaRPr>
          </a:p>
          <a:p>
            <a:pPr marL="82296" indent="0">
              <a:buNone/>
            </a:pPr>
            <a:endParaRPr lang="es-419" dirty="0">
              <a:solidFill>
                <a:schemeClr val="tx1"/>
              </a:solidFill>
            </a:endParaRPr>
          </a:p>
          <a:p>
            <a:pPr marL="82296" indent="0">
              <a:buNone/>
            </a:pPr>
            <a:endParaRPr lang="es-419" dirty="0">
              <a:solidFill>
                <a:schemeClr val="tx1"/>
              </a:solidFill>
            </a:endParaRPr>
          </a:p>
          <a:p>
            <a:pPr marL="82296" indent="0">
              <a:buNone/>
            </a:pPr>
            <a:endParaRPr lang="es-419" dirty="0">
              <a:solidFill>
                <a:schemeClr val="tx1"/>
              </a:solidFill>
            </a:endParaRPr>
          </a:p>
          <a:p>
            <a:endParaRPr lang="es-419" dirty="0"/>
          </a:p>
          <a:p>
            <a:endParaRPr lang="es-419" dirty="0"/>
          </a:p>
        </p:txBody>
      </p:sp>
      <p:sp>
        <p:nvSpPr>
          <p:cNvPr id="4" name="Title 3">
            <a:extLst>
              <a:ext uri="{FF2B5EF4-FFF2-40B4-BE49-F238E27FC236}">
                <a16:creationId xmlns:a16="http://schemas.microsoft.com/office/drawing/2014/main" id="{2F466B11-2696-56D0-5C92-F9E999190675}"/>
              </a:ext>
            </a:extLst>
          </p:cNvPr>
          <p:cNvSpPr>
            <a:spLocks noGrp="1"/>
          </p:cNvSpPr>
          <p:nvPr>
            <p:ph type="title"/>
          </p:nvPr>
        </p:nvSpPr>
        <p:spPr/>
        <p:txBody>
          <a:bodyPr/>
          <a:lstStyle/>
          <a:p>
            <a:r>
              <a:rPr lang="es-419" dirty="0"/>
              <a:t>Directrices del ACP</a:t>
            </a:r>
          </a:p>
        </p:txBody>
      </p:sp>
      <p:pic>
        <p:nvPicPr>
          <p:cNvPr id="6" name="Picture 5" descr="Logo&#10;&#10;Description automatically generated">
            <a:extLst>
              <a:ext uri="{FF2B5EF4-FFF2-40B4-BE49-F238E27FC236}">
                <a16:creationId xmlns:a16="http://schemas.microsoft.com/office/drawing/2014/main" id="{B9E009AE-2A59-4321-3993-B1E0AE2C308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 y="1438176"/>
            <a:ext cx="807635" cy="777240"/>
          </a:xfrm>
          <a:prstGeom prst="rect">
            <a:avLst/>
          </a:prstGeom>
        </p:spPr>
      </p:pic>
      <p:pic>
        <p:nvPicPr>
          <p:cNvPr id="9" name="Picture 8">
            <a:extLst>
              <a:ext uri="{FF2B5EF4-FFF2-40B4-BE49-F238E27FC236}">
                <a16:creationId xmlns:a16="http://schemas.microsoft.com/office/drawing/2014/main" id="{CE3F173E-235B-8985-E4EC-CE2A7DD3F66A}"/>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62663" y="2215416"/>
            <a:ext cx="5018674" cy="4391971"/>
          </a:xfrm>
          <a:prstGeom prst="rect">
            <a:avLst/>
          </a:prstGeom>
        </p:spPr>
      </p:pic>
    </p:spTree>
    <p:extLst>
      <p:ext uri="{BB962C8B-B14F-4D97-AF65-F5344CB8AC3E}">
        <p14:creationId xmlns:p14="http://schemas.microsoft.com/office/powerpoint/2010/main" val="9398908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5D72EDB-3CE0-BC19-16C7-AF00DDD403DE}"/>
              </a:ext>
            </a:extLst>
          </p:cNvPr>
          <p:cNvSpPr>
            <a:spLocks noGrp="1"/>
          </p:cNvSpPr>
          <p:nvPr>
            <p:ph type="sldNum" sz="quarter" idx="12"/>
          </p:nvPr>
        </p:nvSpPr>
        <p:spPr/>
        <p:txBody>
          <a:bodyPr/>
          <a:lstStyle/>
          <a:p>
            <a:fld id="{D852D4E8-E283-404D-80D7-3AF63315721A}" type="slidenum">
              <a:rPr lang="en-US" smtClean="0"/>
              <a:t>27</a:t>
            </a:fld>
            <a:endParaRPr lang="es-419" dirty="0"/>
          </a:p>
        </p:txBody>
      </p:sp>
      <p:sp>
        <p:nvSpPr>
          <p:cNvPr id="4" name="Title 3">
            <a:extLst>
              <a:ext uri="{FF2B5EF4-FFF2-40B4-BE49-F238E27FC236}">
                <a16:creationId xmlns:a16="http://schemas.microsoft.com/office/drawing/2014/main" id="{1FE0D806-9924-CF41-5FDB-1FF9F9394C4F}"/>
              </a:ext>
            </a:extLst>
          </p:cNvPr>
          <p:cNvSpPr>
            <a:spLocks noGrp="1"/>
          </p:cNvSpPr>
          <p:nvPr>
            <p:ph type="title"/>
          </p:nvPr>
        </p:nvSpPr>
        <p:spPr/>
        <p:txBody>
          <a:bodyPr/>
          <a:lstStyle/>
          <a:p>
            <a:r>
              <a:rPr lang="es-419" dirty="0"/>
              <a:t>Tipos de documentos aceptados para el Programa de Descuentos para Internet</a:t>
            </a:r>
          </a:p>
        </p:txBody>
      </p:sp>
      <p:pic>
        <p:nvPicPr>
          <p:cNvPr id="6" name="Picture 5" descr="Types of Documents Accepted for the Affordable Connectivity Program web page. ">
            <a:extLst>
              <a:ext uri="{FF2B5EF4-FFF2-40B4-BE49-F238E27FC236}">
                <a16:creationId xmlns:a16="http://schemas.microsoft.com/office/drawing/2014/main" id="{637932BA-5E47-9CBD-A8ED-F171E020D50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5800" y="1765568"/>
            <a:ext cx="7772400" cy="4802596"/>
          </a:xfrm>
          <a:prstGeom prst="rect">
            <a:avLst/>
          </a:prstGeom>
        </p:spPr>
      </p:pic>
    </p:spTree>
    <p:extLst>
      <p:ext uri="{BB962C8B-B14F-4D97-AF65-F5344CB8AC3E}">
        <p14:creationId xmlns:p14="http://schemas.microsoft.com/office/powerpoint/2010/main" val="4165146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768A8C9-1826-3544-D92A-2157C2048987}"/>
              </a:ext>
            </a:extLst>
          </p:cNvPr>
          <p:cNvSpPr>
            <a:spLocks noGrp="1"/>
          </p:cNvSpPr>
          <p:nvPr>
            <p:ph type="sldNum" sz="quarter" idx="12"/>
          </p:nvPr>
        </p:nvSpPr>
        <p:spPr/>
        <p:txBody>
          <a:bodyPr/>
          <a:lstStyle/>
          <a:p>
            <a:fld id="{D852D4E8-E283-404D-80D7-3AF63315721A}" type="slidenum">
              <a:rPr lang="en-US" smtClean="0"/>
              <a:t>28</a:t>
            </a:fld>
            <a:endParaRPr lang="es-419" dirty="0"/>
          </a:p>
        </p:txBody>
      </p:sp>
      <p:sp>
        <p:nvSpPr>
          <p:cNvPr id="4" name="Title 3">
            <a:extLst>
              <a:ext uri="{FF2B5EF4-FFF2-40B4-BE49-F238E27FC236}">
                <a16:creationId xmlns:a16="http://schemas.microsoft.com/office/drawing/2014/main" id="{6F8CDFCF-6002-D734-B8B7-2E083C3FCCDA}"/>
              </a:ext>
            </a:extLst>
          </p:cNvPr>
          <p:cNvSpPr>
            <a:spLocks noGrp="1"/>
          </p:cNvSpPr>
          <p:nvPr>
            <p:ph type="title"/>
          </p:nvPr>
        </p:nvSpPr>
        <p:spPr/>
        <p:txBody>
          <a:bodyPr/>
          <a:lstStyle/>
          <a:p>
            <a:r>
              <a:rPr lang="es-419" dirty="0"/>
              <a:t>Tipos de documentos aceptados para el Programa de Descuentos para Internet</a:t>
            </a:r>
          </a:p>
        </p:txBody>
      </p:sp>
      <p:sp>
        <p:nvSpPr>
          <p:cNvPr id="7" name="TextBox 6">
            <a:extLst>
              <a:ext uri="{FF2B5EF4-FFF2-40B4-BE49-F238E27FC236}">
                <a16:creationId xmlns:a16="http://schemas.microsoft.com/office/drawing/2014/main" id="{10664A21-B58E-BEE7-9825-45C408ECCB36}"/>
              </a:ext>
            </a:extLst>
          </p:cNvPr>
          <p:cNvSpPr txBox="1"/>
          <p:nvPr/>
        </p:nvSpPr>
        <p:spPr>
          <a:xfrm>
            <a:off x="0" y="6175093"/>
            <a:ext cx="9144000" cy="646331"/>
          </a:xfrm>
          <a:prstGeom prst="rect">
            <a:avLst/>
          </a:prstGeom>
          <a:noFill/>
        </p:spPr>
        <p:txBody>
          <a:bodyPr wrap="square">
            <a:spAutoFit/>
          </a:bodyPr>
          <a:lstStyle/>
          <a:p>
            <a:pPr algn="ctr"/>
            <a:r>
              <a:rPr lang="es-419" sz="1800" dirty="0"/>
              <a:t>https://www.affordableconnectivity.gov/wp-content/uploads/ACP-Acceptable-Documentation-Guide-English.pdf</a:t>
            </a:r>
          </a:p>
        </p:txBody>
      </p:sp>
      <p:pic>
        <p:nvPicPr>
          <p:cNvPr id="6" name="Picture 5" descr="A paper with text on it&#10;&#10;Description automatically generated with low confidence">
            <a:extLst>
              <a:ext uri="{FF2B5EF4-FFF2-40B4-BE49-F238E27FC236}">
                <a16:creationId xmlns:a16="http://schemas.microsoft.com/office/drawing/2014/main" id="{55047C72-66FA-CE3A-E52E-6B93CAAB9FF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57972" y="1300301"/>
            <a:ext cx="4228055" cy="5024299"/>
          </a:xfrm>
          <a:prstGeom prst="rect">
            <a:avLst/>
          </a:prstGeom>
        </p:spPr>
      </p:pic>
    </p:spTree>
    <p:extLst>
      <p:ext uri="{BB962C8B-B14F-4D97-AF65-F5344CB8AC3E}">
        <p14:creationId xmlns:p14="http://schemas.microsoft.com/office/powerpoint/2010/main" val="3539538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D5C50E6-3BE7-5D37-80DD-14C6F5BB62B2}"/>
              </a:ext>
            </a:extLst>
          </p:cNvPr>
          <p:cNvSpPr>
            <a:spLocks noGrp="1"/>
          </p:cNvSpPr>
          <p:nvPr>
            <p:ph type="sldNum" sz="quarter" idx="12"/>
          </p:nvPr>
        </p:nvSpPr>
        <p:spPr/>
        <p:txBody>
          <a:bodyPr/>
          <a:lstStyle/>
          <a:p>
            <a:fld id="{D852D4E8-E283-404D-80D7-3AF63315721A}" type="slidenum">
              <a:rPr lang="en-US" smtClean="0"/>
              <a:t>29</a:t>
            </a:fld>
            <a:endParaRPr lang="es-419" dirty="0"/>
          </a:p>
        </p:txBody>
      </p:sp>
      <p:sp>
        <p:nvSpPr>
          <p:cNvPr id="3" name="Content Placeholder 2">
            <a:extLst>
              <a:ext uri="{FF2B5EF4-FFF2-40B4-BE49-F238E27FC236}">
                <a16:creationId xmlns:a16="http://schemas.microsoft.com/office/drawing/2014/main" id="{91EFFF7A-9434-E648-AEB9-1390EF122D2C}"/>
              </a:ext>
            </a:extLst>
          </p:cNvPr>
          <p:cNvSpPr>
            <a:spLocks noGrp="1"/>
          </p:cNvSpPr>
          <p:nvPr>
            <p:ph idx="1"/>
          </p:nvPr>
        </p:nvSpPr>
        <p:spPr/>
        <p:txBody>
          <a:bodyPr>
            <a:normAutofit/>
          </a:bodyPr>
          <a:lstStyle/>
          <a:p>
            <a:pPr marL="82296" indent="0">
              <a:buNone/>
            </a:pPr>
            <a:r>
              <a:rPr lang="es-419" sz="2000" dirty="0">
                <a:solidFill>
                  <a:schemeClr val="tx1"/>
                </a:solidFill>
              </a:rPr>
              <a:t>Los ejemplos incluyen:</a:t>
            </a:r>
          </a:p>
          <a:p>
            <a:pPr marL="82296" indent="0">
              <a:buNone/>
            </a:pPr>
            <a:endParaRPr lang="es-419" sz="2000" dirty="0">
              <a:solidFill>
                <a:schemeClr val="tx1"/>
              </a:solidFill>
            </a:endParaRPr>
          </a:p>
          <a:p>
            <a:pPr lvl="1"/>
            <a:r>
              <a:rPr lang="es-419" sz="2000" dirty="0">
                <a:solidFill>
                  <a:schemeClr val="tx1"/>
                </a:solidFill>
              </a:rPr>
              <a:t>Identificación gubernamental, militar, estatal o tribal</a:t>
            </a:r>
          </a:p>
          <a:p>
            <a:pPr lvl="1"/>
            <a:r>
              <a:rPr lang="es-419" sz="2000" dirty="0">
                <a:solidFill>
                  <a:schemeClr val="tx1"/>
                </a:solidFill>
              </a:rPr>
              <a:t>Licencia de conducir </a:t>
            </a:r>
          </a:p>
          <a:p>
            <a:pPr lvl="1"/>
            <a:r>
              <a:rPr lang="es-419" sz="2000" dirty="0">
                <a:solidFill>
                  <a:schemeClr val="tx1"/>
                </a:solidFill>
              </a:rPr>
              <a:t>Certificado de nacimiento</a:t>
            </a:r>
          </a:p>
          <a:p>
            <a:pPr lvl="1"/>
            <a:r>
              <a:rPr lang="es-419" sz="2000" dirty="0">
                <a:solidFill>
                  <a:schemeClr val="tx1"/>
                </a:solidFill>
              </a:rPr>
              <a:t>Certificado de ciudadanía o naturalización estadounidense </a:t>
            </a:r>
          </a:p>
          <a:p>
            <a:pPr lvl="1"/>
            <a:r>
              <a:rPr lang="es-419" sz="2000" dirty="0">
                <a:solidFill>
                  <a:schemeClr val="tx1"/>
                </a:solidFill>
              </a:rPr>
              <a:t>Tarjeta de residente permanente o Green Card</a:t>
            </a:r>
          </a:p>
          <a:p>
            <a:pPr lvl="1"/>
            <a:r>
              <a:rPr lang="es-419" sz="2000" dirty="0">
                <a:solidFill>
                  <a:schemeClr val="tx1"/>
                </a:solidFill>
              </a:rPr>
              <a:t>Documento de un programa de asistencia gubernamental </a:t>
            </a:r>
          </a:p>
          <a:p>
            <a:pPr marL="82296" indent="0">
              <a:buNone/>
            </a:pPr>
            <a:endParaRPr lang="es-419" dirty="0"/>
          </a:p>
          <a:p>
            <a:pPr marL="82296" indent="0">
              <a:buNone/>
            </a:pPr>
            <a:endParaRPr lang="es-419" dirty="0"/>
          </a:p>
        </p:txBody>
      </p:sp>
      <p:sp>
        <p:nvSpPr>
          <p:cNvPr id="4" name="Title 3">
            <a:extLst>
              <a:ext uri="{FF2B5EF4-FFF2-40B4-BE49-F238E27FC236}">
                <a16:creationId xmlns:a16="http://schemas.microsoft.com/office/drawing/2014/main" id="{3055585F-7BB5-E82E-EEA2-F00E72C174AB}"/>
              </a:ext>
            </a:extLst>
          </p:cNvPr>
          <p:cNvSpPr>
            <a:spLocks noGrp="1"/>
          </p:cNvSpPr>
          <p:nvPr>
            <p:ph type="title"/>
          </p:nvPr>
        </p:nvSpPr>
        <p:spPr/>
        <p:txBody>
          <a:bodyPr>
            <a:normAutofit/>
          </a:bodyPr>
          <a:lstStyle/>
          <a:p>
            <a:r>
              <a:rPr lang="es-419" dirty="0"/>
              <a:t>Prueba de la fecha de nacimiento</a:t>
            </a:r>
          </a:p>
        </p:txBody>
      </p:sp>
    </p:spTree>
    <p:extLst>
      <p:ext uri="{BB962C8B-B14F-4D97-AF65-F5344CB8AC3E}">
        <p14:creationId xmlns:p14="http://schemas.microsoft.com/office/powerpoint/2010/main" val="35312607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F791A27-6AAB-314D-A1FA-A30F9C623D2B}"/>
              </a:ext>
            </a:extLst>
          </p:cNvPr>
          <p:cNvSpPr>
            <a:spLocks noGrp="1"/>
          </p:cNvSpPr>
          <p:nvPr>
            <p:ph idx="1"/>
          </p:nvPr>
        </p:nvSpPr>
        <p:spPr>
          <a:xfrm>
            <a:off x="571500" y="1534886"/>
            <a:ext cx="8229600" cy="4325112"/>
          </a:xfrm>
        </p:spPr>
        <p:txBody>
          <a:bodyPr>
            <a:normAutofit/>
          </a:bodyPr>
          <a:lstStyle/>
          <a:p>
            <a:pPr marL="82296" indent="0">
              <a:buNone/>
            </a:pPr>
            <a:endParaRPr lang="es-419" b="1" dirty="0"/>
          </a:p>
          <a:p>
            <a:pPr marL="171450" indent="-171450">
              <a:buFont typeface="Arial" panose="020B0604020202020204" pitchFamily="34" charset="0"/>
              <a:buChar char="•"/>
            </a:pPr>
            <a:r>
              <a:rPr lang="es-419" dirty="0"/>
              <a:t>Acerca del beneficio del ACP</a:t>
            </a:r>
          </a:p>
          <a:p>
            <a:pPr marL="171450" indent="-171450">
              <a:buFont typeface="Arial" panose="020B0604020202020204" pitchFamily="34" charset="0"/>
              <a:buChar char="•"/>
            </a:pPr>
            <a:r>
              <a:rPr lang="es-419" dirty="0"/>
              <a:t>Información que necesita para solicitarlo</a:t>
            </a:r>
          </a:p>
          <a:p>
            <a:pPr marL="390906" lvl="1" indent="-171450">
              <a:buFont typeface="Arial" panose="020B0604020202020204" pitchFamily="34" charset="0"/>
              <a:buChar char="•"/>
            </a:pPr>
            <a:r>
              <a:rPr lang="es-419" dirty="0"/>
              <a:t>Beneficios de tener acceso a Internet en el hogar</a:t>
            </a:r>
          </a:p>
          <a:p>
            <a:pPr marL="390906" lvl="1" indent="-171450">
              <a:buFont typeface="Arial" panose="020B0604020202020204" pitchFamily="34" charset="0"/>
              <a:buChar char="•"/>
            </a:pPr>
            <a:r>
              <a:rPr lang="es-419" dirty="0"/>
              <a:t>Quién es elegible para solicitar el programa</a:t>
            </a:r>
          </a:p>
          <a:p>
            <a:pPr marL="390906" lvl="1" indent="-171450">
              <a:buFont typeface="Arial" panose="020B0604020202020204" pitchFamily="34" charset="0"/>
              <a:buChar char="•"/>
            </a:pPr>
            <a:r>
              <a:rPr lang="es-419" dirty="0"/>
              <a:t>Sus derechos si participa en el ACP</a:t>
            </a:r>
          </a:p>
          <a:p>
            <a:pPr marL="171450" indent="-171450">
              <a:buFont typeface="Arial" panose="020B0604020202020204" pitchFamily="34" charset="0"/>
              <a:buChar char="•"/>
            </a:pPr>
            <a:r>
              <a:rPr lang="es-419" dirty="0"/>
              <a:t>Cómo solicitar el programa</a:t>
            </a:r>
          </a:p>
          <a:p>
            <a:pPr marL="171450" indent="-171450">
              <a:buFont typeface="Arial" panose="020B0604020202020204" pitchFamily="34" charset="0"/>
              <a:buChar char="•"/>
            </a:pPr>
            <a:r>
              <a:rPr lang="es-419" dirty="0"/>
              <a:t>Cómo utilizar el beneficio</a:t>
            </a:r>
            <a:endParaRPr lang="es-419" b="1" dirty="0"/>
          </a:p>
        </p:txBody>
      </p:sp>
      <p:sp>
        <p:nvSpPr>
          <p:cNvPr id="3" name="Title 2">
            <a:extLst>
              <a:ext uri="{FF2B5EF4-FFF2-40B4-BE49-F238E27FC236}">
                <a16:creationId xmlns:a16="http://schemas.microsoft.com/office/drawing/2014/main" id="{8A8BD8B5-3361-504C-A0AD-CB1FF560860F}"/>
              </a:ext>
            </a:extLst>
          </p:cNvPr>
          <p:cNvSpPr>
            <a:spLocks noGrp="1"/>
          </p:cNvSpPr>
          <p:nvPr>
            <p:ph type="title"/>
          </p:nvPr>
        </p:nvSpPr>
        <p:spPr>
          <a:xfrm>
            <a:off x="457200" y="704088"/>
            <a:ext cx="8229600" cy="1066800"/>
          </a:xfrm>
        </p:spPr>
        <p:txBody>
          <a:bodyPr>
            <a:normAutofit/>
          </a:bodyPr>
          <a:lstStyle/>
          <a:p>
            <a:r>
              <a:rPr lang="es-419" sz="3200" dirty="0"/>
              <a:t>Agenda de hoy
</a:t>
            </a:r>
            <a:endParaRPr lang="es-419" sz="2300" dirty="0"/>
          </a:p>
        </p:txBody>
      </p:sp>
      <p:sp>
        <p:nvSpPr>
          <p:cNvPr id="4" name="Slide Number Placeholder 3">
            <a:extLst>
              <a:ext uri="{FF2B5EF4-FFF2-40B4-BE49-F238E27FC236}">
                <a16:creationId xmlns:a16="http://schemas.microsoft.com/office/drawing/2014/main" id="{3F10BA94-D27A-1742-B58B-4C37493B6631}"/>
              </a:ext>
            </a:extLst>
          </p:cNvPr>
          <p:cNvSpPr>
            <a:spLocks noGrp="1"/>
          </p:cNvSpPr>
          <p:nvPr>
            <p:ph type="sldNum" sz="quarter" idx="12"/>
          </p:nvPr>
        </p:nvSpPr>
        <p:spPr/>
        <p:txBody>
          <a:bodyPr/>
          <a:lstStyle/>
          <a:p>
            <a:fld id="{D852D4E8-E283-404D-80D7-3AF63315721A}" type="slidenum">
              <a:rPr lang="en-US" smtClean="0"/>
              <a:t>3</a:t>
            </a:fld>
            <a:endParaRPr lang="es-419" dirty="0"/>
          </a:p>
        </p:txBody>
      </p:sp>
    </p:spTree>
    <p:extLst>
      <p:ext uri="{BB962C8B-B14F-4D97-AF65-F5344CB8AC3E}">
        <p14:creationId xmlns:p14="http://schemas.microsoft.com/office/powerpoint/2010/main" val="27663111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55225A0-DA45-7D36-4B31-D54097E55D44}"/>
              </a:ext>
            </a:extLst>
          </p:cNvPr>
          <p:cNvSpPr>
            <a:spLocks noGrp="1"/>
          </p:cNvSpPr>
          <p:nvPr>
            <p:ph type="sldNum" sz="quarter" idx="12"/>
          </p:nvPr>
        </p:nvSpPr>
        <p:spPr/>
        <p:txBody>
          <a:bodyPr/>
          <a:lstStyle/>
          <a:p>
            <a:fld id="{D852D4E8-E283-404D-80D7-3AF63315721A}" type="slidenum">
              <a:rPr lang="en-US" smtClean="0"/>
              <a:t>30</a:t>
            </a:fld>
            <a:endParaRPr lang="es-419" dirty="0"/>
          </a:p>
        </p:txBody>
      </p:sp>
      <p:sp>
        <p:nvSpPr>
          <p:cNvPr id="7" name="Content Placeholder 6">
            <a:extLst>
              <a:ext uri="{FF2B5EF4-FFF2-40B4-BE49-F238E27FC236}">
                <a16:creationId xmlns:a16="http://schemas.microsoft.com/office/drawing/2014/main" id="{A442D515-66AF-375B-79F2-5DDB6C738CDE}"/>
              </a:ext>
            </a:extLst>
          </p:cNvPr>
          <p:cNvSpPr>
            <a:spLocks noGrp="1"/>
          </p:cNvSpPr>
          <p:nvPr>
            <p:ph sz="half" idx="2"/>
          </p:nvPr>
        </p:nvSpPr>
        <p:spPr>
          <a:xfrm>
            <a:off x="4648200" y="1696536"/>
            <a:ext cx="4038600" cy="4341875"/>
          </a:xfrm>
        </p:spPr>
        <p:txBody>
          <a:bodyPr>
            <a:normAutofit lnSpcReduction="10000"/>
          </a:bodyPr>
          <a:lstStyle/>
          <a:p>
            <a:pPr marL="82296" indent="0">
              <a:buNone/>
            </a:pPr>
            <a:r>
              <a:rPr lang="es-419" sz="2000" dirty="0">
                <a:solidFill>
                  <a:schemeClr val="tx1"/>
                </a:solidFill>
              </a:rPr>
              <a:t>Los ejemplos incluyen:</a:t>
            </a:r>
          </a:p>
          <a:p>
            <a:pPr marL="82296" indent="0">
              <a:buNone/>
            </a:pPr>
            <a:endParaRPr lang="es-419" sz="2000" dirty="0">
              <a:solidFill>
                <a:schemeClr val="tx1"/>
              </a:solidFill>
            </a:endParaRPr>
          </a:p>
          <a:p>
            <a:r>
              <a:rPr lang="es-419" sz="2000" dirty="0">
                <a:solidFill>
                  <a:schemeClr val="tx1"/>
                </a:solidFill>
              </a:rPr>
              <a:t>Documento de un programa de asistencia gubernamental </a:t>
            </a:r>
          </a:p>
          <a:p>
            <a:r>
              <a:rPr lang="es-419" sz="2000" dirty="0">
                <a:solidFill>
                  <a:schemeClr val="tx1"/>
                </a:solidFill>
              </a:rPr>
              <a:t>Factura actual de servicios públicos</a:t>
            </a:r>
          </a:p>
          <a:p>
            <a:r>
              <a:rPr lang="es-419" sz="2000" dirty="0">
                <a:solidFill>
                  <a:schemeClr val="tx1"/>
                </a:solidFill>
              </a:rPr>
              <a:t>Declaración de ingresos actual, como un recibo de sueldo</a:t>
            </a:r>
          </a:p>
          <a:p>
            <a:r>
              <a:rPr lang="es-419" sz="2000" dirty="0">
                <a:solidFill>
                  <a:schemeClr val="tx1"/>
                </a:solidFill>
              </a:rPr>
              <a:t>Declaración de hipoteca o de renta actual</a:t>
            </a:r>
          </a:p>
          <a:p>
            <a:r>
              <a:rPr lang="es-419" sz="2000" dirty="0">
                <a:solidFill>
                  <a:schemeClr val="tx1"/>
                </a:solidFill>
              </a:rPr>
              <a:t>Declaración de beneficios de jubilación/pensión actual</a:t>
            </a:r>
          </a:p>
          <a:p>
            <a:r>
              <a:rPr lang="es-419" sz="2000" dirty="0">
                <a:solidFill>
                  <a:schemeClr val="tx1"/>
                </a:solidFill>
              </a:rPr>
              <a:t>Declaración de beneficios por desempleo actual</a:t>
            </a:r>
          </a:p>
          <a:p>
            <a:endParaRPr lang="es-419" sz="2000" dirty="0">
              <a:solidFill>
                <a:schemeClr val="tx1"/>
              </a:solidFill>
            </a:endParaRPr>
          </a:p>
          <a:p>
            <a:pPr marL="82296" indent="0">
              <a:buNone/>
            </a:pPr>
            <a:endParaRPr lang="es-419" dirty="0"/>
          </a:p>
          <a:p>
            <a:pPr marL="82296" indent="0">
              <a:buNone/>
            </a:pPr>
            <a:endParaRPr lang="es-419" dirty="0"/>
          </a:p>
        </p:txBody>
      </p:sp>
      <p:sp>
        <p:nvSpPr>
          <p:cNvPr id="3" name="Content Placeholder 2">
            <a:extLst>
              <a:ext uri="{FF2B5EF4-FFF2-40B4-BE49-F238E27FC236}">
                <a16:creationId xmlns:a16="http://schemas.microsoft.com/office/drawing/2014/main" id="{16FA6406-C8C3-7343-43B3-D824EF241EDB}"/>
              </a:ext>
            </a:extLst>
          </p:cNvPr>
          <p:cNvSpPr>
            <a:spLocks noGrp="1"/>
          </p:cNvSpPr>
          <p:nvPr>
            <p:ph sz="half" idx="1"/>
          </p:nvPr>
        </p:nvSpPr>
        <p:spPr>
          <a:xfrm>
            <a:off x="457200" y="1696536"/>
            <a:ext cx="4038600" cy="4341875"/>
          </a:xfrm>
        </p:spPr>
        <p:txBody>
          <a:bodyPr>
            <a:normAutofit lnSpcReduction="10000"/>
          </a:bodyPr>
          <a:lstStyle/>
          <a:p>
            <a:pPr marL="82296" indent="0">
              <a:buNone/>
            </a:pPr>
            <a:r>
              <a:rPr lang="es-419" sz="2000" dirty="0">
                <a:solidFill>
                  <a:schemeClr val="tx1"/>
                </a:solidFill>
              </a:rPr>
              <a:t>Proporcione uno o más documentos que confirmen:</a:t>
            </a:r>
          </a:p>
          <a:p>
            <a:pPr marL="82296" indent="0">
              <a:buNone/>
            </a:pPr>
            <a:endParaRPr lang="es-419" sz="2000" dirty="0">
              <a:solidFill>
                <a:schemeClr val="tx1"/>
              </a:solidFill>
            </a:endParaRPr>
          </a:p>
          <a:p>
            <a:r>
              <a:rPr lang="es-419" sz="2075" dirty="0">
                <a:solidFill>
                  <a:schemeClr val="tx1"/>
                </a:solidFill>
              </a:rPr>
              <a:t>Su nombre y apellido</a:t>
            </a:r>
          </a:p>
          <a:p>
            <a:r>
              <a:rPr lang="es-419" sz="2075" dirty="0">
                <a:solidFill>
                  <a:schemeClr val="tx1"/>
                </a:solidFill>
              </a:rPr>
              <a:t>Su fecha de nacimiento</a:t>
            </a:r>
          </a:p>
          <a:p>
            <a:r>
              <a:rPr lang="es-419" sz="2075" dirty="0">
                <a:solidFill>
                  <a:schemeClr val="tx1"/>
                </a:solidFill>
              </a:rPr>
              <a:t>Los últimos 4 dígitos de su número de seguridad social o su identificación tribal completa</a:t>
            </a:r>
          </a:p>
          <a:p>
            <a:pPr marL="82296" indent="0">
              <a:buNone/>
            </a:pPr>
            <a:endParaRPr lang="es-419" dirty="0"/>
          </a:p>
          <a:p>
            <a:pPr marL="82296" indent="0">
              <a:buNone/>
            </a:pPr>
            <a:endParaRPr lang="es-419" dirty="0"/>
          </a:p>
        </p:txBody>
      </p:sp>
      <p:sp>
        <p:nvSpPr>
          <p:cNvPr id="4" name="Title 3">
            <a:extLst>
              <a:ext uri="{FF2B5EF4-FFF2-40B4-BE49-F238E27FC236}">
                <a16:creationId xmlns:a16="http://schemas.microsoft.com/office/drawing/2014/main" id="{FB9F6BE1-73E5-5599-4D87-9DDAD467B723}"/>
              </a:ext>
            </a:extLst>
          </p:cNvPr>
          <p:cNvSpPr>
            <a:spLocks noGrp="1"/>
          </p:cNvSpPr>
          <p:nvPr>
            <p:ph type="title"/>
          </p:nvPr>
        </p:nvSpPr>
        <p:spPr>
          <a:xfrm>
            <a:off x="457200" y="590110"/>
            <a:ext cx="8229600" cy="1066800"/>
          </a:xfrm>
        </p:spPr>
        <p:txBody>
          <a:bodyPr/>
          <a:lstStyle/>
          <a:p>
            <a:r>
              <a:rPr lang="es-419" dirty="0"/>
              <a:t>Prueba de identidad</a:t>
            </a:r>
          </a:p>
        </p:txBody>
      </p:sp>
      <p:pic>
        <p:nvPicPr>
          <p:cNvPr id="6" name="Picture 5" descr="A computer with a person on the screen&#10;&#10;Description automatically generated with low confidence">
            <a:extLst>
              <a:ext uri="{FF2B5EF4-FFF2-40B4-BE49-F238E27FC236}">
                <a16:creationId xmlns:a16="http://schemas.microsoft.com/office/drawing/2014/main" id="{3278B6D6-C9CC-0982-8F5F-E2E9B08229B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9845" y="4230806"/>
            <a:ext cx="3613310" cy="2404757"/>
          </a:xfrm>
          <a:prstGeom prst="rect">
            <a:avLst/>
          </a:prstGeom>
        </p:spPr>
      </p:pic>
    </p:spTree>
    <p:extLst>
      <p:ext uri="{BB962C8B-B14F-4D97-AF65-F5344CB8AC3E}">
        <p14:creationId xmlns:p14="http://schemas.microsoft.com/office/powerpoint/2010/main" val="19026451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55225A0-DA45-7D36-4B31-D54097E55D44}"/>
              </a:ext>
            </a:extLst>
          </p:cNvPr>
          <p:cNvSpPr>
            <a:spLocks noGrp="1"/>
          </p:cNvSpPr>
          <p:nvPr>
            <p:ph type="sldNum" sz="quarter" idx="12"/>
          </p:nvPr>
        </p:nvSpPr>
        <p:spPr/>
        <p:txBody>
          <a:bodyPr/>
          <a:lstStyle/>
          <a:p>
            <a:fld id="{D852D4E8-E283-404D-80D7-3AF63315721A}" type="slidenum">
              <a:rPr lang="en-US" smtClean="0"/>
              <a:t>31</a:t>
            </a:fld>
            <a:endParaRPr lang="es-419" dirty="0"/>
          </a:p>
        </p:txBody>
      </p:sp>
      <p:sp>
        <p:nvSpPr>
          <p:cNvPr id="7" name="Content Placeholder 6">
            <a:extLst>
              <a:ext uri="{FF2B5EF4-FFF2-40B4-BE49-F238E27FC236}">
                <a16:creationId xmlns:a16="http://schemas.microsoft.com/office/drawing/2014/main" id="{A442D515-66AF-375B-79F2-5DDB6C738CDE}"/>
              </a:ext>
            </a:extLst>
          </p:cNvPr>
          <p:cNvSpPr>
            <a:spLocks noGrp="1"/>
          </p:cNvSpPr>
          <p:nvPr>
            <p:ph sz="half" idx="2"/>
          </p:nvPr>
        </p:nvSpPr>
        <p:spPr>
          <a:xfrm>
            <a:off x="4648200" y="1696536"/>
            <a:ext cx="4038600" cy="4341875"/>
          </a:xfrm>
        </p:spPr>
        <p:txBody>
          <a:bodyPr/>
          <a:lstStyle/>
          <a:p>
            <a:pPr marL="82296" indent="0">
              <a:buNone/>
            </a:pPr>
            <a:r>
              <a:rPr lang="es-419" sz="2000" dirty="0">
                <a:solidFill>
                  <a:schemeClr val="tx1"/>
                </a:solidFill>
              </a:rPr>
              <a:t>Los ejemplos incluyen:</a:t>
            </a:r>
          </a:p>
          <a:p>
            <a:pPr marL="82296" indent="0">
              <a:buNone/>
            </a:pPr>
            <a:endParaRPr lang="es-419" sz="2000" dirty="0">
              <a:solidFill>
                <a:schemeClr val="tx1"/>
              </a:solidFill>
            </a:endParaRPr>
          </a:p>
          <a:p>
            <a:r>
              <a:rPr lang="es-419" sz="2000" dirty="0">
                <a:solidFill>
                  <a:schemeClr val="tx1"/>
                </a:solidFill>
              </a:rPr>
              <a:t>Identificación gubernamental, militar, estatal o tribal o licencia de conducir</a:t>
            </a:r>
          </a:p>
          <a:p>
            <a:r>
              <a:rPr lang="es-419" sz="2000" dirty="0">
                <a:solidFill>
                  <a:schemeClr val="tx1"/>
                </a:solidFill>
              </a:rPr>
              <a:t>Documento de un programa de asistencia gubernamental </a:t>
            </a:r>
          </a:p>
          <a:p>
            <a:r>
              <a:rPr lang="es-419" sz="2000" dirty="0">
                <a:solidFill>
                  <a:schemeClr val="tx1"/>
                </a:solidFill>
              </a:rPr>
              <a:t>Certificado de nacimiento</a:t>
            </a:r>
          </a:p>
          <a:p>
            <a:r>
              <a:rPr lang="es-419" sz="2000" dirty="0">
                <a:solidFill>
                  <a:schemeClr val="tx1"/>
                </a:solidFill>
              </a:rPr>
              <a:t>Tarjeta de seguridad social </a:t>
            </a:r>
          </a:p>
          <a:p>
            <a:r>
              <a:rPr lang="es-419" sz="2000" dirty="0">
                <a:solidFill>
                  <a:schemeClr val="tx1"/>
                </a:solidFill>
              </a:rPr>
              <a:t>Declaración de impuestos del año anterior o formulario W-2</a:t>
            </a:r>
          </a:p>
          <a:p>
            <a:pPr marL="82296" indent="0">
              <a:buNone/>
            </a:pPr>
            <a:endParaRPr lang="es-419" dirty="0"/>
          </a:p>
          <a:p>
            <a:pPr marL="82296" indent="0">
              <a:buNone/>
            </a:pPr>
            <a:endParaRPr lang="es-419" dirty="0"/>
          </a:p>
        </p:txBody>
      </p:sp>
      <p:sp>
        <p:nvSpPr>
          <p:cNvPr id="3" name="Content Placeholder 2">
            <a:extLst>
              <a:ext uri="{FF2B5EF4-FFF2-40B4-BE49-F238E27FC236}">
                <a16:creationId xmlns:a16="http://schemas.microsoft.com/office/drawing/2014/main" id="{16FA6406-C8C3-7343-43B3-D824EF241EDB}"/>
              </a:ext>
            </a:extLst>
          </p:cNvPr>
          <p:cNvSpPr>
            <a:spLocks noGrp="1"/>
          </p:cNvSpPr>
          <p:nvPr>
            <p:ph sz="half" idx="1"/>
          </p:nvPr>
        </p:nvSpPr>
        <p:spPr>
          <a:xfrm>
            <a:off x="457200" y="1696536"/>
            <a:ext cx="4038600" cy="4341875"/>
          </a:xfrm>
        </p:spPr>
        <p:txBody>
          <a:bodyPr/>
          <a:lstStyle/>
          <a:p>
            <a:pPr marL="82296" indent="0">
              <a:buNone/>
            </a:pPr>
            <a:r>
              <a:rPr lang="es-419" sz="2000" dirty="0">
                <a:solidFill>
                  <a:schemeClr val="tx1"/>
                </a:solidFill>
              </a:rPr>
              <a:t>Proporcione uno o más documentos que:</a:t>
            </a:r>
          </a:p>
          <a:p>
            <a:pPr marL="82296" indent="0">
              <a:buNone/>
            </a:pPr>
            <a:endParaRPr lang="es-419" sz="2000" dirty="0">
              <a:solidFill>
                <a:schemeClr val="tx1"/>
              </a:solidFill>
            </a:endParaRPr>
          </a:p>
          <a:p>
            <a:r>
              <a:rPr lang="es-419" sz="2075" dirty="0">
                <a:solidFill>
                  <a:schemeClr val="tx1"/>
                </a:solidFill>
              </a:rPr>
              <a:t>Confirmen su nombre y apellido</a:t>
            </a:r>
          </a:p>
          <a:p>
            <a:r>
              <a:rPr lang="es-419" sz="2075" dirty="0">
                <a:solidFill>
                  <a:schemeClr val="tx1"/>
                </a:solidFill>
              </a:rPr>
              <a:t>Demuestren que ha estado vivo en los últimos 3 meses</a:t>
            </a:r>
            <a:endParaRPr lang="es-419" dirty="0"/>
          </a:p>
          <a:p>
            <a:pPr marL="82296" indent="0">
              <a:buNone/>
            </a:pPr>
            <a:endParaRPr lang="es-419" dirty="0"/>
          </a:p>
        </p:txBody>
      </p:sp>
      <p:sp>
        <p:nvSpPr>
          <p:cNvPr id="4" name="Title 3">
            <a:extLst>
              <a:ext uri="{FF2B5EF4-FFF2-40B4-BE49-F238E27FC236}">
                <a16:creationId xmlns:a16="http://schemas.microsoft.com/office/drawing/2014/main" id="{FB9F6BE1-73E5-5599-4D87-9DDAD467B723}"/>
              </a:ext>
            </a:extLst>
          </p:cNvPr>
          <p:cNvSpPr>
            <a:spLocks noGrp="1"/>
          </p:cNvSpPr>
          <p:nvPr>
            <p:ph type="title"/>
          </p:nvPr>
        </p:nvSpPr>
        <p:spPr>
          <a:xfrm>
            <a:off x="457200" y="590110"/>
            <a:ext cx="8229600" cy="1066800"/>
          </a:xfrm>
        </p:spPr>
        <p:txBody>
          <a:bodyPr/>
          <a:lstStyle/>
          <a:p>
            <a:r>
              <a:rPr lang="es-419" dirty="0"/>
              <a:t>Prueba de estar vivo(a)</a:t>
            </a:r>
          </a:p>
        </p:txBody>
      </p:sp>
      <p:pic>
        <p:nvPicPr>
          <p:cNvPr id="8" name="Picture 7" descr="A picture containing text, computer&#10;&#10;Description automatically generated">
            <a:extLst>
              <a:ext uri="{FF2B5EF4-FFF2-40B4-BE49-F238E27FC236}">
                <a16:creationId xmlns:a16="http://schemas.microsoft.com/office/drawing/2014/main" id="{3B91C48A-EDAC-70B7-C48B-EF6DFB88F53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94613" y="3907907"/>
            <a:ext cx="2226783" cy="2507114"/>
          </a:xfrm>
          <a:prstGeom prst="rect">
            <a:avLst/>
          </a:prstGeom>
        </p:spPr>
      </p:pic>
    </p:spTree>
    <p:extLst>
      <p:ext uri="{BB962C8B-B14F-4D97-AF65-F5344CB8AC3E}">
        <p14:creationId xmlns:p14="http://schemas.microsoft.com/office/powerpoint/2010/main" val="13916359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69B4EB9-F040-D7F6-2654-797BFC50BF71}"/>
              </a:ext>
            </a:extLst>
          </p:cNvPr>
          <p:cNvSpPr>
            <a:spLocks noGrp="1"/>
          </p:cNvSpPr>
          <p:nvPr>
            <p:ph type="sldNum" sz="quarter" idx="12"/>
          </p:nvPr>
        </p:nvSpPr>
        <p:spPr/>
        <p:txBody>
          <a:bodyPr/>
          <a:lstStyle/>
          <a:p>
            <a:fld id="{D852D4E8-E283-404D-80D7-3AF63315721A}" type="slidenum">
              <a:rPr lang="en-US" smtClean="0"/>
              <a:t>32</a:t>
            </a:fld>
            <a:endParaRPr lang="es-419" dirty="0"/>
          </a:p>
        </p:txBody>
      </p:sp>
      <p:sp>
        <p:nvSpPr>
          <p:cNvPr id="3" name="Content Placeholder 2">
            <a:extLst>
              <a:ext uri="{FF2B5EF4-FFF2-40B4-BE49-F238E27FC236}">
                <a16:creationId xmlns:a16="http://schemas.microsoft.com/office/drawing/2014/main" id="{94FF1052-D234-8480-2FC6-CD644B0DA206}"/>
              </a:ext>
            </a:extLst>
          </p:cNvPr>
          <p:cNvSpPr>
            <a:spLocks noGrp="1"/>
          </p:cNvSpPr>
          <p:nvPr>
            <p:ph idx="1"/>
          </p:nvPr>
        </p:nvSpPr>
        <p:spPr/>
        <p:txBody>
          <a:bodyPr/>
          <a:lstStyle/>
          <a:p>
            <a:r>
              <a:rPr lang="es-419" dirty="0">
                <a:solidFill>
                  <a:schemeClr val="tx1"/>
                </a:solidFill>
              </a:rPr>
              <a:t>Licencia de conducir </a:t>
            </a:r>
          </a:p>
          <a:p>
            <a:r>
              <a:rPr lang="es-419" dirty="0">
                <a:solidFill>
                  <a:schemeClr val="tx1"/>
                </a:solidFill>
              </a:rPr>
              <a:t>Identificación gubernamental, estatal o tribal válida </a:t>
            </a:r>
          </a:p>
          <a:p>
            <a:r>
              <a:rPr lang="es-419" dirty="0">
                <a:solidFill>
                  <a:schemeClr val="tx1"/>
                </a:solidFill>
              </a:rPr>
              <a:t>Factura de servicios públicos</a:t>
            </a:r>
          </a:p>
          <a:p>
            <a:r>
              <a:rPr lang="es-419" dirty="0">
                <a:solidFill>
                  <a:schemeClr val="tx1"/>
                </a:solidFill>
              </a:rPr>
              <a:t>Formulario W-2 o declaración de impuestos </a:t>
            </a:r>
          </a:p>
          <a:p>
            <a:r>
              <a:rPr lang="es-419" dirty="0">
                <a:solidFill>
                  <a:schemeClr val="tx1"/>
                </a:solidFill>
              </a:rPr>
              <a:t>Hipoteca o renta</a:t>
            </a:r>
          </a:p>
          <a:p>
            <a:endParaRPr lang="es-419" dirty="0"/>
          </a:p>
          <a:p>
            <a:endParaRPr lang="es-419" dirty="0"/>
          </a:p>
        </p:txBody>
      </p:sp>
      <p:sp>
        <p:nvSpPr>
          <p:cNvPr id="4" name="Title 3">
            <a:extLst>
              <a:ext uri="{FF2B5EF4-FFF2-40B4-BE49-F238E27FC236}">
                <a16:creationId xmlns:a16="http://schemas.microsoft.com/office/drawing/2014/main" id="{1A075435-E0DC-00AB-D68F-60C3231B9B1B}"/>
              </a:ext>
            </a:extLst>
          </p:cNvPr>
          <p:cNvSpPr>
            <a:spLocks noGrp="1"/>
          </p:cNvSpPr>
          <p:nvPr>
            <p:ph type="title"/>
          </p:nvPr>
        </p:nvSpPr>
        <p:spPr/>
        <p:txBody>
          <a:bodyPr/>
          <a:lstStyle/>
          <a:p>
            <a:r>
              <a:rPr lang="es-419" dirty="0"/>
              <a:t>Prueba de dirección válida</a:t>
            </a:r>
          </a:p>
        </p:txBody>
      </p:sp>
      <p:pic>
        <p:nvPicPr>
          <p:cNvPr id="9" name="Picture 8" descr="A picture containing text, screenshot, font, design&#10;&#10;Description automatically generated">
            <a:extLst>
              <a:ext uri="{FF2B5EF4-FFF2-40B4-BE49-F238E27FC236}">
                <a16:creationId xmlns:a16="http://schemas.microsoft.com/office/drawing/2014/main" id="{6040B963-56C0-8A39-D34B-FD189E88534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9433" y="4783962"/>
            <a:ext cx="8325134" cy="1540638"/>
          </a:xfrm>
          <a:prstGeom prst="rect">
            <a:avLst/>
          </a:prstGeom>
        </p:spPr>
      </p:pic>
    </p:spTree>
    <p:extLst>
      <p:ext uri="{BB962C8B-B14F-4D97-AF65-F5344CB8AC3E}">
        <p14:creationId xmlns:p14="http://schemas.microsoft.com/office/powerpoint/2010/main" val="33525551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ECBE6BB-83EA-C584-D5DF-10020EA29B94}"/>
              </a:ext>
            </a:extLst>
          </p:cNvPr>
          <p:cNvSpPr>
            <a:spLocks noGrp="1"/>
          </p:cNvSpPr>
          <p:nvPr>
            <p:ph type="sldNum" sz="quarter" idx="12"/>
          </p:nvPr>
        </p:nvSpPr>
        <p:spPr/>
        <p:txBody>
          <a:bodyPr/>
          <a:lstStyle/>
          <a:p>
            <a:fld id="{D852D4E8-E283-404D-80D7-3AF63315721A}" type="slidenum">
              <a:rPr lang="en-US" smtClean="0"/>
              <a:t>33</a:t>
            </a:fld>
            <a:endParaRPr lang="es-419" dirty="0"/>
          </a:p>
        </p:txBody>
      </p:sp>
      <p:sp>
        <p:nvSpPr>
          <p:cNvPr id="4" name="Title 3">
            <a:extLst>
              <a:ext uri="{FF2B5EF4-FFF2-40B4-BE49-F238E27FC236}">
                <a16:creationId xmlns:a16="http://schemas.microsoft.com/office/drawing/2014/main" id="{00B35A5B-47B9-4626-4342-FE8CE56A765D}"/>
              </a:ext>
            </a:extLst>
          </p:cNvPr>
          <p:cNvSpPr>
            <a:spLocks noGrp="1"/>
          </p:cNvSpPr>
          <p:nvPr>
            <p:ph type="title"/>
          </p:nvPr>
        </p:nvSpPr>
        <p:spPr/>
        <p:txBody>
          <a:bodyPr/>
          <a:lstStyle/>
          <a:p>
            <a:r>
              <a:rPr lang="es-419" dirty="0"/>
              <a:t>Prueba de dirección válida</a:t>
            </a:r>
          </a:p>
        </p:txBody>
      </p:sp>
      <p:pic>
        <p:nvPicPr>
          <p:cNvPr id="6" name="Picture 5">
            <a:extLst>
              <a:ext uri="{FF2B5EF4-FFF2-40B4-BE49-F238E27FC236}">
                <a16:creationId xmlns:a16="http://schemas.microsoft.com/office/drawing/2014/main" id="{02E19D8F-8576-2D75-1AE0-B37202547D2B}"/>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 y="1763486"/>
            <a:ext cx="7772400" cy="3331028"/>
          </a:xfrm>
          <a:prstGeom prst="rect">
            <a:avLst/>
          </a:prstGeom>
        </p:spPr>
      </p:pic>
    </p:spTree>
    <p:extLst>
      <p:ext uri="{BB962C8B-B14F-4D97-AF65-F5344CB8AC3E}">
        <p14:creationId xmlns:p14="http://schemas.microsoft.com/office/powerpoint/2010/main" val="33172556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461431-5677-1D80-656D-8148FD47693A}"/>
              </a:ext>
            </a:extLst>
          </p:cNvPr>
          <p:cNvSpPr>
            <a:spLocks noGrp="1"/>
          </p:cNvSpPr>
          <p:nvPr>
            <p:ph type="sldNum" sz="quarter" idx="12"/>
          </p:nvPr>
        </p:nvSpPr>
        <p:spPr/>
        <p:txBody>
          <a:bodyPr/>
          <a:lstStyle/>
          <a:p>
            <a:fld id="{D852D4E8-E283-404D-80D7-3AF63315721A}" type="slidenum">
              <a:rPr lang="en-US" smtClean="0"/>
              <a:t>34</a:t>
            </a:fld>
            <a:endParaRPr lang="es-419" dirty="0"/>
          </a:p>
        </p:txBody>
      </p:sp>
      <p:sp>
        <p:nvSpPr>
          <p:cNvPr id="4" name="Title 3">
            <a:extLst>
              <a:ext uri="{FF2B5EF4-FFF2-40B4-BE49-F238E27FC236}">
                <a16:creationId xmlns:a16="http://schemas.microsoft.com/office/drawing/2014/main" id="{83339F8B-E5F1-0A58-1023-F74A196F9DF5}"/>
              </a:ext>
            </a:extLst>
          </p:cNvPr>
          <p:cNvSpPr>
            <a:spLocks noGrp="1"/>
          </p:cNvSpPr>
          <p:nvPr>
            <p:ph type="title"/>
          </p:nvPr>
        </p:nvSpPr>
        <p:spPr/>
        <p:txBody>
          <a:bodyPr>
            <a:normAutofit/>
          </a:bodyPr>
          <a:lstStyle/>
          <a:p>
            <a:r>
              <a:rPr lang="es-419" dirty="0"/>
              <a:t>Planilla de hogar del ACP completada 
</a:t>
            </a:r>
          </a:p>
        </p:txBody>
      </p:sp>
      <p:sp>
        <p:nvSpPr>
          <p:cNvPr id="11" name="Content Placeholder 2">
            <a:extLst>
              <a:ext uri="{FF2B5EF4-FFF2-40B4-BE49-F238E27FC236}">
                <a16:creationId xmlns:a16="http://schemas.microsoft.com/office/drawing/2014/main" id="{60F2A629-0A37-D609-9793-9C5E7EFED6BE}"/>
              </a:ext>
            </a:extLst>
          </p:cNvPr>
          <p:cNvSpPr>
            <a:spLocks noGrp="1"/>
          </p:cNvSpPr>
          <p:nvPr>
            <p:ph idx="1"/>
          </p:nvPr>
        </p:nvSpPr>
        <p:spPr>
          <a:xfrm>
            <a:off x="457200" y="5741581"/>
            <a:ext cx="8229600" cy="733717"/>
          </a:xfrm>
        </p:spPr>
        <p:txBody>
          <a:bodyPr/>
          <a:lstStyle/>
          <a:p>
            <a:pPr marL="82296" indent="0" algn="ctr">
              <a:buNone/>
            </a:pPr>
            <a:r>
              <a:rPr lang="es-419" dirty="0">
                <a:solidFill>
                  <a:schemeClr val="tx1"/>
                </a:solidFill>
              </a:rPr>
              <a:t>https://www.affordableconnectivity.gov/wp-content/uploads/lifeline/images/ACP-Household-Worksheet-English.pdf</a:t>
            </a:r>
          </a:p>
          <a:p>
            <a:pPr marL="82296" indent="0">
              <a:buNone/>
            </a:pPr>
            <a:endParaRPr lang="es-419" dirty="0"/>
          </a:p>
          <a:p>
            <a:pPr marL="82296" indent="0">
              <a:buNone/>
            </a:pPr>
            <a:endParaRPr lang="es-419" dirty="0"/>
          </a:p>
        </p:txBody>
      </p:sp>
      <p:pic>
        <p:nvPicPr>
          <p:cNvPr id="5" name="Picture 4" descr="A screenshot of a computer&#10;&#10;Description automatically generated with low confidence">
            <a:extLst>
              <a:ext uri="{FF2B5EF4-FFF2-40B4-BE49-F238E27FC236}">
                <a16:creationId xmlns:a16="http://schemas.microsoft.com/office/drawing/2014/main" id="{18969296-82D7-AB2D-81B0-4F988764DB1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25040" y="1164609"/>
            <a:ext cx="6093919" cy="4528782"/>
          </a:xfrm>
          <a:prstGeom prst="rect">
            <a:avLst/>
          </a:prstGeom>
        </p:spPr>
      </p:pic>
    </p:spTree>
    <p:extLst>
      <p:ext uri="{BB962C8B-B14F-4D97-AF65-F5344CB8AC3E}">
        <p14:creationId xmlns:p14="http://schemas.microsoft.com/office/powerpoint/2010/main" val="7226881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52E95FA-80EB-8A47-669E-DF711E216F55}"/>
              </a:ext>
            </a:extLst>
          </p:cNvPr>
          <p:cNvSpPr>
            <a:spLocks noGrp="1"/>
          </p:cNvSpPr>
          <p:nvPr>
            <p:ph type="sldNum" sz="quarter" idx="12"/>
          </p:nvPr>
        </p:nvSpPr>
        <p:spPr/>
        <p:txBody>
          <a:bodyPr/>
          <a:lstStyle/>
          <a:p>
            <a:fld id="{D852D4E8-E283-404D-80D7-3AF63315721A}" type="slidenum">
              <a:rPr lang="en-US" smtClean="0"/>
              <a:t>35</a:t>
            </a:fld>
            <a:endParaRPr lang="es-419" dirty="0"/>
          </a:p>
        </p:txBody>
      </p:sp>
      <p:sp>
        <p:nvSpPr>
          <p:cNvPr id="4" name="Title 3">
            <a:extLst>
              <a:ext uri="{FF2B5EF4-FFF2-40B4-BE49-F238E27FC236}">
                <a16:creationId xmlns:a16="http://schemas.microsoft.com/office/drawing/2014/main" id="{CD016461-7B20-BFE4-91F9-0B9DF6552AB0}"/>
              </a:ext>
            </a:extLst>
          </p:cNvPr>
          <p:cNvSpPr>
            <a:spLocks noGrp="1"/>
          </p:cNvSpPr>
          <p:nvPr>
            <p:ph type="title"/>
          </p:nvPr>
        </p:nvSpPr>
        <p:spPr/>
        <p:txBody>
          <a:bodyPr>
            <a:normAutofit/>
          </a:bodyPr>
          <a:lstStyle/>
          <a:p>
            <a:r>
              <a:rPr lang="es-419" dirty="0"/>
              <a:t>Se requiere una dirección de correo electrónico al presentar la solicitud en línea</a:t>
            </a:r>
          </a:p>
        </p:txBody>
      </p:sp>
      <p:sp>
        <p:nvSpPr>
          <p:cNvPr id="7" name="Content Placeholder 2">
            <a:extLst>
              <a:ext uri="{FF2B5EF4-FFF2-40B4-BE49-F238E27FC236}">
                <a16:creationId xmlns:a16="http://schemas.microsoft.com/office/drawing/2014/main" id="{FBAFD0C9-0776-C57F-5496-471989D01C37}"/>
              </a:ext>
            </a:extLst>
          </p:cNvPr>
          <p:cNvSpPr>
            <a:spLocks noGrp="1"/>
          </p:cNvSpPr>
          <p:nvPr>
            <p:ph idx="1"/>
          </p:nvPr>
        </p:nvSpPr>
        <p:spPr>
          <a:xfrm>
            <a:off x="0" y="5969268"/>
            <a:ext cx="9144000" cy="733717"/>
          </a:xfrm>
        </p:spPr>
        <p:txBody>
          <a:bodyPr/>
          <a:lstStyle/>
          <a:p>
            <a:pPr marL="82296" indent="0" algn="ctr">
              <a:buNone/>
            </a:pPr>
            <a:r>
              <a:rPr lang="es-419" sz="3000" dirty="0">
                <a:solidFill>
                  <a:schemeClr val="tx1"/>
                </a:solidFill>
              </a:rPr>
              <a:t>https://digitalliteracy.att.com</a:t>
            </a:r>
            <a:endParaRPr lang="es-419" dirty="0">
              <a:solidFill>
                <a:schemeClr val="tx1"/>
              </a:solidFill>
            </a:endParaRPr>
          </a:p>
          <a:p>
            <a:pPr marL="82296" indent="0">
              <a:buNone/>
            </a:pPr>
            <a:endParaRPr lang="es-419" dirty="0"/>
          </a:p>
          <a:p>
            <a:pPr marL="82296" indent="0">
              <a:buNone/>
            </a:pPr>
            <a:endParaRPr lang="es-419" dirty="0"/>
          </a:p>
        </p:txBody>
      </p:sp>
      <p:grpSp>
        <p:nvGrpSpPr>
          <p:cNvPr id="3" name="Group 2">
            <a:extLst>
              <a:ext uri="{FF2B5EF4-FFF2-40B4-BE49-F238E27FC236}">
                <a16:creationId xmlns:a16="http://schemas.microsoft.com/office/drawing/2014/main" id="{6179F39D-1DF3-935A-BC14-D0800E25B955}"/>
              </a:ext>
            </a:extLst>
          </p:cNvPr>
          <p:cNvGrpSpPr/>
          <p:nvPr/>
        </p:nvGrpSpPr>
        <p:grpSpPr>
          <a:xfrm>
            <a:off x="1898650" y="1486401"/>
            <a:ext cx="5346700" cy="4083978"/>
            <a:chOff x="1898650" y="1486401"/>
            <a:chExt cx="5346700" cy="4083978"/>
          </a:xfrm>
        </p:grpSpPr>
        <p:pic>
          <p:nvPicPr>
            <p:cNvPr id="5" name="Picture 4">
              <a:extLst>
                <a:ext uri="{FF2B5EF4-FFF2-40B4-BE49-F238E27FC236}">
                  <a16:creationId xmlns:a16="http://schemas.microsoft.com/office/drawing/2014/main" id="{0F33AEBB-630B-FC8B-336B-D6DCB2D3D3B4}"/>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98650" y="1486401"/>
              <a:ext cx="5346700" cy="2120900"/>
            </a:xfrm>
            <a:prstGeom prst="rect">
              <a:avLst/>
            </a:prstGeom>
          </p:spPr>
        </p:pic>
        <p:pic>
          <p:nvPicPr>
            <p:cNvPr id="8" name="Picture 7" descr="AT&amp;T Connected Learning website featuring the Intro to Email course. ">
              <a:extLst>
                <a:ext uri="{FF2B5EF4-FFF2-40B4-BE49-F238E27FC236}">
                  <a16:creationId xmlns:a16="http://schemas.microsoft.com/office/drawing/2014/main" id="{3CE5CA1C-F284-7D22-80AB-47EB5750EC3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19095" y="3633173"/>
              <a:ext cx="2905809" cy="1937206"/>
            </a:xfrm>
            <a:prstGeom prst="rect">
              <a:avLst/>
            </a:prstGeom>
          </p:spPr>
        </p:pic>
      </p:grpSp>
    </p:spTree>
    <p:extLst>
      <p:ext uri="{BB962C8B-B14F-4D97-AF65-F5344CB8AC3E}">
        <p14:creationId xmlns:p14="http://schemas.microsoft.com/office/powerpoint/2010/main" val="26600912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3923DEF-78EC-D80A-08EA-A2B307270E26}"/>
              </a:ext>
            </a:extLst>
          </p:cNvPr>
          <p:cNvSpPr>
            <a:spLocks noGrp="1"/>
          </p:cNvSpPr>
          <p:nvPr>
            <p:ph type="sldNum" sz="quarter" idx="12"/>
          </p:nvPr>
        </p:nvSpPr>
        <p:spPr/>
        <p:txBody>
          <a:bodyPr/>
          <a:lstStyle/>
          <a:p>
            <a:fld id="{D852D4E8-E283-404D-80D7-3AF63315721A}" type="slidenum">
              <a:rPr lang="en-US" smtClean="0"/>
              <a:t>36</a:t>
            </a:fld>
            <a:endParaRPr lang="es-419" dirty="0"/>
          </a:p>
        </p:txBody>
      </p:sp>
      <p:sp>
        <p:nvSpPr>
          <p:cNvPr id="3" name="Content Placeholder 2">
            <a:extLst>
              <a:ext uri="{FF2B5EF4-FFF2-40B4-BE49-F238E27FC236}">
                <a16:creationId xmlns:a16="http://schemas.microsoft.com/office/drawing/2014/main" id="{BBD06515-9FC3-6D45-F824-D264B5C97358}"/>
              </a:ext>
            </a:extLst>
          </p:cNvPr>
          <p:cNvSpPr>
            <a:spLocks noGrp="1"/>
          </p:cNvSpPr>
          <p:nvPr>
            <p:ph idx="1"/>
          </p:nvPr>
        </p:nvSpPr>
        <p:spPr/>
        <p:txBody>
          <a:bodyPr/>
          <a:lstStyle/>
          <a:p>
            <a:pPr marL="82296" indent="0">
              <a:buNone/>
            </a:pPr>
            <a:r>
              <a:rPr lang="es-419" dirty="0">
                <a:solidFill>
                  <a:schemeClr val="tx1"/>
                </a:solidFill>
              </a:rPr>
              <a:t>Los documentos deben incluir:</a:t>
            </a:r>
          </a:p>
          <a:p>
            <a:r>
              <a:rPr lang="es-419" dirty="0">
                <a:solidFill>
                  <a:schemeClr val="tx1"/>
                </a:solidFill>
              </a:rPr>
              <a:t>Su nombre o el nombre de su dependiente</a:t>
            </a:r>
          </a:p>
          <a:p>
            <a:r>
              <a:rPr lang="es-419" dirty="0">
                <a:solidFill>
                  <a:schemeClr val="tx1"/>
                </a:solidFill>
              </a:rPr>
              <a:t>Nombre del programa que califica</a:t>
            </a:r>
          </a:p>
          <a:p>
            <a:r>
              <a:rPr lang="es-419" dirty="0">
                <a:solidFill>
                  <a:schemeClr val="tx1"/>
                </a:solidFill>
              </a:rPr>
              <a:t>El nombre de la agencia gubernamental o tribal que emitió el documento</a:t>
            </a:r>
          </a:p>
          <a:p>
            <a:r>
              <a:rPr lang="es-419" dirty="0">
                <a:solidFill>
                  <a:schemeClr val="tx1"/>
                </a:solidFill>
              </a:rPr>
              <a:t>Fecha de emisión dentro de los últimos 12 meses o fecha de vencimiento futura</a:t>
            </a:r>
          </a:p>
        </p:txBody>
      </p:sp>
      <p:sp>
        <p:nvSpPr>
          <p:cNvPr id="4" name="Title 3">
            <a:extLst>
              <a:ext uri="{FF2B5EF4-FFF2-40B4-BE49-F238E27FC236}">
                <a16:creationId xmlns:a16="http://schemas.microsoft.com/office/drawing/2014/main" id="{ADB7CF50-87C0-C59F-7EC2-7BE5A2F2C367}"/>
              </a:ext>
            </a:extLst>
          </p:cNvPr>
          <p:cNvSpPr>
            <a:spLocks noGrp="1"/>
          </p:cNvSpPr>
          <p:nvPr>
            <p:ph type="title"/>
          </p:nvPr>
        </p:nvSpPr>
        <p:spPr/>
        <p:txBody>
          <a:bodyPr>
            <a:normAutofit/>
          </a:bodyPr>
          <a:lstStyle/>
          <a:p>
            <a:r>
              <a:rPr lang="es-419" dirty="0"/>
              <a:t>Documentos que prueban su elegibilidad por un programa que califica o ingresos</a:t>
            </a:r>
          </a:p>
        </p:txBody>
      </p:sp>
    </p:spTree>
    <p:extLst>
      <p:ext uri="{BB962C8B-B14F-4D97-AF65-F5344CB8AC3E}">
        <p14:creationId xmlns:p14="http://schemas.microsoft.com/office/powerpoint/2010/main" val="13315720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FF5D606-5915-6B3D-64AA-CB7559B2D05E}"/>
              </a:ext>
            </a:extLst>
          </p:cNvPr>
          <p:cNvSpPr>
            <a:spLocks noGrp="1"/>
          </p:cNvSpPr>
          <p:nvPr>
            <p:ph type="sldNum" sz="quarter" idx="12"/>
          </p:nvPr>
        </p:nvSpPr>
        <p:spPr/>
        <p:txBody>
          <a:bodyPr/>
          <a:lstStyle/>
          <a:p>
            <a:fld id="{D852D4E8-E283-404D-80D7-3AF63315721A}" type="slidenum">
              <a:rPr lang="en-US" smtClean="0"/>
              <a:t>37</a:t>
            </a:fld>
            <a:endParaRPr lang="es-419" dirty="0"/>
          </a:p>
        </p:txBody>
      </p:sp>
      <p:sp>
        <p:nvSpPr>
          <p:cNvPr id="3" name="Content Placeholder 2">
            <a:extLst>
              <a:ext uri="{FF2B5EF4-FFF2-40B4-BE49-F238E27FC236}">
                <a16:creationId xmlns:a16="http://schemas.microsoft.com/office/drawing/2014/main" id="{4E994586-C31B-3EE5-D586-8A50812D63C6}"/>
              </a:ext>
            </a:extLst>
          </p:cNvPr>
          <p:cNvSpPr>
            <a:spLocks noGrp="1"/>
          </p:cNvSpPr>
          <p:nvPr>
            <p:ph idx="1"/>
          </p:nvPr>
        </p:nvSpPr>
        <p:spPr/>
        <p:txBody>
          <a:bodyPr/>
          <a:lstStyle/>
          <a:p>
            <a:pPr marL="82296" indent="0">
              <a:buNone/>
            </a:pPr>
            <a:r>
              <a:rPr lang="es-419" dirty="0">
                <a:solidFill>
                  <a:schemeClr val="tx1"/>
                </a:solidFill>
              </a:rPr>
              <a:t>Verifique que su documento incluya la siguiente información:</a:t>
            </a:r>
          </a:p>
          <a:p>
            <a:r>
              <a:rPr lang="es-419" dirty="0">
                <a:solidFill>
                  <a:schemeClr val="tx1"/>
                </a:solidFill>
              </a:rPr>
              <a:t>Su nombre o el nombre de su dependiente</a:t>
            </a:r>
          </a:p>
          <a:p>
            <a:r>
              <a:rPr lang="es-419" dirty="0">
                <a:solidFill>
                  <a:schemeClr val="tx1"/>
                </a:solidFill>
              </a:rPr>
              <a:t>Información sobre su ingreso actual (mensual o anual)</a:t>
            </a:r>
          </a:p>
          <a:p>
            <a:r>
              <a:rPr lang="es-419" dirty="0">
                <a:solidFill>
                  <a:schemeClr val="tx1"/>
                </a:solidFill>
              </a:rPr>
              <a:t>Si presenta recibos de sueldo, deben ser de 3 meses consecutivos</a:t>
            </a:r>
          </a:p>
          <a:p>
            <a:r>
              <a:rPr lang="es-419" dirty="0">
                <a:solidFill>
                  <a:schemeClr val="tx1"/>
                </a:solidFill>
              </a:rPr>
              <a:t>Documento impositivo del año anterior o con fecha de emisión de los últimos 12 meses</a:t>
            </a:r>
          </a:p>
          <a:p>
            <a:endParaRPr lang="es-419" dirty="0"/>
          </a:p>
        </p:txBody>
      </p:sp>
      <p:sp>
        <p:nvSpPr>
          <p:cNvPr id="4" name="Title 3">
            <a:extLst>
              <a:ext uri="{FF2B5EF4-FFF2-40B4-BE49-F238E27FC236}">
                <a16:creationId xmlns:a16="http://schemas.microsoft.com/office/drawing/2014/main" id="{249A93BE-56D5-8171-FF67-E08F87148040}"/>
              </a:ext>
            </a:extLst>
          </p:cNvPr>
          <p:cNvSpPr>
            <a:spLocks noGrp="1"/>
          </p:cNvSpPr>
          <p:nvPr>
            <p:ph type="title"/>
          </p:nvPr>
        </p:nvSpPr>
        <p:spPr/>
        <p:txBody>
          <a:bodyPr/>
          <a:lstStyle/>
          <a:p>
            <a:r>
              <a:rPr lang="es-419" dirty="0"/>
              <a:t>Documentos de elegibilidad que demuestren los ingresos anuales</a:t>
            </a:r>
          </a:p>
        </p:txBody>
      </p:sp>
    </p:spTree>
    <p:extLst>
      <p:ext uri="{BB962C8B-B14F-4D97-AF65-F5344CB8AC3E}">
        <p14:creationId xmlns:p14="http://schemas.microsoft.com/office/powerpoint/2010/main" val="35463578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B333B07-44D3-D07F-D837-2565AFD81DB8}"/>
              </a:ext>
            </a:extLst>
          </p:cNvPr>
          <p:cNvSpPr>
            <a:spLocks noGrp="1"/>
          </p:cNvSpPr>
          <p:nvPr>
            <p:ph type="sldNum" sz="quarter" idx="12"/>
          </p:nvPr>
        </p:nvSpPr>
        <p:spPr/>
        <p:txBody>
          <a:bodyPr/>
          <a:lstStyle/>
          <a:p>
            <a:fld id="{D852D4E8-E283-404D-80D7-3AF63315721A}" type="slidenum">
              <a:rPr lang="en-US" smtClean="0"/>
              <a:t>38</a:t>
            </a:fld>
            <a:endParaRPr lang="es-419" dirty="0"/>
          </a:p>
        </p:txBody>
      </p:sp>
      <p:pic>
        <p:nvPicPr>
          <p:cNvPr id="6" name="Picture 5" descr="Show you qualify.">
            <a:extLst>
              <a:ext uri="{FF2B5EF4-FFF2-40B4-BE49-F238E27FC236}">
                <a16:creationId xmlns:a16="http://schemas.microsoft.com/office/drawing/2014/main" id="{028B2015-AAA5-75C5-CAD9-04B2E786FA5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4824"/>
          <a:stretch/>
        </p:blipFill>
        <p:spPr>
          <a:xfrm>
            <a:off x="1378815" y="657700"/>
            <a:ext cx="6386370" cy="5542600"/>
          </a:xfrm>
          <a:prstGeom prst="rect">
            <a:avLst/>
          </a:prstGeom>
        </p:spPr>
      </p:pic>
      <p:sp>
        <p:nvSpPr>
          <p:cNvPr id="7" name="Content Placeholder 2">
            <a:extLst>
              <a:ext uri="{FF2B5EF4-FFF2-40B4-BE49-F238E27FC236}">
                <a16:creationId xmlns:a16="http://schemas.microsoft.com/office/drawing/2014/main" id="{403D9077-FF41-033C-8E52-5EA8799CF179}"/>
              </a:ext>
            </a:extLst>
          </p:cNvPr>
          <p:cNvSpPr>
            <a:spLocks noGrp="1"/>
          </p:cNvSpPr>
          <p:nvPr>
            <p:ph idx="1"/>
          </p:nvPr>
        </p:nvSpPr>
        <p:spPr>
          <a:xfrm>
            <a:off x="457199" y="6200300"/>
            <a:ext cx="8229600" cy="733717"/>
          </a:xfrm>
        </p:spPr>
        <p:txBody>
          <a:bodyPr/>
          <a:lstStyle/>
          <a:p>
            <a:pPr marL="82296" indent="0" algn="ctr">
              <a:buNone/>
            </a:pPr>
            <a:r>
              <a:rPr lang="es-419" dirty="0">
                <a:solidFill>
                  <a:schemeClr val="tx1"/>
                </a:solidFill>
              </a:rPr>
              <a:t>https://www.affordableconnectivity.gov/how-to-apply/show-you-qualify/</a:t>
            </a:r>
          </a:p>
          <a:p>
            <a:pPr marL="82296" indent="0" algn="ctr">
              <a:buNone/>
            </a:pPr>
            <a:endParaRPr lang="es-419" dirty="0">
              <a:solidFill>
                <a:schemeClr val="tx1"/>
              </a:solidFill>
            </a:endParaRPr>
          </a:p>
          <a:p>
            <a:pPr marL="82296" indent="0" algn="ctr">
              <a:buNone/>
            </a:pPr>
            <a:endParaRPr lang="es-419" dirty="0">
              <a:solidFill>
                <a:schemeClr val="tx1"/>
              </a:solidFill>
            </a:endParaRPr>
          </a:p>
          <a:p>
            <a:pPr marL="82296" indent="0">
              <a:buNone/>
            </a:pPr>
            <a:endParaRPr lang="es-419" dirty="0"/>
          </a:p>
          <a:p>
            <a:pPr marL="82296" indent="0">
              <a:buNone/>
            </a:pPr>
            <a:endParaRPr lang="es-419" dirty="0"/>
          </a:p>
        </p:txBody>
      </p:sp>
    </p:spTree>
    <p:extLst>
      <p:ext uri="{BB962C8B-B14F-4D97-AF65-F5344CB8AC3E}">
        <p14:creationId xmlns:p14="http://schemas.microsoft.com/office/powerpoint/2010/main" val="30315364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50091D3-4C01-4695-A92B-DD12606D7F29}"/>
              </a:ext>
            </a:extLst>
          </p:cNvPr>
          <p:cNvSpPr>
            <a:spLocks noGrp="1"/>
          </p:cNvSpPr>
          <p:nvPr>
            <p:ph type="sldNum" sz="quarter" idx="12"/>
          </p:nvPr>
        </p:nvSpPr>
        <p:spPr/>
        <p:txBody>
          <a:bodyPr/>
          <a:lstStyle/>
          <a:p>
            <a:fld id="{D852D4E8-E283-404D-80D7-3AF63315721A}" type="slidenum">
              <a:rPr lang="en-US" smtClean="0"/>
              <a:t>39</a:t>
            </a:fld>
            <a:endParaRPr lang="es-419" dirty="0"/>
          </a:p>
        </p:txBody>
      </p:sp>
      <p:sp>
        <p:nvSpPr>
          <p:cNvPr id="3" name="Content Placeholder 2">
            <a:extLst>
              <a:ext uri="{FF2B5EF4-FFF2-40B4-BE49-F238E27FC236}">
                <a16:creationId xmlns:a16="http://schemas.microsoft.com/office/drawing/2014/main" id="{2DBBAA8B-D181-EB88-04A7-A99FF9B7D7CD}"/>
              </a:ext>
            </a:extLst>
          </p:cNvPr>
          <p:cNvSpPr>
            <a:spLocks noGrp="1"/>
          </p:cNvSpPr>
          <p:nvPr>
            <p:ph idx="1"/>
          </p:nvPr>
        </p:nvSpPr>
        <p:spPr>
          <a:xfrm>
            <a:off x="457200" y="1639824"/>
            <a:ext cx="6071191" cy="4325112"/>
          </a:xfrm>
        </p:spPr>
        <p:txBody>
          <a:bodyPr/>
          <a:lstStyle/>
          <a:p>
            <a:pPr marL="82296" indent="0">
              <a:buClr>
                <a:schemeClr val="accent1"/>
              </a:buClr>
              <a:buNone/>
            </a:pPr>
            <a:r>
              <a:rPr lang="es-419" sz="2800" dirty="0">
                <a:solidFill>
                  <a:schemeClr val="tx1"/>
                </a:solidFill>
                <a:latin typeface="ATT Aleck Sans" panose="020B0503020203020204" pitchFamily="34" charset="0"/>
                <a:cs typeface="ATT Aleck Sans" panose="020B0503020203020204" pitchFamily="34" charset="0"/>
              </a:rPr>
              <a:t>Revise el Folleto sobre los tipos de documentos aceptados para el Programa de Descuentos para Internet.</a:t>
            </a:r>
          </a:p>
          <a:p>
            <a:pPr>
              <a:buClr>
                <a:schemeClr val="accent1"/>
              </a:buClr>
            </a:pPr>
            <a:endParaRPr lang="es-419" sz="2800" dirty="0">
              <a:solidFill>
                <a:schemeClr val="tx1"/>
              </a:solidFill>
              <a:latin typeface="ATT Aleck Sans" panose="020B0503020203020204" pitchFamily="34" charset="0"/>
              <a:cs typeface="ATT Aleck Sans" panose="020B0503020203020204" pitchFamily="34" charset="0"/>
            </a:endParaRPr>
          </a:p>
          <a:p>
            <a:pPr marL="82296" indent="0">
              <a:buClr>
                <a:schemeClr val="accent1"/>
              </a:buClr>
              <a:buNone/>
            </a:pPr>
            <a:r>
              <a:rPr lang="es-419" sz="2800" dirty="0">
                <a:solidFill>
                  <a:schemeClr val="tx1"/>
                </a:solidFill>
                <a:latin typeface="ATT Aleck Sans" panose="020B0503020203020204" pitchFamily="34" charset="0"/>
                <a:cs typeface="ATT Aleck Sans" panose="020B0503020203020204" pitchFamily="34" charset="0"/>
              </a:rPr>
              <a:t>¿Qué documentos necesitará para solicitar el beneficio? </a:t>
            </a:r>
          </a:p>
          <a:p>
            <a:pPr marL="82296" indent="0">
              <a:buNone/>
            </a:pPr>
            <a:endParaRPr lang="es-419" dirty="0"/>
          </a:p>
        </p:txBody>
      </p:sp>
      <p:sp>
        <p:nvSpPr>
          <p:cNvPr id="4" name="Title 3">
            <a:extLst>
              <a:ext uri="{FF2B5EF4-FFF2-40B4-BE49-F238E27FC236}">
                <a16:creationId xmlns:a16="http://schemas.microsoft.com/office/drawing/2014/main" id="{05AC1796-9B1E-F0C4-F206-ABC0492D0AD7}"/>
              </a:ext>
            </a:extLst>
          </p:cNvPr>
          <p:cNvSpPr>
            <a:spLocks noGrp="1"/>
          </p:cNvSpPr>
          <p:nvPr>
            <p:ph type="title"/>
          </p:nvPr>
        </p:nvSpPr>
        <p:spPr/>
        <p:txBody>
          <a:bodyPr/>
          <a:lstStyle/>
          <a:p>
            <a:r>
              <a:rPr lang="es-419" dirty="0"/>
              <a:t>¿Qué documentos necesito?</a:t>
            </a:r>
          </a:p>
        </p:txBody>
      </p:sp>
      <p:pic>
        <p:nvPicPr>
          <p:cNvPr id="5" name="Content Placeholder 4">
            <a:extLst>
              <a:ext uri="{FF2B5EF4-FFF2-40B4-BE49-F238E27FC236}">
                <a16:creationId xmlns:a16="http://schemas.microsoft.com/office/drawing/2014/main" id="{872FE28F-8A7F-27FC-99F4-1C9EFF40642A}"/>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6185646" y="533400"/>
            <a:ext cx="2958353" cy="2585227"/>
          </a:xfrm>
          <a:prstGeom prst="rect">
            <a:avLst/>
          </a:prstGeom>
        </p:spPr>
      </p:pic>
    </p:spTree>
    <p:extLst>
      <p:ext uri="{BB962C8B-B14F-4D97-AF65-F5344CB8AC3E}">
        <p14:creationId xmlns:p14="http://schemas.microsoft.com/office/powerpoint/2010/main" val="851963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8EF8ABD-FDDA-6956-3017-7B43B57E94D3}"/>
              </a:ext>
            </a:extLst>
          </p:cNvPr>
          <p:cNvSpPr>
            <a:spLocks noGrp="1"/>
          </p:cNvSpPr>
          <p:nvPr>
            <p:ph type="sldNum" sz="quarter" idx="12"/>
          </p:nvPr>
        </p:nvSpPr>
        <p:spPr/>
        <p:txBody>
          <a:bodyPr/>
          <a:lstStyle/>
          <a:p>
            <a:fld id="{D852D4E8-E283-404D-80D7-3AF63315721A}" type="slidenum">
              <a:rPr lang="en-US" smtClean="0"/>
              <a:t>4</a:t>
            </a:fld>
            <a:endParaRPr lang="en-US" dirty="0"/>
          </a:p>
        </p:txBody>
      </p:sp>
      <p:pic>
        <p:nvPicPr>
          <p:cNvPr id="4" name="Picture 3" descr="A screenshot of a computer&#10;&#10;Description automatically generated with medium confidence">
            <a:extLst>
              <a:ext uri="{FF2B5EF4-FFF2-40B4-BE49-F238E27FC236}">
                <a16:creationId xmlns:a16="http://schemas.microsoft.com/office/drawing/2014/main" id="{ECB1E2EB-E0A1-8C79-89E2-E4F679A647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74650"/>
            <a:ext cx="9144000" cy="5308699"/>
          </a:xfrm>
          <a:prstGeom prst="rect">
            <a:avLst/>
          </a:prstGeom>
        </p:spPr>
      </p:pic>
    </p:spTree>
    <p:extLst>
      <p:ext uri="{BB962C8B-B14F-4D97-AF65-F5344CB8AC3E}">
        <p14:creationId xmlns:p14="http://schemas.microsoft.com/office/powerpoint/2010/main" val="2966996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BE5D1FB-589C-45D9-ED20-5E36057DFF94}"/>
              </a:ext>
            </a:extLst>
          </p:cNvPr>
          <p:cNvSpPr>
            <a:spLocks noGrp="1"/>
          </p:cNvSpPr>
          <p:nvPr>
            <p:ph type="sldNum" sz="quarter" idx="12"/>
          </p:nvPr>
        </p:nvSpPr>
        <p:spPr/>
        <p:txBody>
          <a:bodyPr/>
          <a:lstStyle/>
          <a:p>
            <a:fld id="{D852D4E8-E283-404D-80D7-3AF63315721A}" type="slidenum">
              <a:rPr lang="en-US" smtClean="0"/>
              <a:t>40</a:t>
            </a:fld>
            <a:endParaRPr lang="es-419" dirty="0"/>
          </a:p>
        </p:txBody>
      </p:sp>
      <p:sp>
        <p:nvSpPr>
          <p:cNvPr id="4" name="Title 3">
            <a:extLst>
              <a:ext uri="{FF2B5EF4-FFF2-40B4-BE49-F238E27FC236}">
                <a16:creationId xmlns:a16="http://schemas.microsoft.com/office/drawing/2014/main" id="{F61EAD14-F4BA-0AAC-2EC5-A26DF114C6CB}"/>
              </a:ext>
            </a:extLst>
          </p:cNvPr>
          <p:cNvSpPr>
            <a:spLocks noGrp="1"/>
          </p:cNvSpPr>
          <p:nvPr>
            <p:ph type="title"/>
          </p:nvPr>
        </p:nvSpPr>
        <p:spPr/>
        <p:txBody>
          <a:bodyPr/>
          <a:lstStyle/>
          <a:p>
            <a:r>
              <a:rPr lang="es-419" dirty="0"/>
              <a:t>Cómo solicitar el beneficio del ACP</a:t>
            </a:r>
          </a:p>
        </p:txBody>
      </p:sp>
      <p:pic>
        <p:nvPicPr>
          <p:cNvPr id="6" name="Picture 5" descr="Affordable Connectivity Program Home Page with the Apply Now button displayed.  ">
            <a:extLst>
              <a:ext uri="{FF2B5EF4-FFF2-40B4-BE49-F238E27FC236}">
                <a16:creationId xmlns:a16="http://schemas.microsoft.com/office/drawing/2014/main" id="{685DE992-8673-8060-5DC3-AD726D863E1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5800" y="1765568"/>
            <a:ext cx="7772400" cy="4802596"/>
          </a:xfrm>
          <a:prstGeom prst="rect">
            <a:avLst/>
          </a:prstGeom>
        </p:spPr>
      </p:pic>
    </p:spTree>
    <p:extLst>
      <p:ext uri="{BB962C8B-B14F-4D97-AF65-F5344CB8AC3E}">
        <p14:creationId xmlns:p14="http://schemas.microsoft.com/office/powerpoint/2010/main" val="20480331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8C92533-4DBE-608E-EF85-6D37E54B5BF6}"/>
              </a:ext>
            </a:extLst>
          </p:cNvPr>
          <p:cNvSpPr>
            <a:spLocks noGrp="1"/>
          </p:cNvSpPr>
          <p:nvPr>
            <p:ph type="sldNum" sz="quarter" idx="12"/>
          </p:nvPr>
        </p:nvSpPr>
        <p:spPr/>
        <p:txBody>
          <a:bodyPr/>
          <a:lstStyle/>
          <a:p>
            <a:fld id="{D852D4E8-E283-404D-80D7-3AF63315721A}" type="slidenum">
              <a:rPr lang="en-US" smtClean="0"/>
              <a:t>41</a:t>
            </a:fld>
            <a:endParaRPr lang="es-419" dirty="0"/>
          </a:p>
        </p:txBody>
      </p:sp>
      <p:sp>
        <p:nvSpPr>
          <p:cNvPr id="4" name="Title 3">
            <a:extLst>
              <a:ext uri="{FF2B5EF4-FFF2-40B4-BE49-F238E27FC236}">
                <a16:creationId xmlns:a16="http://schemas.microsoft.com/office/drawing/2014/main" id="{1D604204-C6F8-9B6A-6BC5-0732C5CFE921}"/>
              </a:ext>
            </a:extLst>
          </p:cNvPr>
          <p:cNvSpPr>
            <a:spLocks noGrp="1"/>
          </p:cNvSpPr>
          <p:nvPr>
            <p:ph type="title"/>
          </p:nvPr>
        </p:nvSpPr>
        <p:spPr>
          <a:xfrm>
            <a:off x="326136" y="5738553"/>
            <a:ext cx="8229600" cy="1066800"/>
          </a:xfrm>
        </p:spPr>
        <p:txBody>
          <a:bodyPr>
            <a:normAutofit/>
          </a:bodyPr>
          <a:lstStyle/>
          <a:p>
            <a:pPr algn="ctr"/>
            <a:r>
              <a:rPr lang="es-419" dirty="0">
                <a:solidFill>
                  <a:schemeClr val="tx1"/>
                </a:solidFill>
              </a:rPr>
              <a:t>https://www.affordableconnectivity.gov</a:t>
            </a:r>
          </a:p>
        </p:txBody>
      </p:sp>
      <p:pic>
        <p:nvPicPr>
          <p:cNvPr id="7" name="Picture 6" descr="A computer screen displaying the Affordable Connectivity Program Home Page with the Apply Now button displayed. ">
            <a:extLst>
              <a:ext uri="{FF2B5EF4-FFF2-40B4-BE49-F238E27FC236}">
                <a16:creationId xmlns:a16="http://schemas.microsoft.com/office/drawing/2014/main" id="{AB856FC7-9F1C-D084-43F9-873333913F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81401" y="586047"/>
            <a:ext cx="5531006" cy="4724400"/>
          </a:xfrm>
          <a:prstGeom prst="rect">
            <a:avLst/>
          </a:prstGeom>
        </p:spPr>
      </p:pic>
    </p:spTree>
    <p:extLst>
      <p:ext uri="{BB962C8B-B14F-4D97-AF65-F5344CB8AC3E}">
        <p14:creationId xmlns:p14="http://schemas.microsoft.com/office/powerpoint/2010/main" val="8094330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14FDFD6-8B54-68C1-2181-0B724DAF44EF}"/>
              </a:ext>
            </a:extLst>
          </p:cNvPr>
          <p:cNvSpPr>
            <a:spLocks noGrp="1"/>
          </p:cNvSpPr>
          <p:nvPr>
            <p:ph type="sldNum" sz="quarter" idx="12"/>
          </p:nvPr>
        </p:nvSpPr>
        <p:spPr/>
        <p:txBody>
          <a:bodyPr/>
          <a:lstStyle/>
          <a:p>
            <a:fld id="{D852D4E8-E283-404D-80D7-3AF63315721A}" type="slidenum">
              <a:rPr lang="en-US" smtClean="0"/>
              <a:t>42</a:t>
            </a:fld>
            <a:endParaRPr lang="es-419" dirty="0"/>
          </a:p>
        </p:txBody>
      </p:sp>
      <p:sp>
        <p:nvSpPr>
          <p:cNvPr id="4" name="Title 3">
            <a:extLst>
              <a:ext uri="{FF2B5EF4-FFF2-40B4-BE49-F238E27FC236}">
                <a16:creationId xmlns:a16="http://schemas.microsoft.com/office/drawing/2014/main" id="{AB8A98CF-691E-FCBB-7B8D-C414FC1A0A33}"/>
              </a:ext>
            </a:extLst>
          </p:cNvPr>
          <p:cNvSpPr>
            <a:spLocks noGrp="1"/>
          </p:cNvSpPr>
          <p:nvPr>
            <p:ph type="title"/>
          </p:nvPr>
        </p:nvSpPr>
        <p:spPr/>
        <p:txBody>
          <a:bodyPr/>
          <a:lstStyle/>
          <a:p>
            <a:r>
              <a:rPr lang="es-419" dirty="0"/>
              <a:t>Navegación por un sitio web</a:t>
            </a:r>
          </a:p>
        </p:txBody>
      </p:sp>
      <p:sp>
        <p:nvSpPr>
          <p:cNvPr id="7" name="Title 3">
            <a:extLst>
              <a:ext uri="{FF2B5EF4-FFF2-40B4-BE49-F238E27FC236}">
                <a16:creationId xmlns:a16="http://schemas.microsoft.com/office/drawing/2014/main" id="{16C63CE1-3F38-930B-7C6A-A7C6565BA86C}"/>
              </a:ext>
            </a:extLst>
          </p:cNvPr>
          <p:cNvSpPr txBox="1">
            <a:spLocks/>
          </p:cNvSpPr>
          <p:nvPr/>
        </p:nvSpPr>
        <p:spPr>
          <a:xfrm>
            <a:off x="0" y="5738553"/>
            <a:ext cx="9144000" cy="106680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pPr marL="82296" indent="0" algn="ctr">
              <a:buNone/>
            </a:pPr>
            <a:r>
              <a:rPr lang="es-419" sz="2400" dirty="0">
                <a:solidFill>
                  <a:schemeClr val="tx1"/>
                </a:solidFill>
              </a:rPr>
              <a:t>https://digitalliteracy.att.com</a:t>
            </a:r>
          </a:p>
        </p:txBody>
      </p:sp>
      <p:grpSp>
        <p:nvGrpSpPr>
          <p:cNvPr id="12" name="Group 11">
            <a:extLst>
              <a:ext uri="{FF2B5EF4-FFF2-40B4-BE49-F238E27FC236}">
                <a16:creationId xmlns:a16="http://schemas.microsoft.com/office/drawing/2014/main" id="{58EAFA2E-A9C9-4833-CFE5-DB81F802CC27}"/>
              </a:ext>
            </a:extLst>
          </p:cNvPr>
          <p:cNvGrpSpPr/>
          <p:nvPr/>
        </p:nvGrpSpPr>
        <p:grpSpPr>
          <a:xfrm>
            <a:off x="1898650" y="1548476"/>
            <a:ext cx="5346700" cy="4235911"/>
            <a:chOff x="1898650" y="1548476"/>
            <a:chExt cx="5346700" cy="4235911"/>
          </a:xfrm>
        </p:grpSpPr>
        <p:pic>
          <p:nvPicPr>
            <p:cNvPr id="9" name="Picture 8">
              <a:extLst>
                <a:ext uri="{FF2B5EF4-FFF2-40B4-BE49-F238E27FC236}">
                  <a16:creationId xmlns:a16="http://schemas.microsoft.com/office/drawing/2014/main" id="{1126A088-551C-B1E7-D190-D0F0C53352B4}"/>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98650" y="1548476"/>
              <a:ext cx="5346700" cy="2120900"/>
            </a:xfrm>
            <a:prstGeom prst="rect">
              <a:avLst/>
            </a:prstGeom>
          </p:spPr>
        </p:pic>
        <p:pic>
          <p:nvPicPr>
            <p:cNvPr id="11" name="Picture 10" descr="AT&amp;T Connected Learning website featuring the Navigating a website course. ">
              <a:extLst>
                <a:ext uri="{FF2B5EF4-FFF2-40B4-BE49-F238E27FC236}">
                  <a16:creationId xmlns:a16="http://schemas.microsoft.com/office/drawing/2014/main" id="{EB8D0E00-79D4-CB86-83D9-CD55216525E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13393" y="3742458"/>
              <a:ext cx="2717213" cy="2041929"/>
            </a:xfrm>
            <a:prstGeom prst="rect">
              <a:avLst/>
            </a:prstGeom>
          </p:spPr>
        </p:pic>
      </p:grpSp>
    </p:spTree>
    <p:extLst>
      <p:ext uri="{BB962C8B-B14F-4D97-AF65-F5344CB8AC3E}">
        <p14:creationId xmlns:p14="http://schemas.microsoft.com/office/powerpoint/2010/main" val="11865879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52E95FA-80EB-8A47-669E-DF711E216F55}"/>
              </a:ext>
            </a:extLst>
          </p:cNvPr>
          <p:cNvSpPr>
            <a:spLocks noGrp="1"/>
          </p:cNvSpPr>
          <p:nvPr>
            <p:ph type="sldNum" sz="quarter" idx="12"/>
          </p:nvPr>
        </p:nvSpPr>
        <p:spPr/>
        <p:txBody>
          <a:bodyPr/>
          <a:lstStyle/>
          <a:p>
            <a:fld id="{D852D4E8-E283-404D-80D7-3AF63315721A}" type="slidenum">
              <a:rPr lang="en-US" smtClean="0"/>
              <a:t>43</a:t>
            </a:fld>
            <a:endParaRPr lang="es-419" dirty="0"/>
          </a:p>
        </p:txBody>
      </p:sp>
      <p:sp>
        <p:nvSpPr>
          <p:cNvPr id="4" name="Title 3">
            <a:extLst>
              <a:ext uri="{FF2B5EF4-FFF2-40B4-BE49-F238E27FC236}">
                <a16:creationId xmlns:a16="http://schemas.microsoft.com/office/drawing/2014/main" id="{CD016461-7B20-BFE4-91F9-0B9DF6552AB0}"/>
              </a:ext>
            </a:extLst>
          </p:cNvPr>
          <p:cNvSpPr>
            <a:spLocks noGrp="1"/>
          </p:cNvSpPr>
          <p:nvPr>
            <p:ph type="title"/>
          </p:nvPr>
        </p:nvSpPr>
        <p:spPr/>
        <p:txBody>
          <a:bodyPr>
            <a:normAutofit/>
          </a:bodyPr>
          <a:lstStyle/>
          <a:p>
            <a:r>
              <a:rPr lang="es-419" dirty="0"/>
              <a:t>Recordatorio: Se requiere una dirección de correo electrónico</a:t>
            </a:r>
          </a:p>
        </p:txBody>
      </p:sp>
      <p:sp>
        <p:nvSpPr>
          <p:cNvPr id="7" name="Content Placeholder 2">
            <a:extLst>
              <a:ext uri="{FF2B5EF4-FFF2-40B4-BE49-F238E27FC236}">
                <a16:creationId xmlns:a16="http://schemas.microsoft.com/office/drawing/2014/main" id="{FBAFD0C9-0776-C57F-5496-471989D01C37}"/>
              </a:ext>
            </a:extLst>
          </p:cNvPr>
          <p:cNvSpPr>
            <a:spLocks noGrp="1"/>
          </p:cNvSpPr>
          <p:nvPr>
            <p:ph idx="1"/>
          </p:nvPr>
        </p:nvSpPr>
        <p:spPr>
          <a:xfrm>
            <a:off x="0" y="5969268"/>
            <a:ext cx="9144000" cy="733717"/>
          </a:xfrm>
        </p:spPr>
        <p:txBody>
          <a:bodyPr/>
          <a:lstStyle/>
          <a:p>
            <a:pPr marL="82296" indent="0" algn="ctr">
              <a:buNone/>
            </a:pPr>
            <a:r>
              <a:rPr lang="es-419" sz="3000" dirty="0">
                <a:solidFill>
                  <a:schemeClr val="tx1"/>
                </a:solidFill>
              </a:rPr>
              <a:t>https://digitalliteracy.att.com</a:t>
            </a:r>
            <a:endParaRPr lang="es-419" sz="3200" dirty="0">
              <a:solidFill>
                <a:schemeClr val="tx1"/>
              </a:solidFill>
            </a:endParaRPr>
          </a:p>
          <a:p>
            <a:pPr marL="82296" indent="0" algn="ctr">
              <a:buNone/>
            </a:pPr>
            <a:endParaRPr lang="es-419" dirty="0">
              <a:solidFill>
                <a:schemeClr val="tx1"/>
              </a:solidFill>
            </a:endParaRPr>
          </a:p>
          <a:p>
            <a:pPr marL="82296" indent="0">
              <a:buNone/>
            </a:pPr>
            <a:endParaRPr lang="es-419" dirty="0"/>
          </a:p>
          <a:p>
            <a:pPr marL="82296" indent="0">
              <a:buNone/>
            </a:pPr>
            <a:endParaRPr lang="es-419" dirty="0"/>
          </a:p>
        </p:txBody>
      </p:sp>
      <p:grpSp>
        <p:nvGrpSpPr>
          <p:cNvPr id="9" name="Group 8">
            <a:extLst>
              <a:ext uri="{FF2B5EF4-FFF2-40B4-BE49-F238E27FC236}">
                <a16:creationId xmlns:a16="http://schemas.microsoft.com/office/drawing/2014/main" id="{6FEDFEC0-3749-77AC-0BCB-DD1BBE469E71}"/>
              </a:ext>
            </a:extLst>
          </p:cNvPr>
          <p:cNvGrpSpPr/>
          <p:nvPr/>
        </p:nvGrpSpPr>
        <p:grpSpPr>
          <a:xfrm>
            <a:off x="1898650" y="1486401"/>
            <a:ext cx="5346700" cy="4083978"/>
            <a:chOff x="1898650" y="1486401"/>
            <a:chExt cx="5346700" cy="4083978"/>
          </a:xfrm>
        </p:grpSpPr>
        <p:pic>
          <p:nvPicPr>
            <p:cNvPr id="3" name="Picture 2">
              <a:extLst>
                <a:ext uri="{FF2B5EF4-FFF2-40B4-BE49-F238E27FC236}">
                  <a16:creationId xmlns:a16="http://schemas.microsoft.com/office/drawing/2014/main" id="{EF92ADE5-C839-C319-0B29-5E4BAC644E19}"/>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98650" y="1486401"/>
              <a:ext cx="5346700" cy="2120900"/>
            </a:xfrm>
            <a:prstGeom prst="rect">
              <a:avLst/>
            </a:prstGeom>
          </p:spPr>
        </p:pic>
        <p:pic>
          <p:nvPicPr>
            <p:cNvPr id="8" name="Picture 7" descr="AT&amp;T Connected Learning website featuring the Intro to Email course. ">
              <a:extLst>
                <a:ext uri="{FF2B5EF4-FFF2-40B4-BE49-F238E27FC236}">
                  <a16:creationId xmlns:a16="http://schemas.microsoft.com/office/drawing/2014/main" id="{F19B1197-4FBF-57DC-526F-3BA72945AD9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19095" y="3633173"/>
              <a:ext cx="2905809" cy="1937206"/>
            </a:xfrm>
            <a:prstGeom prst="rect">
              <a:avLst/>
            </a:prstGeom>
          </p:spPr>
        </p:pic>
      </p:grpSp>
    </p:spTree>
    <p:extLst>
      <p:ext uri="{BB962C8B-B14F-4D97-AF65-F5344CB8AC3E}">
        <p14:creationId xmlns:p14="http://schemas.microsoft.com/office/powerpoint/2010/main" val="7232350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8C92533-4DBE-608E-EF85-6D37E54B5BF6}"/>
              </a:ext>
            </a:extLst>
          </p:cNvPr>
          <p:cNvSpPr>
            <a:spLocks noGrp="1"/>
          </p:cNvSpPr>
          <p:nvPr>
            <p:ph type="sldNum" sz="quarter" idx="12"/>
          </p:nvPr>
        </p:nvSpPr>
        <p:spPr/>
        <p:txBody>
          <a:bodyPr/>
          <a:lstStyle/>
          <a:p>
            <a:fld id="{D852D4E8-E283-404D-80D7-3AF63315721A}" type="slidenum">
              <a:rPr lang="en-US" smtClean="0"/>
              <a:t>44</a:t>
            </a:fld>
            <a:endParaRPr lang="es-419" dirty="0"/>
          </a:p>
        </p:txBody>
      </p:sp>
      <p:sp>
        <p:nvSpPr>
          <p:cNvPr id="4" name="Title 3">
            <a:extLst>
              <a:ext uri="{FF2B5EF4-FFF2-40B4-BE49-F238E27FC236}">
                <a16:creationId xmlns:a16="http://schemas.microsoft.com/office/drawing/2014/main" id="{1D604204-C6F8-9B6A-6BC5-0732C5CFE921}"/>
              </a:ext>
            </a:extLst>
          </p:cNvPr>
          <p:cNvSpPr>
            <a:spLocks noGrp="1"/>
          </p:cNvSpPr>
          <p:nvPr>
            <p:ph type="title"/>
          </p:nvPr>
        </p:nvSpPr>
        <p:spPr>
          <a:xfrm>
            <a:off x="0" y="5738553"/>
            <a:ext cx="9144000" cy="1066800"/>
          </a:xfrm>
        </p:spPr>
        <p:txBody>
          <a:bodyPr>
            <a:normAutofit/>
          </a:bodyPr>
          <a:lstStyle/>
          <a:p>
            <a:pPr algn="ctr"/>
            <a:r>
              <a:rPr lang="es-419" dirty="0">
                <a:solidFill>
                  <a:schemeClr val="tx1"/>
                </a:solidFill>
              </a:rPr>
              <a:t>https://www.affordableconnectivity.gov</a:t>
            </a:r>
          </a:p>
        </p:txBody>
      </p:sp>
      <p:pic>
        <p:nvPicPr>
          <p:cNvPr id="7" name="Picture 6" descr="A computer screen displaying the Affordable Connectivity Program Home Page with the Apply Now button displayed. ">
            <a:extLst>
              <a:ext uri="{FF2B5EF4-FFF2-40B4-BE49-F238E27FC236}">
                <a16:creationId xmlns:a16="http://schemas.microsoft.com/office/drawing/2014/main" id="{AB856FC7-9F1C-D084-43F9-873333913F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81401" y="586047"/>
            <a:ext cx="5531006" cy="4724400"/>
          </a:xfrm>
          <a:prstGeom prst="rect">
            <a:avLst/>
          </a:prstGeom>
        </p:spPr>
      </p:pic>
      <p:sp>
        <p:nvSpPr>
          <p:cNvPr id="3" name="Rectangle 2">
            <a:extLst>
              <a:ext uri="{FF2B5EF4-FFF2-40B4-BE49-F238E27FC236}">
                <a16:creationId xmlns:a16="http://schemas.microsoft.com/office/drawing/2014/main" id="{B435DD09-6ED2-1767-CFF5-527210CF0BB0}"/>
              </a:ext>
            </a:extLst>
          </p:cNvPr>
          <p:cNvSpPr/>
          <p:nvPr/>
        </p:nvSpPr>
        <p:spPr>
          <a:xfrm>
            <a:off x="3116230" y="2224180"/>
            <a:ext cx="724250" cy="386018"/>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spTree>
    <p:extLst>
      <p:ext uri="{BB962C8B-B14F-4D97-AF65-F5344CB8AC3E}">
        <p14:creationId xmlns:p14="http://schemas.microsoft.com/office/powerpoint/2010/main" val="15856854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4460B07-B993-E0CD-8A4B-AF8E5F641CA8}"/>
              </a:ext>
            </a:extLst>
          </p:cNvPr>
          <p:cNvSpPr>
            <a:spLocks noGrp="1"/>
          </p:cNvSpPr>
          <p:nvPr>
            <p:ph type="sldNum" sz="quarter" idx="12"/>
          </p:nvPr>
        </p:nvSpPr>
        <p:spPr/>
        <p:txBody>
          <a:bodyPr/>
          <a:lstStyle/>
          <a:p>
            <a:fld id="{D852D4E8-E283-404D-80D7-3AF63315721A}" type="slidenum">
              <a:rPr lang="en-US" smtClean="0"/>
              <a:t>45</a:t>
            </a:fld>
            <a:endParaRPr lang="en-US" dirty="0"/>
          </a:p>
        </p:txBody>
      </p:sp>
      <p:pic>
        <p:nvPicPr>
          <p:cNvPr id="4" name="Picture 3" descr="A screenshot of a computer&#10;&#10;Description automatically generated with medium confidence">
            <a:extLst>
              <a:ext uri="{FF2B5EF4-FFF2-40B4-BE49-F238E27FC236}">
                <a16:creationId xmlns:a16="http://schemas.microsoft.com/office/drawing/2014/main" id="{B18FD900-4DA0-AFEB-97E1-C92F4D40F8D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1408" y="705196"/>
            <a:ext cx="7681184" cy="5520851"/>
          </a:xfrm>
          <a:prstGeom prst="rect">
            <a:avLst/>
          </a:prstGeom>
        </p:spPr>
      </p:pic>
      <p:sp>
        <p:nvSpPr>
          <p:cNvPr id="7" name="Rectangle 6">
            <a:extLst>
              <a:ext uri="{FF2B5EF4-FFF2-40B4-BE49-F238E27FC236}">
                <a16:creationId xmlns:a16="http://schemas.microsoft.com/office/drawing/2014/main" id="{23AFCA1D-52E8-3908-7A2D-BE98F7F7261A}"/>
              </a:ext>
            </a:extLst>
          </p:cNvPr>
          <p:cNvSpPr/>
          <p:nvPr/>
        </p:nvSpPr>
        <p:spPr>
          <a:xfrm>
            <a:off x="5898636" y="705196"/>
            <a:ext cx="1173137" cy="481952"/>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2199864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3040255-3D0F-FE03-1847-0505252D633B}"/>
              </a:ext>
            </a:extLst>
          </p:cNvPr>
          <p:cNvSpPr>
            <a:spLocks noGrp="1"/>
          </p:cNvSpPr>
          <p:nvPr>
            <p:ph type="sldNum" sz="quarter" idx="12"/>
          </p:nvPr>
        </p:nvSpPr>
        <p:spPr/>
        <p:txBody>
          <a:bodyPr/>
          <a:lstStyle/>
          <a:p>
            <a:fld id="{D852D4E8-E283-404D-80D7-3AF63315721A}" type="slidenum">
              <a:rPr lang="en-US" smtClean="0"/>
              <a:t>46</a:t>
            </a:fld>
            <a:endParaRPr lang="en-US" dirty="0"/>
          </a:p>
        </p:txBody>
      </p:sp>
      <p:pic>
        <p:nvPicPr>
          <p:cNvPr id="4" name="Picture 3" descr="A screenshot of a computer&#10;&#10;Description automatically generated with low confidence">
            <a:extLst>
              <a:ext uri="{FF2B5EF4-FFF2-40B4-BE49-F238E27FC236}">
                <a16:creationId xmlns:a16="http://schemas.microsoft.com/office/drawing/2014/main" id="{C2031232-2BC4-C788-30BE-51F1C96225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18940" y="1838083"/>
            <a:ext cx="5306119" cy="3181833"/>
          </a:xfrm>
          <a:prstGeom prst="rect">
            <a:avLst/>
          </a:prstGeom>
        </p:spPr>
      </p:pic>
    </p:spTree>
    <p:extLst>
      <p:ext uri="{BB962C8B-B14F-4D97-AF65-F5344CB8AC3E}">
        <p14:creationId xmlns:p14="http://schemas.microsoft.com/office/powerpoint/2010/main" val="1488607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9CF3650-298C-AA51-4FD5-6609BBB756D0}"/>
              </a:ext>
            </a:extLst>
          </p:cNvPr>
          <p:cNvSpPr>
            <a:spLocks noGrp="1"/>
          </p:cNvSpPr>
          <p:nvPr>
            <p:ph type="sldNum" sz="quarter" idx="12"/>
          </p:nvPr>
        </p:nvSpPr>
        <p:spPr/>
        <p:txBody>
          <a:bodyPr/>
          <a:lstStyle/>
          <a:p>
            <a:fld id="{D852D4E8-E283-404D-80D7-3AF63315721A}" type="slidenum">
              <a:rPr lang="en-US" smtClean="0"/>
              <a:t>47</a:t>
            </a:fld>
            <a:endParaRPr lang="en-US" dirty="0"/>
          </a:p>
        </p:txBody>
      </p:sp>
      <p:pic>
        <p:nvPicPr>
          <p:cNvPr id="5" name="Picture 4" descr="A screenshot of a computer&#10;&#10;Description automatically generated with low confidence">
            <a:extLst>
              <a:ext uri="{FF2B5EF4-FFF2-40B4-BE49-F238E27FC236}">
                <a16:creationId xmlns:a16="http://schemas.microsoft.com/office/drawing/2014/main" id="{D6D56EFD-7E6E-E471-3E7C-B9138B1316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21707" y="2664527"/>
            <a:ext cx="5500586" cy="1528946"/>
          </a:xfrm>
          <a:prstGeom prst="rect">
            <a:avLst/>
          </a:prstGeom>
        </p:spPr>
      </p:pic>
    </p:spTree>
    <p:extLst>
      <p:ext uri="{BB962C8B-B14F-4D97-AF65-F5344CB8AC3E}">
        <p14:creationId xmlns:p14="http://schemas.microsoft.com/office/powerpoint/2010/main" val="1706083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7CD84FD-350F-4506-BACB-3CD43B711E5C}"/>
              </a:ext>
            </a:extLst>
          </p:cNvPr>
          <p:cNvSpPr>
            <a:spLocks noGrp="1"/>
          </p:cNvSpPr>
          <p:nvPr>
            <p:ph type="sldNum" sz="quarter" idx="12"/>
          </p:nvPr>
        </p:nvSpPr>
        <p:spPr/>
        <p:txBody>
          <a:bodyPr/>
          <a:lstStyle/>
          <a:p>
            <a:fld id="{D852D4E8-E283-404D-80D7-3AF63315721A}" type="slidenum">
              <a:rPr lang="en-US" smtClean="0"/>
              <a:t>48</a:t>
            </a:fld>
            <a:endParaRPr lang="en-US" dirty="0"/>
          </a:p>
        </p:txBody>
      </p:sp>
      <p:pic>
        <p:nvPicPr>
          <p:cNvPr id="5" name="Picture 4" descr="A screenshot of a computer&#10;&#10;Description automatically generated with medium confidence">
            <a:extLst>
              <a:ext uri="{FF2B5EF4-FFF2-40B4-BE49-F238E27FC236}">
                <a16:creationId xmlns:a16="http://schemas.microsoft.com/office/drawing/2014/main" id="{58BD0BF5-F448-E2EE-00A1-5784D59F98E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38300" y="1514475"/>
            <a:ext cx="5867400" cy="3829050"/>
          </a:xfrm>
          <a:prstGeom prst="rect">
            <a:avLst/>
          </a:prstGeom>
        </p:spPr>
      </p:pic>
    </p:spTree>
    <p:extLst>
      <p:ext uri="{BB962C8B-B14F-4D97-AF65-F5344CB8AC3E}">
        <p14:creationId xmlns:p14="http://schemas.microsoft.com/office/powerpoint/2010/main" val="27570487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7CD84FD-350F-4506-BACB-3CD43B711E5C}"/>
              </a:ext>
            </a:extLst>
          </p:cNvPr>
          <p:cNvSpPr>
            <a:spLocks noGrp="1"/>
          </p:cNvSpPr>
          <p:nvPr>
            <p:ph type="sldNum" sz="quarter" idx="12"/>
          </p:nvPr>
        </p:nvSpPr>
        <p:spPr/>
        <p:txBody>
          <a:bodyPr/>
          <a:lstStyle/>
          <a:p>
            <a:fld id="{D852D4E8-E283-404D-80D7-3AF63315721A}" type="slidenum">
              <a:rPr lang="en-US" smtClean="0"/>
              <a:t>49</a:t>
            </a:fld>
            <a:endParaRPr lang="en-US" dirty="0"/>
          </a:p>
        </p:txBody>
      </p:sp>
      <p:pic>
        <p:nvPicPr>
          <p:cNvPr id="4" name="Picture 3" descr="A picture containing text, screenshot, font, web page&#10;&#10;Description automatically generated">
            <a:extLst>
              <a:ext uri="{FF2B5EF4-FFF2-40B4-BE49-F238E27FC236}">
                <a16:creationId xmlns:a16="http://schemas.microsoft.com/office/drawing/2014/main" id="{023F8E52-7718-4B91-A4F1-57F37AF686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76400" y="1733550"/>
            <a:ext cx="5791200" cy="3390900"/>
          </a:xfrm>
          <a:prstGeom prst="rect">
            <a:avLst/>
          </a:prstGeom>
        </p:spPr>
      </p:pic>
    </p:spTree>
    <p:extLst>
      <p:ext uri="{BB962C8B-B14F-4D97-AF65-F5344CB8AC3E}">
        <p14:creationId xmlns:p14="http://schemas.microsoft.com/office/powerpoint/2010/main" val="3513088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4B8EFB0-DED3-878C-3142-8FE04BAD8004}"/>
              </a:ext>
            </a:extLst>
          </p:cNvPr>
          <p:cNvSpPr>
            <a:spLocks noGrp="1"/>
          </p:cNvSpPr>
          <p:nvPr>
            <p:ph type="sldNum" sz="quarter" idx="12"/>
          </p:nvPr>
        </p:nvSpPr>
        <p:spPr/>
        <p:txBody>
          <a:bodyPr/>
          <a:lstStyle/>
          <a:p>
            <a:fld id="{D852D4E8-E283-404D-80D7-3AF63315721A}" type="slidenum">
              <a:rPr lang="en-US" smtClean="0"/>
              <a:t>5</a:t>
            </a:fld>
            <a:endParaRPr lang="es-419" dirty="0"/>
          </a:p>
        </p:txBody>
      </p:sp>
      <p:sp>
        <p:nvSpPr>
          <p:cNvPr id="3" name="Content Placeholder 2">
            <a:extLst>
              <a:ext uri="{FF2B5EF4-FFF2-40B4-BE49-F238E27FC236}">
                <a16:creationId xmlns:a16="http://schemas.microsoft.com/office/drawing/2014/main" id="{547D7295-C004-7E6A-AF8F-85A062068F89}"/>
              </a:ext>
            </a:extLst>
          </p:cNvPr>
          <p:cNvSpPr>
            <a:spLocks noGrp="1"/>
          </p:cNvSpPr>
          <p:nvPr>
            <p:ph idx="1"/>
          </p:nvPr>
        </p:nvSpPr>
        <p:spPr/>
        <p:txBody>
          <a:bodyPr/>
          <a:lstStyle/>
          <a:p>
            <a:r>
              <a:rPr lang="es-419" dirty="0">
                <a:solidFill>
                  <a:schemeClr val="tx1"/>
                </a:solidFill>
              </a:rPr>
              <a:t>Beneficio de hasta $30 por mes por el servicio de Internet; </a:t>
            </a:r>
          </a:p>
          <a:p>
            <a:r>
              <a:rPr lang="es-419" dirty="0">
                <a:solidFill>
                  <a:schemeClr val="tx1"/>
                </a:solidFill>
              </a:rPr>
              <a:t>Beneficio de hasta $75 por mes para hogares en tierras tribales que califican; y</a:t>
            </a:r>
          </a:p>
          <a:p>
            <a:r>
              <a:rPr lang="es-419" dirty="0">
                <a:solidFill>
                  <a:schemeClr val="tx1"/>
                </a:solidFill>
              </a:rPr>
              <a:t>Beneficio único de hasta $100 para comprar una computadora portátil, de escritorio o una tableta a través de un proveedor participante.</a:t>
            </a:r>
          </a:p>
          <a:p>
            <a:endParaRPr lang="es-419" dirty="0">
              <a:solidFill>
                <a:schemeClr val="tx1"/>
              </a:solidFill>
            </a:endParaRPr>
          </a:p>
          <a:p>
            <a:endParaRPr lang="es-419" dirty="0">
              <a:solidFill>
                <a:schemeClr val="tx1"/>
              </a:solidFill>
            </a:endParaRPr>
          </a:p>
        </p:txBody>
      </p:sp>
      <p:sp>
        <p:nvSpPr>
          <p:cNvPr id="4" name="Title 3">
            <a:extLst>
              <a:ext uri="{FF2B5EF4-FFF2-40B4-BE49-F238E27FC236}">
                <a16:creationId xmlns:a16="http://schemas.microsoft.com/office/drawing/2014/main" id="{C00517F1-0BD2-9C64-2C98-3F286B0343EC}"/>
              </a:ext>
            </a:extLst>
          </p:cNvPr>
          <p:cNvSpPr>
            <a:spLocks noGrp="1"/>
          </p:cNvSpPr>
          <p:nvPr>
            <p:ph type="title"/>
          </p:nvPr>
        </p:nvSpPr>
        <p:spPr/>
        <p:txBody>
          <a:bodyPr/>
          <a:lstStyle/>
          <a:p>
            <a:r>
              <a:rPr lang="es-419" dirty="0"/>
              <a:t>El beneficio</a:t>
            </a:r>
          </a:p>
        </p:txBody>
      </p:sp>
      <p:pic>
        <p:nvPicPr>
          <p:cNvPr id="6" name="Picture 5" descr="Graphical user interface, website&#10;&#10;Description automatically generated">
            <a:extLst>
              <a:ext uri="{FF2B5EF4-FFF2-40B4-BE49-F238E27FC236}">
                <a16:creationId xmlns:a16="http://schemas.microsoft.com/office/drawing/2014/main" id="{ABD54BC7-6CA9-8364-160C-CB65314189F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78928" y="3944769"/>
            <a:ext cx="2786144" cy="2379831"/>
          </a:xfrm>
          <a:prstGeom prst="rect">
            <a:avLst/>
          </a:prstGeom>
        </p:spPr>
      </p:pic>
      <p:pic>
        <p:nvPicPr>
          <p:cNvPr id="8" name="Picture 7" descr="Graphical user interface, website&#10;&#10;Description automatically generated">
            <a:extLst>
              <a:ext uri="{FF2B5EF4-FFF2-40B4-BE49-F238E27FC236}">
                <a16:creationId xmlns:a16="http://schemas.microsoft.com/office/drawing/2014/main" id="{52FB9359-7ECF-7442-604C-EC6A63CA473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6866" y="4644136"/>
            <a:ext cx="2770398" cy="1500632"/>
          </a:xfrm>
          <a:prstGeom prst="rect">
            <a:avLst/>
          </a:prstGeom>
        </p:spPr>
      </p:pic>
      <p:pic>
        <p:nvPicPr>
          <p:cNvPr id="10" name="Picture 9" descr="A screenshot of a website&#10;&#10;Description automatically generated with medium confidence">
            <a:extLst>
              <a:ext uri="{FF2B5EF4-FFF2-40B4-BE49-F238E27FC236}">
                <a16:creationId xmlns:a16="http://schemas.microsoft.com/office/drawing/2014/main" id="{8CCFD94F-47B8-3887-DA0C-6DD027B8ECC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26062" y="4105297"/>
            <a:ext cx="1648674" cy="2039471"/>
          </a:xfrm>
          <a:prstGeom prst="rect">
            <a:avLst/>
          </a:prstGeom>
        </p:spPr>
      </p:pic>
    </p:spTree>
    <p:extLst>
      <p:ext uri="{BB962C8B-B14F-4D97-AF65-F5344CB8AC3E}">
        <p14:creationId xmlns:p14="http://schemas.microsoft.com/office/powerpoint/2010/main" val="14000942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7CD84FD-350F-4506-BACB-3CD43B711E5C}"/>
              </a:ext>
            </a:extLst>
          </p:cNvPr>
          <p:cNvSpPr>
            <a:spLocks noGrp="1"/>
          </p:cNvSpPr>
          <p:nvPr>
            <p:ph type="sldNum" sz="quarter" idx="12"/>
          </p:nvPr>
        </p:nvSpPr>
        <p:spPr/>
        <p:txBody>
          <a:bodyPr/>
          <a:lstStyle/>
          <a:p>
            <a:fld id="{D852D4E8-E283-404D-80D7-3AF63315721A}" type="slidenum">
              <a:rPr lang="en-US" smtClean="0"/>
              <a:t>50</a:t>
            </a:fld>
            <a:endParaRPr lang="en-US" dirty="0"/>
          </a:p>
        </p:txBody>
      </p:sp>
      <p:pic>
        <p:nvPicPr>
          <p:cNvPr id="3" name="Picture 2" descr="A screenshot of a computer&#10;&#10;Description automatically generated with medium confidence">
            <a:extLst>
              <a:ext uri="{FF2B5EF4-FFF2-40B4-BE49-F238E27FC236}">
                <a16:creationId xmlns:a16="http://schemas.microsoft.com/office/drawing/2014/main" id="{911A5120-1D29-2E53-A9AD-E6328DDC9F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38300" y="1514475"/>
            <a:ext cx="5867400" cy="3829050"/>
          </a:xfrm>
          <a:prstGeom prst="rect">
            <a:avLst/>
          </a:prstGeom>
        </p:spPr>
      </p:pic>
    </p:spTree>
    <p:extLst>
      <p:ext uri="{BB962C8B-B14F-4D97-AF65-F5344CB8AC3E}">
        <p14:creationId xmlns:p14="http://schemas.microsoft.com/office/powerpoint/2010/main" val="1958868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10C48FB-714F-5C90-0C84-61384FC21B22}"/>
              </a:ext>
            </a:extLst>
          </p:cNvPr>
          <p:cNvSpPr>
            <a:spLocks noGrp="1"/>
          </p:cNvSpPr>
          <p:nvPr>
            <p:ph type="sldNum" sz="quarter" idx="12"/>
          </p:nvPr>
        </p:nvSpPr>
        <p:spPr/>
        <p:txBody>
          <a:bodyPr/>
          <a:lstStyle/>
          <a:p>
            <a:fld id="{D852D4E8-E283-404D-80D7-3AF63315721A}" type="slidenum">
              <a:rPr lang="en-US" smtClean="0"/>
              <a:t>51</a:t>
            </a:fld>
            <a:endParaRPr lang="en-US" dirty="0"/>
          </a:p>
        </p:txBody>
      </p:sp>
      <p:pic>
        <p:nvPicPr>
          <p:cNvPr id="4" name="Picture 3" descr="A screenshot of a computer screen&#10;&#10;Description automatically generated with low confidence">
            <a:extLst>
              <a:ext uri="{FF2B5EF4-FFF2-40B4-BE49-F238E27FC236}">
                <a16:creationId xmlns:a16="http://schemas.microsoft.com/office/drawing/2014/main" id="{00331460-4471-C495-29B0-7A69A352B19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79554" y="736979"/>
            <a:ext cx="5584891" cy="5384042"/>
          </a:xfrm>
          <a:prstGeom prst="rect">
            <a:avLst/>
          </a:prstGeom>
        </p:spPr>
      </p:pic>
      <p:sp>
        <p:nvSpPr>
          <p:cNvPr id="9" name="Rectangle 8">
            <a:extLst>
              <a:ext uri="{FF2B5EF4-FFF2-40B4-BE49-F238E27FC236}">
                <a16:creationId xmlns:a16="http://schemas.microsoft.com/office/drawing/2014/main" id="{46FD6BE5-AA62-85EF-592B-530A2F03DD52}"/>
              </a:ext>
            </a:extLst>
          </p:cNvPr>
          <p:cNvSpPr/>
          <p:nvPr/>
        </p:nvSpPr>
        <p:spPr>
          <a:xfrm>
            <a:off x="1998354" y="2359663"/>
            <a:ext cx="5207664" cy="3761358"/>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0835109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10C48FB-714F-5C90-0C84-61384FC21B22}"/>
              </a:ext>
            </a:extLst>
          </p:cNvPr>
          <p:cNvSpPr>
            <a:spLocks noGrp="1"/>
          </p:cNvSpPr>
          <p:nvPr>
            <p:ph type="sldNum" sz="quarter" idx="12"/>
          </p:nvPr>
        </p:nvSpPr>
        <p:spPr/>
        <p:txBody>
          <a:bodyPr/>
          <a:lstStyle/>
          <a:p>
            <a:fld id="{D852D4E8-E283-404D-80D7-3AF63315721A}" type="slidenum">
              <a:rPr lang="en-US" smtClean="0"/>
              <a:t>52</a:t>
            </a:fld>
            <a:endParaRPr lang="en-US" dirty="0"/>
          </a:p>
        </p:txBody>
      </p:sp>
      <p:pic>
        <p:nvPicPr>
          <p:cNvPr id="4" name="Picture 3" descr="A screenshot of a computer screen&#10;&#10;Description automatically generated with low confidence">
            <a:extLst>
              <a:ext uri="{FF2B5EF4-FFF2-40B4-BE49-F238E27FC236}">
                <a16:creationId xmlns:a16="http://schemas.microsoft.com/office/drawing/2014/main" id="{C4C49D0A-A8DC-B49A-E453-B9C51956A09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13808" y="619058"/>
            <a:ext cx="5916384" cy="5619883"/>
          </a:xfrm>
          <a:prstGeom prst="rect">
            <a:avLst/>
          </a:prstGeom>
        </p:spPr>
      </p:pic>
    </p:spTree>
    <p:extLst>
      <p:ext uri="{BB962C8B-B14F-4D97-AF65-F5344CB8AC3E}">
        <p14:creationId xmlns:p14="http://schemas.microsoft.com/office/powerpoint/2010/main" val="10886817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50099C9-CDEA-F6F1-BD5F-80051EC3E93E}"/>
              </a:ext>
            </a:extLst>
          </p:cNvPr>
          <p:cNvSpPr>
            <a:spLocks noGrp="1"/>
          </p:cNvSpPr>
          <p:nvPr>
            <p:ph type="sldNum" sz="quarter" idx="12"/>
          </p:nvPr>
        </p:nvSpPr>
        <p:spPr/>
        <p:txBody>
          <a:bodyPr/>
          <a:lstStyle/>
          <a:p>
            <a:fld id="{D852D4E8-E283-404D-80D7-3AF63315721A}" type="slidenum">
              <a:rPr lang="en-US" smtClean="0"/>
              <a:t>53</a:t>
            </a:fld>
            <a:endParaRPr lang="en-US" dirty="0"/>
          </a:p>
        </p:txBody>
      </p:sp>
      <p:pic>
        <p:nvPicPr>
          <p:cNvPr id="4" name="Picture 3" descr="A screenshot of a computer&#10;&#10;Description automatically generated with low confidence">
            <a:extLst>
              <a:ext uri="{FF2B5EF4-FFF2-40B4-BE49-F238E27FC236}">
                <a16:creationId xmlns:a16="http://schemas.microsoft.com/office/drawing/2014/main" id="{DC5D25F1-9838-46D4-31EF-19418359FF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72671" y="2043831"/>
            <a:ext cx="5198657" cy="2770337"/>
          </a:xfrm>
          <a:prstGeom prst="rect">
            <a:avLst/>
          </a:prstGeom>
        </p:spPr>
      </p:pic>
    </p:spTree>
    <p:extLst>
      <p:ext uri="{BB962C8B-B14F-4D97-AF65-F5344CB8AC3E}">
        <p14:creationId xmlns:p14="http://schemas.microsoft.com/office/powerpoint/2010/main" val="31824045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BEF99BD-51F6-0B20-F624-BE8F0D8CA24C}"/>
              </a:ext>
            </a:extLst>
          </p:cNvPr>
          <p:cNvSpPr>
            <a:spLocks noGrp="1"/>
          </p:cNvSpPr>
          <p:nvPr>
            <p:ph type="sldNum" sz="quarter" idx="12"/>
          </p:nvPr>
        </p:nvSpPr>
        <p:spPr/>
        <p:txBody>
          <a:bodyPr/>
          <a:lstStyle/>
          <a:p>
            <a:fld id="{D852D4E8-E283-404D-80D7-3AF63315721A}" type="slidenum">
              <a:rPr lang="en-US" smtClean="0"/>
              <a:t>54</a:t>
            </a:fld>
            <a:endParaRPr lang="en-US" dirty="0"/>
          </a:p>
        </p:txBody>
      </p:sp>
      <p:pic>
        <p:nvPicPr>
          <p:cNvPr id="5" name="Picture 4" descr="A screenshot of a computer&#10;&#10;Description automatically generated with low confidence">
            <a:extLst>
              <a:ext uri="{FF2B5EF4-FFF2-40B4-BE49-F238E27FC236}">
                <a16:creationId xmlns:a16="http://schemas.microsoft.com/office/drawing/2014/main" id="{3AF390C3-EFF4-07C6-F3CE-87C68409E7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71644" y="1737716"/>
            <a:ext cx="6000712" cy="3382568"/>
          </a:xfrm>
          <a:prstGeom prst="rect">
            <a:avLst/>
          </a:prstGeom>
        </p:spPr>
      </p:pic>
    </p:spTree>
    <p:extLst>
      <p:ext uri="{BB962C8B-B14F-4D97-AF65-F5344CB8AC3E}">
        <p14:creationId xmlns:p14="http://schemas.microsoft.com/office/powerpoint/2010/main" val="17175192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008D99A-CFB1-CA6D-C21F-582943AB9AF0}"/>
              </a:ext>
            </a:extLst>
          </p:cNvPr>
          <p:cNvSpPr>
            <a:spLocks noGrp="1"/>
          </p:cNvSpPr>
          <p:nvPr>
            <p:ph type="sldNum" sz="quarter" idx="12"/>
          </p:nvPr>
        </p:nvSpPr>
        <p:spPr/>
        <p:txBody>
          <a:bodyPr/>
          <a:lstStyle/>
          <a:p>
            <a:fld id="{D852D4E8-E283-404D-80D7-3AF63315721A}" type="slidenum">
              <a:rPr lang="en-US" smtClean="0"/>
              <a:t>55</a:t>
            </a:fld>
            <a:endParaRPr lang="en-US" dirty="0"/>
          </a:p>
        </p:txBody>
      </p:sp>
      <p:pic>
        <p:nvPicPr>
          <p:cNvPr id="5" name="Picture 4" descr="A screenshot of a computer&#10;&#10;Description automatically generated with low confidence">
            <a:extLst>
              <a:ext uri="{FF2B5EF4-FFF2-40B4-BE49-F238E27FC236}">
                <a16:creationId xmlns:a16="http://schemas.microsoft.com/office/drawing/2014/main" id="{CB40161D-E9A2-77C5-0ED8-80C7B910CC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61124" y="1844525"/>
            <a:ext cx="5621751" cy="3168950"/>
          </a:xfrm>
          <a:prstGeom prst="rect">
            <a:avLst/>
          </a:prstGeom>
        </p:spPr>
      </p:pic>
    </p:spTree>
    <p:extLst>
      <p:ext uri="{BB962C8B-B14F-4D97-AF65-F5344CB8AC3E}">
        <p14:creationId xmlns:p14="http://schemas.microsoft.com/office/powerpoint/2010/main" val="41455373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98F2981-9275-41C1-ED75-B9D507400A97}"/>
              </a:ext>
            </a:extLst>
          </p:cNvPr>
          <p:cNvSpPr>
            <a:spLocks noGrp="1"/>
          </p:cNvSpPr>
          <p:nvPr>
            <p:ph type="sldNum" sz="quarter" idx="12"/>
          </p:nvPr>
        </p:nvSpPr>
        <p:spPr/>
        <p:txBody>
          <a:bodyPr/>
          <a:lstStyle/>
          <a:p>
            <a:fld id="{D852D4E8-E283-404D-80D7-3AF63315721A}" type="slidenum">
              <a:rPr lang="en-US" smtClean="0"/>
              <a:t>56</a:t>
            </a:fld>
            <a:endParaRPr lang="en-US" dirty="0"/>
          </a:p>
        </p:txBody>
      </p:sp>
      <p:pic>
        <p:nvPicPr>
          <p:cNvPr id="5" name="Picture 4" descr="A screenshot of a computer&#10;&#10;Description automatically generated with medium confidence">
            <a:extLst>
              <a:ext uri="{FF2B5EF4-FFF2-40B4-BE49-F238E27FC236}">
                <a16:creationId xmlns:a16="http://schemas.microsoft.com/office/drawing/2014/main" id="{2B942733-9570-B457-EDDC-8989B86FC61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66505" y="546703"/>
            <a:ext cx="4010989" cy="3970706"/>
          </a:xfrm>
          <a:prstGeom prst="rect">
            <a:avLst/>
          </a:prstGeom>
        </p:spPr>
      </p:pic>
      <p:pic>
        <p:nvPicPr>
          <p:cNvPr id="7" name="Picture 6" descr="A screenshot of a computer&#10;&#10;Description automatically generated with low confidence">
            <a:extLst>
              <a:ext uri="{FF2B5EF4-FFF2-40B4-BE49-F238E27FC236}">
                <a16:creationId xmlns:a16="http://schemas.microsoft.com/office/drawing/2014/main" id="{2A66C895-39E8-05C7-8BE2-D9E8B3052AB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66505" y="4412586"/>
            <a:ext cx="4010989" cy="1123600"/>
          </a:xfrm>
          <a:prstGeom prst="rect">
            <a:avLst/>
          </a:prstGeom>
        </p:spPr>
      </p:pic>
    </p:spTree>
    <p:extLst>
      <p:ext uri="{BB962C8B-B14F-4D97-AF65-F5344CB8AC3E}">
        <p14:creationId xmlns:p14="http://schemas.microsoft.com/office/powerpoint/2010/main" val="12724558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46F7995-EF0B-010E-C8AE-392E7482D5CD}"/>
              </a:ext>
            </a:extLst>
          </p:cNvPr>
          <p:cNvSpPr>
            <a:spLocks noGrp="1"/>
          </p:cNvSpPr>
          <p:nvPr>
            <p:ph type="sldNum" sz="quarter" idx="12"/>
          </p:nvPr>
        </p:nvSpPr>
        <p:spPr/>
        <p:txBody>
          <a:bodyPr/>
          <a:lstStyle/>
          <a:p>
            <a:fld id="{D852D4E8-E283-404D-80D7-3AF63315721A}" type="slidenum">
              <a:rPr lang="en-US" smtClean="0"/>
              <a:t>57</a:t>
            </a:fld>
            <a:endParaRPr lang="en-US" dirty="0"/>
          </a:p>
        </p:txBody>
      </p:sp>
      <p:pic>
        <p:nvPicPr>
          <p:cNvPr id="5" name="Picture 4" descr="A screenshot of a computer&#10;&#10;Description automatically generated with low confidence">
            <a:extLst>
              <a:ext uri="{FF2B5EF4-FFF2-40B4-BE49-F238E27FC236}">
                <a16:creationId xmlns:a16="http://schemas.microsoft.com/office/drawing/2014/main" id="{A1EDB2D9-A8C5-E8CB-CE59-2D8AE27D581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20859" y="1955337"/>
            <a:ext cx="5502282" cy="2947325"/>
          </a:xfrm>
          <a:prstGeom prst="rect">
            <a:avLst/>
          </a:prstGeom>
        </p:spPr>
      </p:pic>
    </p:spTree>
    <p:extLst>
      <p:ext uri="{BB962C8B-B14F-4D97-AF65-F5344CB8AC3E}">
        <p14:creationId xmlns:p14="http://schemas.microsoft.com/office/powerpoint/2010/main" val="6637226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7E32D15-4009-197B-BDA7-27BFDC3F44CA}"/>
              </a:ext>
            </a:extLst>
          </p:cNvPr>
          <p:cNvSpPr>
            <a:spLocks noGrp="1"/>
          </p:cNvSpPr>
          <p:nvPr>
            <p:ph type="sldNum" sz="quarter" idx="12"/>
          </p:nvPr>
        </p:nvSpPr>
        <p:spPr/>
        <p:txBody>
          <a:bodyPr/>
          <a:lstStyle/>
          <a:p>
            <a:fld id="{D852D4E8-E283-404D-80D7-3AF63315721A}" type="slidenum">
              <a:rPr lang="en-US" smtClean="0"/>
              <a:t>58</a:t>
            </a:fld>
            <a:endParaRPr lang="en-US" dirty="0"/>
          </a:p>
        </p:txBody>
      </p:sp>
      <p:pic>
        <p:nvPicPr>
          <p:cNvPr id="6" name="Picture 5" descr="A screenshot of a computer&#10;&#10;Description automatically generated with low confidence">
            <a:extLst>
              <a:ext uri="{FF2B5EF4-FFF2-40B4-BE49-F238E27FC236}">
                <a16:creationId xmlns:a16="http://schemas.microsoft.com/office/drawing/2014/main" id="{1791649C-3D5E-B747-F730-9CBF7B3B493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2183" y="2329365"/>
            <a:ext cx="7719633" cy="2645996"/>
          </a:xfrm>
          <a:prstGeom prst="rect">
            <a:avLst/>
          </a:prstGeom>
        </p:spPr>
      </p:pic>
      <p:sp>
        <p:nvSpPr>
          <p:cNvPr id="5" name="Rectangle 4">
            <a:extLst>
              <a:ext uri="{FF2B5EF4-FFF2-40B4-BE49-F238E27FC236}">
                <a16:creationId xmlns:a16="http://schemas.microsoft.com/office/drawing/2014/main" id="{E346298D-F1E5-328B-5C46-A3E389FAC9B2}"/>
              </a:ext>
            </a:extLst>
          </p:cNvPr>
          <p:cNvSpPr/>
          <p:nvPr/>
        </p:nvSpPr>
        <p:spPr>
          <a:xfrm flipV="1">
            <a:off x="922560" y="4048149"/>
            <a:ext cx="3649439" cy="710290"/>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5971645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760CACF-FBE7-31B9-002C-00DA05E7725D}"/>
              </a:ext>
            </a:extLst>
          </p:cNvPr>
          <p:cNvSpPr>
            <a:spLocks noGrp="1"/>
          </p:cNvSpPr>
          <p:nvPr>
            <p:ph type="sldNum" sz="quarter" idx="12"/>
          </p:nvPr>
        </p:nvSpPr>
        <p:spPr/>
        <p:txBody>
          <a:bodyPr/>
          <a:lstStyle/>
          <a:p>
            <a:fld id="{D852D4E8-E283-404D-80D7-3AF63315721A}" type="slidenum">
              <a:rPr lang="en-US" smtClean="0"/>
              <a:t>59</a:t>
            </a:fld>
            <a:endParaRPr lang="es-419" dirty="0"/>
          </a:p>
        </p:txBody>
      </p:sp>
      <p:sp>
        <p:nvSpPr>
          <p:cNvPr id="6" name="Title 3">
            <a:extLst>
              <a:ext uri="{FF2B5EF4-FFF2-40B4-BE49-F238E27FC236}">
                <a16:creationId xmlns:a16="http://schemas.microsoft.com/office/drawing/2014/main" id="{62ACCDF7-8517-16DC-6072-BF5D7FC50D89}"/>
              </a:ext>
            </a:extLst>
          </p:cNvPr>
          <p:cNvSpPr txBox="1">
            <a:spLocks/>
          </p:cNvSpPr>
          <p:nvPr/>
        </p:nvSpPr>
        <p:spPr>
          <a:xfrm>
            <a:off x="195942" y="422275"/>
            <a:ext cx="7037614" cy="1210582"/>
          </a:xfrm>
          <a:prstGeom prst="rect">
            <a:avLst/>
          </a:prstGeom>
        </p:spPr>
        <p:txBody>
          <a:bodyPr>
            <a:no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pPr algn="r"/>
            <a:r>
              <a:rPr lang="es-419" sz="2400" dirty="0">
                <a:solidFill>
                  <a:schemeClr val="tx1"/>
                </a:solidFill>
              </a:rPr>
              <a:t>Elija una contraseña que pueda recordar.
Deberá introducir la contraseña cada
vez que acceda a su solicitud del ACP.</a:t>
            </a:r>
          </a:p>
        </p:txBody>
      </p:sp>
      <p:pic>
        <p:nvPicPr>
          <p:cNvPr id="8" name="Picture 7" descr="A picture containing logo, graphics, clipart, cartoon&#10;&#10;Description automatically generated">
            <a:extLst>
              <a:ext uri="{FF2B5EF4-FFF2-40B4-BE49-F238E27FC236}">
                <a16:creationId xmlns:a16="http://schemas.microsoft.com/office/drawing/2014/main" id="{7BD0064B-2983-25E6-7986-32A8354EBB4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33556" y="368032"/>
            <a:ext cx="1848650" cy="1512532"/>
          </a:xfrm>
          <a:prstGeom prst="rect">
            <a:avLst/>
          </a:prstGeom>
        </p:spPr>
      </p:pic>
      <p:pic>
        <p:nvPicPr>
          <p:cNvPr id="11" name="Picture 10" descr="A screenshot of a computer&#10;&#10;Description automatically generated with low confidence">
            <a:extLst>
              <a:ext uri="{FF2B5EF4-FFF2-40B4-BE49-F238E27FC236}">
                <a16:creationId xmlns:a16="http://schemas.microsoft.com/office/drawing/2014/main" id="{E7253580-3361-4612-9637-9633BBA5044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65951" y="1767700"/>
            <a:ext cx="7212098" cy="4668025"/>
          </a:xfrm>
          <a:prstGeom prst="rect">
            <a:avLst/>
          </a:prstGeom>
        </p:spPr>
      </p:pic>
      <p:sp>
        <p:nvSpPr>
          <p:cNvPr id="9" name="Rectangle 8">
            <a:extLst>
              <a:ext uri="{FF2B5EF4-FFF2-40B4-BE49-F238E27FC236}">
                <a16:creationId xmlns:a16="http://schemas.microsoft.com/office/drawing/2014/main" id="{B34AAE86-C531-6E9A-7AFE-34BF0E3CECBA}"/>
              </a:ext>
            </a:extLst>
          </p:cNvPr>
          <p:cNvSpPr/>
          <p:nvPr/>
        </p:nvSpPr>
        <p:spPr>
          <a:xfrm>
            <a:off x="1232341" y="3560154"/>
            <a:ext cx="3339659" cy="2117271"/>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spTree>
    <p:extLst>
      <p:ext uri="{BB962C8B-B14F-4D97-AF65-F5344CB8AC3E}">
        <p14:creationId xmlns:p14="http://schemas.microsoft.com/office/powerpoint/2010/main" val="8505787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DDCF9AE-B21B-848F-525A-878BED411612}"/>
              </a:ext>
            </a:extLst>
          </p:cNvPr>
          <p:cNvSpPr>
            <a:spLocks noGrp="1"/>
          </p:cNvSpPr>
          <p:nvPr>
            <p:ph type="sldNum" sz="quarter" idx="12"/>
          </p:nvPr>
        </p:nvSpPr>
        <p:spPr/>
        <p:txBody>
          <a:bodyPr/>
          <a:lstStyle/>
          <a:p>
            <a:fld id="{D852D4E8-E283-404D-80D7-3AF63315721A}" type="slidenum">
              <a:rPr lang="en-US" smtClean="0"/>
              <a:t>6</a:t>
            </a:fld>
            <a:endParaRPr lang="es-419" dirty="0"/>
          </a:p>
        </p:txBody>
      </p:sp>
      <p:sp>
        <p:nvSpPr>
          <p:cNvPr id="3" name="Content Placeholder 2">
            <a:extLst>
              <a:ext uri="{FF2B5EF4-FFF2-40B4-BE49-F238E27FC236}">
                <a16:creationId xmlns:a16="http://schemas.microsoft.com/office/drawing/2014/main" id="{E26E7D97-22DD-C7B0-1702-C7CBB322499D}"/>
              </a:ext>
            </a:extLst>
          </p:cNvPr>
          <p:cNvSpPr>
            <a:spLocks noGrp="1"/>
          </p:cNvSpPr>
          <p:nvPr>
            <p:ph idx="1"/>
          </p:nvPr>
        </p:nvSpPr>
        <p:spPr/>
        <p:txBody>
          <a:bodyPr>
            <a:normAutofit lnSpcReduction="10000"/>
          </a:bodyPr>
          <a:lstStyle/>
          <a:p>
            <a:pPr>
              <a:lnSpc>
                <a:spcPct val="150000"/>
              </a:lnSpc>
              <a:buBlip>
                <a:blip r:embed="rId3"/>
              </a:buBlip>
            </a:pPr>
            <a:r>
              <a:rPr lang="es-419" dirty="0">
                <a:solidFill>
                  <a:schemeClr val="tx1"/>
                </a:solidFill>
              </a:rPr>
              <a:t>Acceder a recursos educativos y de aprendizaje en línea. </a:t>
            </a:r>
          </a:p>
          <a:p>
            <a:pPr>
              <a:lnSpc>
                <a:spcPct val="150000"/>
              </a:lnSpc>
              <a:buBlip>
                <a:blip r:embed="rId3"/>
              </a:buBlip>
            </a:pPr>
            <a:r>
              <a:rPr lang="es-419" dirty="0">
                <a:solidFill>
                  <a:schemeClr val="tx1"/>
                </a:solidFill>
              </a:rPr>
              <a:t>Acceder a herramientas educativas de ayuda con las tareas.</a:t>
            </a:r>
          </a:p>
          <a:p>
            <a:pPr>
              <a:lnSpc>
                <a:spcPct val="150000"/>
              </a:lnSpc>
              <a:buBlip>
                <a:blip r:embed="rId3"/>
              </a:buBlip>
            </a:pPr>
            <a:r>
              <a:rPr lang="es-419" dirty="0">
                <a:solidFill>
                  <a:schemeClr val="tx1"/>
                </a:solidFill>
              </a:rPr>
              <a:t>Acceder a recursos de atención médica.  </a:t>
            </a:r>
          </a:p>
          <a:p>
            <a:pPr>
              <a:lnSpc>
                <a:spcPct val="110000"/>
              </a:lnSpc>
              <a:buBlip>
                <a:blip r:embed="rId3"/>
              </a:buBlip>
            </a:pPr>
            <a:r>
              <a:rPr lang="es-419" dirty="0">
                <a:solidFill>
                  <a:schemeClr val="tx1"/>
                </a:solidFill>
              </a:rPr>
              <a:t>Acceder a su cuenta bancaria, pagar en línea y suscribirse a otros servicios esenciales.</a:t>
            </a:r>
          </a:p>
          <a:p>
            <a:pPr>
              <a:lnSpc>
                <a:spcPct val="150000"/>
              </a:lnSpc>
              <a:buBlip>
                <a:blip r:embed="rId3"/>
              </a:buBlip>
            </a:pPr>
            <a:r>
              <a:rPr lang="es-419" dirty="0">
                <a:solidFill>
                  <a:schemeClr val="tx1"/>
                </a:solidFill>
              </a:rPr>
              <a:t>Solicitar nuevos empleos o realizar algunos trabajos a distancia.</a:t>
            </a:r>
          </a:p>
          <a:p>
            <a:pPr>
              <a:lnSpc>
                <a:spcPct val="150000"/>
              </a:lnSpc>
              <a:buBlip>
                <a:blip r:embed="rId3"/>
              </a:buBlip>
            </a:pPr>
            <a:r>
              <a:rPr lang="es-419" dirty="0">
                <a:solidFill>
                  <a:schemeClr val="tx1"/>
                </a:solidFill>
              </a:rPr>
              <a:t>Ver espectáculos en línea.</a:t>
            </a:r>
          </a:p>
          <a:p>
            <a:pPr>
              <a:lnSpc>
                <a:spcPct val="150000"/>
              </a:lnSpc>
              <a:buBlip>
                <a:blip r:embed="rId3"/>
              </a:buBlip>
            </a:pPr>
            <a:r>
              <a:rPr lang="es-419" dirty="0">
                <a:solidFill>
                  <a:schemeClr val="tx1"/>
                </a:solidFill>
              </a:rPr>
              <a:t>Mantenerse al día con las noticias.</a:t>
            </a:r>
          </a:p>
          <a:p>
            <a:pPr>
              <a:lnSpc>
                <a:spcPct val="150000"/>
              </a:lnSpc>
              <a:buBlip>
                <a:blip r:embed="rId3"/>
              </a:buBlip>
            </a:pPr>
            <a:r>
              <a:rPr lang="es-419" dirty="0">
                <a:solidFill>
                  <a:schemeClr val="tx1"/>
                </a:solidFill>
              </a:rPr>
              <a:t>Mantenerse conectado con familiares y amigos.</a:t>
            </a:r>
          </a:p>
          <a:p>
            <a:pPr>
              <a:buBlip>
                <a:blip r:embed="rId3"/>
              </a:buBlip>
            </a:pPr>
            <a:endParaRPr lang="es-419" dirty="0">
              <a:solidFill>
                <a:schemeClr val="tx1"/>
              </a:solidFill>
            </a:endParaRPr>
          </a:p>
          <a:p>
            <a:pPr>
              <a:buBlip>
                <a:blip r:embed="rId3"/>
              </a:buBlip>
            </a:pPr>
            <a:endParaRPr lang="es-419" sz="2000" dirty="0">
              <a:solidFill>
                <a:schemeClr val="tx1"/>
              </a:solidFill>
            </a:endParaRPr>
          </a:p>
          <a:p>
            <a:pPr>
              <a:buBlip>
                <a:blip r:embed="rId3"/>
              </a:buBlip>
            </a:pPr>
            <a:endParaRPr lang="es-419" sz="2000" dirty="0">
              <a:solidFill>
                <a:schemeClr val="tx1"/>
              </a:solidFill>
            </a:endParaRPr>
          </a:p>
          <a:p>
            <a:pPr>
              <a:buBlip>
                <a:blip r:embed="rId3"/>
              </a:buBlip>
            </a:pPr>
            <a:endParaRPr lang="es-419" dirty="0">
              <a:solidFill>
                <a:schemeClr val="tx1"/>
              </a:solidFill>
            </a:endParaRPr>
          </a:p>
          <a:p>
            <a:pPr>
              <a:buBlip>
                <a:blip r:embed="rId3"/>
              </a:buBlip>
            </a:pPr>
            <a:endParaRPr lang="es-419" dirty="0">
              <a:solidFill>
                <a:schemeClr val="tx1"/>
              </a:solidFill>
            </a:endParaRPr>
          </a:p>
          <a:p>
            <a:pPr>
              <a:buBlip>
                <a:blip r:embed="rId3"/>
              </a:buBlip>
            </a:pPr>
            <a:endParaRPr lang="es-419" dirty="0">
              <a:solidFill>
                <a:schemeClr val="tx1"/>
              </a:solidFill>
            </a:endParaRPr>
          </a:p>
          <a:p>
            <a:pPr>
              <a:buBlip>
                <a:blip r:embed="rId3"/>
              </a:buBlip>
            </a:pPr>
            <a:endParaRPr lang="es-419" dirty="0">
              <a:solidFill>
                <a:schemeClr val="tx1"/>
              </a:solidFill>
            </a:endParaRPr>
          </a:p>
          <a:p>
            <a:endParaRPr lang="es-419" dirty="0"/>
          </a:p>
        </p:txBody>
      </p:sp>
      <p:sp>
        <p:nvSpPr>
          <p:cNvPr id="4" name="Title 3">
            <a:extLst>
              <a:ext uri="{FF2B5EF4-FFF2-40B4-BE49-F238E27FC236}">
                <a16:creationId xmlns:a16="http://schemas.microsoft.com/office/drawing/2014/main" id="{F99DFA67-51F2-D0AB-6CB5-D26F483C1ADB}"/>
              </a:ext>
            </a:extLst>
          </p:cNvPr>
          <p:cNvSpPr>
            <a:spLocks noGrp="1"/>
          </p:cNvSpPr>
          <p:nvPr>
            <p:ph type="title"/>
          </p:nvPr>
        </p:nvSpPr>
        <p:spPr/>
        <p:txBody>
          <a:bodyPr/>
          <a:lstStyle/>
          <a:p>
            <a:r>
              <a:rPr lang="es-419" dirty="0"/>
              <a:t>Beneficios de tener acceso a Internet en el hogar</a:t>
            </a:r>
          </a:p>
        </p:txBody>
      </p:sp>
      <p:pic>
        <p:nvPicPr>
          <p:cNvPr id="8" name="Picture 7" descr="Graphical user interface, website&#10;&#10;Description automatically generated">
            <a:extLst>
              <a:ext uri="{FF2B5EF4-FFF2-40B4-BE49-F238E27FC236}">
                <a16:creationId xmlns:a16="http://schemas.microsoft.com/office/drawing/2014/main" id="{044F0513-951F-3B46-600E-70BFA686F74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50592" y="4279458"/>
            <a:ext cx="2786144" cy="2379831"/>
          </a:xfrm>
          <a:prstGeom prst="rect">
            <a:avLst/>
          </a:prstGeom>
        </p:spPr>
      </p:pic>
    </p:spTree>
    <p:extLst>
      <p:ext uri="{BB962C8B-B14F-4D97-AF65-F5344CB8AC3E}">
        <p14:creationId xmlns:p14="http://schemas.microsoft.com/office/powerpoint/2010/main" val="4144671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FE1EE30-23AD-7F65-D28C-04C93B356928}"/>
              </a:ext>
            </a:extLst>
          </p:cNvPr>
          <p:cNvSpPr>
            <a:spLocks noGrp="1"/>
          </p:cNvSpPr>
          <p:nvPr>
            <p:ph type="sldNum" sz="quarter" idx="12"/>
          </p:nvPr>
        </p:nvSpPr>
        <p:spPr/>
        <p:txBody>
          <a:bodyPr/>
          <a:lstStyle/>
          <a:p>
            <a:fld id="{D852D4E8-E283-404D-80D7-3AF63315721A}" type="slidenum">
              <a:rPr lang="en-US" smtClean="0"/>
              <a:t>60</a:t>
            </a:fld>
            <a:endParaRPr lang="en-US" dirty="0"/>
          </a:p>
        </p:txBody>
      </p:sp>
      <p:pic>
        <p:nvPicPr>
          <p:cNvPr id="4" name="Picture 3" descr="A screenshot of a computer&#10;&#10;Description automatically generated with low confidence">
            <a:extLst>
              <a:ext uri="{FF2B5EF4-FFF2-40B4-BE49-F238E27FC236}">
                <a16:creationId xmlns:a16="http://schemas.microsoft.com/office/drawing/2014/main" id="{52089865-7170-04E0-9144-7DCBA1A33A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3883" y="1089535"/>
            <a:ext cx="7296233" cy="4686198"/>
          </a:xfrm>
          <a:prstGeom prst="rect">
            <a:avLst/>
          </a:prstGeom>
        </p:spPr>
      </p:pic>
      <p:sp>
        <p:nvSpPr>
          <p:cNvPr id="6" name="Rectangle 5">
            <a:extLst>
              <a:ext uri="{FF2B5EF4-FFF2-40B4-BE49-F238E27FC236}">
                <a16:creationId xmlns:a16="http://schemas.microsoft.com/office/drawing/2014/main" id="{32585472-FD8B-F3E8-EEA3-6140D2080A0D}"/>
              </a:ext>
            </a:extLst>
          </p:cNvPr>
          <p:cNvSpPr/>
          <p:nvPr/>
        </p:nvSpPr>
        <p:spPr>
          <a:xfrm>
            <a:off x="1169521" y="2815418"/>
            <a:ext cx="3287489" cy="2117271"/>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8670165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704671E-4460-B4B3-183E-7978E923E26E}"/>
              </a:ext>
            </a:extLst>
          </p:cNvPr>
          <p:cNvSpPr>
            <a:spLocks noGrp="1"/>
          </p:cNvSpPr>
          <p:nvPr>
            <p:ph type="sldNum" sz="quarter" idx="12"/>
          </p:nvPr>
        </p:nvSpPr>
        <p:spPr/>
        <p:txBody>
          <a:bodyPr/>
          <a:lstStyle/>
          <a:p>
            <a:fld id="{D852D4E8-E283-404D-80D7-3AF63315721A}" type="slidenum">
              <a:rPr lang="en-US" smtClean="0"/>
              <a:t>61</a:t>
            </a:fld>
            <a:endParaRPr lang="en-US" dirty="0"/>
          </a:p>
        </p:txBody>
      </p:sp>
      <p:pic>
        <p:nvPicPr>
          <p:cNvPr id="6" name="Picture 5" descr="A screenshot of a computer&#10;&#10;Description automatically generated with low confidence">
            <a:extLst>
              <a:ext uri="{FF2B5EF4-FFF2-40B4-BE49-F238E27FC236}">
                <a16:creationId xmlns:a16="http://schemas.microsoft.com/office/drawing/2014/main" id="{DEA1E272-2450-6DB7-97EF-80B89D7E3B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98126" y="2167226"/>
            <a:ext cx="6747747" cy="2523547"/>
          </a:xfrm>
          <a:prstGeom prst="rect">
            <a:avLst/>
          </a:prstGeom>
        </p:spPr>
      </p:pic>
      <p:sp>
        <p:nvSpPr>
          <p:cNvPr id="5" name="Rectangle 4">
            <a:extLst>
              <a:ext uri="{FF2B5EF4-FFF2-40B4-BE49-F238E27FC236}">
                <a16:creationId xmlns:a16="http://schemas.microsoft.com/office/drawing/2014/main" id="{67785A57-B10D-2035-8D40-78E1095D1DB8}"/>
              </a:ext>
            </a:extLst>
          </p:cNvPr>
          <p:cNvSpPr/>
          <p:nvPr/>
        </p:nvSpPr>
        <p:spPr>
          <a:xfrm>
            <a:off x="1494060" y="4144229"/>
            <a:ext cx="4087874" cy="387799"/>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73453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E798D9B-542B-48B9-2CDB-E928B9C73156}"/>
              </a:ext>
            </a:extLst>
          </p:cNvPr>
          <p:cNvSpPr>
            <a:spLocks noGrp="1"/>
          </p:cNvSpPr>
          <p:nvPr>
            <p:ph type="sldNum" sz="quarter" idx="12"/>
          </p:nvPr>
        </p:nvSpPr>
        <p:spPr/>
        <p:txBody>
          <a:bodyPr/>
          <a:lstStyle/>
          <a:p>
            <a:fld id="{D852D4E8-E283-404D-80D7-3AF63315721A}" type="slidenum">
              <a:rPr lang="en-US" smtClean="0"/>
              <a:t>62</a:t>
            </a:fld>
            <a:endParaRPr lang="en-US" dirty="0"/>
          </a:p>
        </p:txBody>
      </p:sp>
      <p:pic>
        <p:nvPicPr>
          <p:cNvPr id="4" name="Picture 3" descr="A screenshot of a phone&#10;&#10;Description automatically generated with low confidence">
            <a:extLst>
              <a:ext uri="{FF2B5EF4-FFF2-40B4-BE49-F238E27FC236}">
                <a16:creationId xmlns:a16="http://schemas.microsoft.com/office/drawing/2014/main" id="{E94335D0-1CB7-4E6F-AA54-4FFB20E8167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8103" y="1472811"/>
            <a:ext cx="8020376" cy="3912377"/>
          </a:xfrm>
          <a:prstGeom prst="rect">
            <a:avLst/>
          </a:prstGeom>
        </p:spPr>
      </p:pic>
      <p:sp>
        <p:nvSpPr>
          <p:cNvPr id="5" name="Rectangle 4">
            <a:extLst>
              <a:ext uri="{FF2B5EF4-FFF2-40B4-BE49-F238E27FC236}">
                <a16:creationId xmlns:a16="http://schemas.microsoft.com/office/drawing/2014/main" id="{55CF96F8-CC0A-208F-A241-BD5FDF7BA8E8}"/>
              </a:ext>
            </a:extLst>
          </p:cNvPr>
          <p:cNvSpPr/>
          <p:nvPr/>
        </p:nvSpPr>
        <p:spPr>
          <a:xfrm>
            <a:off x="1122945" y="4507529"/>
            <a:ext cx="5877625" cy="877659"/>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8567368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495FCF9-7E1C-5BA3-2CE7-D5DDFBDC2EF5}"/>
              </a:ext>
            </a:extLst>
          </p:cNvPr>
          <p:cNvSpPr>
            <a:spLocks noGrp="1"/>
          </p:cNvSpPr>
          <p:nvPr>
            <p:ph type="sldNum" sz="quarter" idx="12"/>
          </p:nvPr>
        </p:nvSpPr>
        <p:spPr/>
        <p:txBody>
          <a:bodyPr/>
          <a:lstStyle/>
          <a:p>
            <a:fld id="{D852D4E8-E283-404D-80D7-3AF63315721A}" type="slidenum">
              <a:rPr lang="en-US" smtClean="0"/>
              <a:t>63</a:t>
            </a:fld>
            <a:endParaRPr lang="en-US" dirty="0"/>
          </a:p>
        </p:txBody>
      </p:sp>
      <p:pic>
        <p:nvPicPr>
          <p:cNvPr id="5" name="Picture 4" descr="A screenshot of a computer&#10;&#10;Description automatically generated with low confidence">
            <a:extLst>
              <a:ext uri="{FF2B5EF4-FFF2-40B4-BE49-F238E27FC236}">
                <a16:creationId xmlns:a16="http://schemas.microsoft.com/office/drawing/2014/main" id="{87D0B65E-9252-B852-52B0-7043B9044C3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3789" y="1779011"/>
            <a:ext cx="7376422" cy="3299978"/>
          </a:xfrm>
          <a:prstGeom prst="rect">
            <a:avLst/>
          </a:prstGeom>
        </p:spPr>
      </p:pic>
    </p:spTree>
    <p:extLst>
      <p:ext uri="{BB962C8B-B14F-4D97-AF65-F5344CB8AC3E}">
        <p14:creationId xmlns:p14="http://schemas.microsoft.com/office/powerpoint/2010/main" val="25127586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C303D23-EB46-A16F-051B-F4C995C42903}"/>
              </a:ext>
            </a:extLst>
          </p:cNvPr>
          <p:cNvSpPr>
            <a:spLocks noGrp="1"/>
          </p:cNvSpPr>
          <p:nvPr>
            <p:ph type="sldNum" sz="quarter" idx="12"/>
          </p:nvPr>
        </p:nvSpPr>
        <p:spPr/>
        <p:txBody>
          <a:bodyPr/>
          <a:lstStyle/>
          <a:p>
            <a:fld id="{D852D4E8-E283-404D-80D7-3AF63315721A}" type="slidenum">
              <a:rPr lang="en-US" smtClean="0"/>
              <a:t>64</a:t>
            </a:fld>
            <a:endParaRPr lang="en-US" dirty="0"/>
          </a:p>
        </p:txBody>
      </p:sp>
      <p:pic>
        <p:nvPicPr>
          <p:cNvPr id="6" name="Picture 5" descr="A screenshot of a computer&#10;&#10;Description automatically generated with low confidence">
            <a:extLst>
              <a:ext uri="{FF2B5EF4-FFF2-40B4-BE49-F238E27FC236}">
                <a16:creationId xmlns:a16="http://schemas.microsoft.com/office/drawing/2014/main" id="{88E17087-C59C-BF94-12E4-979D3A138F7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8985" y="1877233"/>
            <a:ext cx="7106029" cy="2172250"/>
          </a:xfrm>
          <a:prstGeom prst="rect">
            <a:avLst/>
          </a:prstGeom>
        </p:spPr>
      </p:pic>
      <p:sp>
        <p:nvSpPr>
          <p:cNvPr id="5" name="Rectangle 4">
            <a:extLst>
              <a:ext uri="{FF2B5EF4-FFF2-40B4-BE49-F238E27FC236}">
                <a16:creationId xmlns:a16="http://schemas.microsoft.com/office/drawing/2014/main" id="{74615BBF-1DD0-05FA-4227-A9CB57299A2C}"/>
              </a:ext>
            </a:extLst>
          </p:cNvPr>
          <p:cNvSpPr/>
          <p:nvPr/>
        </p:nvSpPr>
        <p:spPr>
          <a:xfrm>
            <a:off x="2362887" y="3312447"/>
            <a:ext cx="1216481" cy="436785"/>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9237954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BEDB555-C6C5-AD94-9259-03A7691920CF}"/>
              </a:ext>
            </a:extLst>
          </p:cNvPr>
          <p:cNvSpPr>
            <a:spLocks noGrp="1"/>
          </p:cNvSpPr>
          <p:nvPr>
            <p:ph type="sldNum" sz="quarter" idx="12"/>
          </p:nvPr>
        </p:nvSpPr>
        <p:spPr/>
        <p:txBody>
          <a:bodyPr/>
          <a:lstStyle/>
          <a:p>
            <a:fld id="{D852D4E8-E283-404D-80D7-3AF63315721A}" type="slidenum">
              <a:rPr lang="en-US" smtClean="0"/>
              <a:t>65</a:t>
            </a:fld>
            <a:endParaRPr lang="en-US" dirty="0"/>
          </a:p>
        </p:txBody>
      </p:sp>
      <p:grpSp>
        <p:nvGrpSpPr>
          <p:cNvPr id="3" name="Group 2">
            <a:extLst>
              <a:ext uri="{FF2B5EF4-FFF2-40B4-BE49-F238E27FC236}">
                <a16:creationId xmlns:a16="http://schemas.microsoft.com/office/drawing/2014/main" id="{2E047742-88F1-65BC-7627-260F903AF2AD}"/>
              </a:ext>
            </a:extLst>
          </p:cNvPr>
          <p:cNvGrpSpPr/>
          <p:nvPr/>
        </p:nvGrpSpPr>
        <p:grpSpPr>
          <a:xfrm>
            <a:off x="1997074" y="2623930"/>
            <a:ext cx="5149851" cy="2193452"/>
            <a:chOff x="1250949" y="2040618"/>
            <a:chExt cx="6299287" cy="2776764"/>
          </a:xfrm>
        </p:grpSpPr>
        <p:pic>
          <p:nvPicPr>
            <p:cNvPr id="4" name="Picture 3" descr="I am not a robot reCAPTCHA. Box unchecked.">
              <a:extLst>
                <a:ext uri="{FF2B5EF4-FFF2-40B4-BE49-F238E27FC236}">
                  <a16:creationId xmlns:a16="http://schemas.microsoft.com/office/drawing/2014/main" id="{040CD88E-55A0-160F-9646-80B164F9F53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50949" y="2040618"/>
              <a:ext cx="6299287" cy="2776764"/>
            </a:xfrm>
            <a:prstGeom prst="rect">
              <a:avLst/>
            </a:prstGeom>
          </p:spPr>
        </p:pic>
        <p:sp>
          <p:nvSpPr>
            <p:cNvPr id="6" name="Rectangle 5">
              <a:extLst>
                <a:ext uri="{FF2B5EF4-FFF2-40B4-BE49-F238E27FC236}">
                  <a16:creationId xmlns:a16="http://schemas.microsoft.com/office/drawing/2014/main" id="{99BFB349-D591-12A2-CB0E-398181CEF7FD}"/>
                </a:ext>
              </a:extLst>
            </p:cNvPr>
            <p:cNvSpPr/>
            <p:nvPr/>
          </p:nvSpPr>
          <p:spPr>
            <a:xfrm>
              <a:off x="2163533" y="2616656"/>
              <a:ext cx="2604410" cy="812343"/>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7" name="Picture 6">
            <a:extLst>
              <a:ext uri="{FF2B5EF4-FFF2-40B4-BE49-F238E27FC236}">
                <a16:creationId xmlns:a16="http://schemas.microsoft.com/office/drawing/2014/main" id="{F06C09E6-41A7-2194-5665-178868961E4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42605" y="4144603"/>
            <a:ext cx="1024569" cy="506776"/>
          </a:xfrm>
          <a:prstGeom prst="rect">
            <a:avLst/>
          </a:prstGeom>
        </p:spPr>
      </p:pic>
    </p:spTree>
    <p:extLst>
      <p:ext uri="{BB962C8B-B14F-4D97-AF65-F5344CB8AC3E}">
        <p14:creationId xmlns:p14="http://schemas.microsoft.com/office/powerpoint/2010/main" val="5397739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3C495F6-926D-5953-41AB-6472D10F70AA}"/>
              </a:ext>
            </a:extLst>
          </p:cNvPr>
          <p:cNvSpPr>
            <a:spLocks noGrp="1"/>
          </p:cNvSpPr>
          <p:nvPr>
            <p:ph type="sldNum" sz="quarter" idx="12"/>
          </p:nvPr>
        </p:nvSpPr>
        <p:spPr/>
        <p:txBody>
          <a:bodyPr/>
          <a:lstStyle/>
          <a:p>
            <a:fld id="{D852D4E8-E283-404D-80D7-3AF63315721A}" type="slidenum">
              <a:rPr lang="en-US" smtClean="0"/>
              <a:t>66</a:t>
            </a:fld>
            <a:endParaRPr lang="en-US" dirty="0"/>
          </a:p>
        </p:txBody>
      </p:sp>
      <p:pic>
        <p:nvPicPr>
          <p:cNvPr id="9" name="Picture 8" descr="A screenshot of a chat&#10;&#10;Description automatically generated with low confidence">
            <a:extLst>
              <a:ext uri="{FF2B5EF4-FFF2-40B4-BE49-F238E27FC236}">
                <a16:creationId xmlns:a16="http://schemas.microsoft.com/office/drawing/2014/main" id="{55AD1933-BED9-633F-7F23-E016E5F8A9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65678" y="2366697"/>
            <a:ext cx="4412643" cy="2124606"/>
          </a:xfrm>
          <a:prstGeom prst="rect">
            <a:avLst/>
          </a:prstGeom>
        </p:spPr>
      </p:pic>
      <p:sp>
        <p:nvSpPr>
          <p:cNvPr id="6" name="Rectangle 5">
            <a:extLst>
              <a:ext uri="{FF2B5EF4-FFF2-40B4-BE49-F238E27FC236}">
                <a16:creationId xmlns:a16="http://schemas.microsoft.com/office/drawing/2014/main" id="{D46CAFDD-B610-3D5B-9FD8-6047C97753B6}"/>
              </a:ext>
            </a:extLst>
          </p:cNvPr>
          <p:cNvSpPr/>
          <p:nvPr/>
        </p:nvSpPr>
        <p:spPr>
          <a:xfrm>
            <a:off x="2471093" y="3711618"/>
            <a:ext cx="1896191" cy="779685"/>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327141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0B55CC8-D908-D6AA-A9DF-6AAC1FD4EB0F}"/>
              </a:ext>
            </a:extLst>
          </p:cNvPr>
          <p:cNvSpPr>
            <a:spLocks noGrp="1"/>
          </p:cNvSpPr>
          <p:nvPr>
            <p:ph type="sldNum" sz="quarter" idx="12"/>
          </p:nvPr>
        </p:nvSpPr>
        <p:spPr/>
        <p:txBody>
          <a:bodyPr/>
          <a:lstStyle/>
          <a:p>
            <a:fld id="{D852D4E8-E283-404D-80D7-3AF63315721A}" type="slidenum">
              <a:rPr lang="en-US" smtClean="0"/>
              <a:t>67</a:t>
            </a:fld>
            <a:endParaRPr lang="es-419" dirty="0"/>
          </a:p>
        </p:txBody>
      </p:sp>
      <p:sp>
        <p:nvSpPr>
          <p:cNvPr id="6" name="Title 3">
            <a:extLst>
              <a:ext uri="{FF2B5EF4-FFF2-40B4-BE49-F238E27FC236}">
                <a16:creationId xmlns:a16="http://schemas.microsoft.com/office/drawing/2014/main" id="{060F990A-56AD-7803-2453-A70673CB380D}"/>
              </a:ext>
            </a:extLst>
          </p:cNvPr>
          <p:cNvSpPr txBox="1">
            <a:spLocks/>
          </p:cNvSpPr>
          <p:nvPr/>
        </p:nvSpPr>
        <p:spPr>
          <a:xfrm>
            <a:off x="32656" y="593441"/>
            <a:ext cx="7037614" cy="1210582"/>
          </a:xfrm>
          <a:prstGeom prst="rect">
            <a:avLst/>
          </a:prstGeom>
        </p:spPr>
        <p:txBody>
          <a:bodyPr>
            <a:no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pPr algn="r"/>
            <a:r>
              <a:rPr lang="es-419" sz="2400" dirty="0">
                <a:solidFill>
                  <a:schemeClr val="tx1"/>
                </a:solidFill>
              </a:rPr>
              <a:t>Recuerde que necesitará el nombre de usuario y la contraseña que creó para revisar y presentar su solicitud. </a:t>
            </a:r>
          </a:p>
          <a:p>
            <a:pPr algn="r"/>
            <a:endParaRPr lang="es-419" sz="2400" dirty="0">
              <a:solidFill>
                <a:schemeClr val="tx1"/>
              </a:solidFill>
            </a:endParaRPr>
          </a:p>
        </p:txBody>
      </p:sp>
      <p:pic>
        <p:nvPicPr>
          <p:cNvPr id="10" name="Picture 9" descr="A picture containing text, screenshot, font&#10;&#10;Description automatically generated">
            <a:extLst>
              <a:ext uri="{FF2B5EF4-FFF2-40B4-BE49-F238E27FC236}">
                <a16:creationId xmlns:a16="http://schemas.microsoft.com/office/drawing/2014/main" id="{3C5EDABA-F263-0E7A-2D9E-0A0426BDBA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70118" y="1733071"/>
            <a:ext cx="5403763" cy="3381565"/>
          </a:xfrm>
          <a:prstGeom prst="rect">
            <a:avLst/>
          </a:prstGeom>
        </p:spPr>
      </p:pic>
      <p:sp>
        <p:nvSpPr>
          <p:cNvPr id="7" name="Rectangle 6">
            <a:extLst>
              <a:ext uri="{FF2B5EF4-FFF2-40B4-BE49-F238E27FC236}">
                <a16:creationId xmlns:a16="http://schemas.microsoft.com/office/drawing/2014/main" id="{B3B92989-A51F-CEF6-770B-87F73D45CDFE}"/>
              </a:ext>
            </a:extLst>
          </p:cNvPr>
          <p:cNvSpPr/>
          <p:nvPr/>
        </p:nvSpPr>
        <p:spPr>
          <a:xfrm>
            <a:off x="5755816" y="4098635"/>
            <a:ext cx="1314454" cy="779685"/>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pic>
        <p:nvPicPr>
          <p:cNvPr id="3" name="Picture 2" descr="A picture containing logo, graphics, clipart, cartoon&#10;&#10;Description automatically generated">
            <a:extLst>
              <a:ext uri="{FF2B5EF4-FFF2-40B4-BE49-F238E27FC236}">
                <a16:creationId xmlns:a16="http://schemas.microsoft.com/office/drawing/2014/main" id="{1C5E8D1B-C508-1C9D-B454-463313C771D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88086" y="442466"/>
            <a:ext cx="1848650" cy="1512532"/>
          </a:xfrm>
          <a:prstGeom prst="rect">
            <a:avLst/>
          </a:prstGeom>
        </p:spPr>
      </p:pic>
    </p:spTree>
    <p:extLst>
      <p:ext uri="{BB962C8B-B14F-4D97-AF65-F5344CB8AC3E}">
        <p14:creationId xmlns:p14="http://schemas.microsoft.com/office/powerpoint/2010/main" val="4760516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8C92533-4DBE-608E-EF85-6D37E54B5BF6}"/>
              </a:ext>
            </a:extLst>
          </p:cNvPr>
          <p:cNvSpPr>
            <a:spLocks noGrp="1"/>
          </p:cNvSpPr>
          <p:nvPr>
            <p:ph type="sldNum" sz="quarter" idx="12"/>
          </p:nvPr>
        </p:nvSpPr>
        <p:spPr/>
        <p:txBody>
          <a:bodyPr/>
          <a:lstStyle/>
          <a:p>
            <a:fld id="{D852D4E8-E283-404D-80D7-3AF63315721A}" type="slidenum">
              <a:rPr lang="en-US" smtClean="0"/>
              <a:t>68</a:t>
            </a:fld>
            <a:endParaRPr lang="es-419" dirty="0"/>
          </a:p>
        </p:txBody>
      </p:sp>
      <p:sp>
        <p:nvSpPr>
          <p:cNvPr id="4" name="Title 3">
            <a:extLst>
              <a:ext uri="{FF2B5EF4-FFF2-40B4-BE49-F238E27FC236}">
                <a16:creationId xmlns:a16="http://schemas.microsoft.com/office/drawing/2014/main" id="{1D604204-C6F8-9B6A-6BC5-0732C5CFE921}"/>
              </a:ext>
            </a:extLst>
          </p:cNvPr>
          <p:cNvSpPr>
            <a:spLocks noGrp="1"/>
          </p:cNvSpPr>
          <p:nvPr>
            <p:ph type="title"/>
          </p:nvPr>
        </p:nvSpPr>
        <p:spPr>
          <a:xfrm>
            <a:off x="326136" y="5907449"/>
            <a:ext cx="8229600" cy="1066800"/>
          </a:xfrm>
        </p:spPr>
        <p:txBody>
          <a:bodyPr>
            <a:normAutofit/>
          </a:bodyPr>
          <a:lstStyle/>
          <a:p>
            <a:pPr algn="ctr"/>
            <a:r>
              <a:rPr lang="es-419" dirty="0">
                <a:solidFill>
                  <a:schemeClr val="tx1"/>
                </a:solidFill>
              </a:rPr>
              <a:t>https://www.affordableconnectivity.gov</a:t>
            </a:r>
          </a:p>
        </p:txBody>
      </p:sp>
      <p:pic>
        <p:nvPicPr>
          <p:cNvPr id="7" name="Picture 6" descr="A computer screen displaying the Affordable Connectivity Program Home Page with the Sign In button highlighted. ">
            <a:extLst>
              <a:ext uri="{FF2B5EF4-FFF2-40B4-BE49-F238E27FC236}">
                <a16:creationId xmlns:a16="http://schemas.microsoft.com/office/drawing/2014/main" id="{AB856FC7-9F1C-D084-43F9-873333913F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62666" y="455413"/>
            <a:ext cx="6883983" cy="5880067"/>
          </a:xfrm>
          <a:prstGeom prst="rect">
            <a:avLst/>
          </a:prstGeom>
        </p:spPr>
      </p:pic>
      <p:sp>
        <p:nvSpPr>
          <p:cNvPr id="3" name="Rectangle 2">
            <a:extLst>
              <a:ext uri="{FF2B5EF4-FFF2-40B4-BE49-F238E27FC236}">
                <a16:creationId xmlns:a16="http://schemas.microsoft.com/office/drawing/2014/main" id="{B435DD09-6ED2-1767-CFF5-527210CF0BB0}"/>
              </a:ext>
            </a:extLst>
          </p:cNvPr>
          <p:cNvSpPr/>
          <p:nvPr/>
        </p:nvSpPr>
        <p:spPr>
          <a:xfrm>
            <a:off x="6202331" y="819919"/>
            <a:ext cx="724250" cy="386018"/>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spTree>
    <p:extLst>
      <p:ext uri="{BB962C8B-B14F-4D97-AF65-F5344CB8AC3E}">
        <p14:creationId xmlns:p14="http://schemas.microsoft.com/office/powerpoint/2010/main" val="18524458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67BD08C-EAA6-5C8D-A5F9-3F3550198E0D}"/>
              </a:ext>
            </a:extLst>
          </p:cNvPr>
          <p:cNvSpPr>
            <a:spLocks noGrp="1"/>
          </p:cNvSpPr>
          <p:nvPr>
            <p:ph type="sldNum" sz="quarter" idx="12"/>
          </p:nvPr>
        </p:nvSpPr>
        <p:spPr/>
        <p:txBody>
          <a:bodyPr/>
          <a:lstStyle/>
          <a:p>
            <a:fld id="{D852D4E8-E283-404D-80D7-3AF63315721A}" type="slidenum">
              <a:rPr lang="en-US" smtClean="0"/>
              <a:t>69</a:t>
            </a:fld>
            <a:endParaRPr lang="en-US" dirty="0"/>
          </a:p>
        </p:txBody>
      </p:sp>
      <p:pic>
        <p:nvPicPr>
          <p:cNvPr id="4" name="Picture 3" descr="Sign in to your National Verifier account. ">
            <a:extLst>
              <a:ext uri="{FF2B5EF4-FFF2-40B4-BE49-F238E27FC236}">
                <a16:creationId xmlns:a16="http://schemas.microsoft.com/office/drawing/2014/main" id="{C7FE1831-EFCE-3847-FA52-B553318373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9359" y="905328"/>
            <a:ext cx="7125281" cy="5299529"/>
          </a:xfrm>
          <a:prstGeom prst="rect">
            <a:avLst/>
          </a:prstGeom>
        </p:spPr>
      </p:pic>
    </p:spTree>
    <p:extLst>
      <p:ext uri="{BB962C8B-B14F-4D97-AF65-F5344CB8AC3E}">
        <p14:creationId xmlns:p14="http://schemas.microsoft.com/office/powerpoint/2010/main" val="3454557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8FDC28B-1CD8-BCD2-F849-17C2C41E3819}"/>
              </a:ext>
            </a:extLst>
          </p:cNvPr>
          <p:cNvSpPr>
            <a:spLocks noGrp="1"/>
          </p:cNvSpPr>
          <p:nvPr>
            <p:ph type="sldNum" sz="quarter" idx="12"/>
          </p:nvPr>
        </p:nvSpPr>
        <p:spPr/>
        <p:txBody>
          <a:bodyPr/>
          <a:lstStyle/>
          <a:p>
            <a:fld id="{D852D4E8-E283-404D-80D7-3AF63315721A}" type="slidenum">
              <a:rPr lang="en-US" smtClean="0"/>
              <a:t>7</a:t>
            </a:fld>
            <a:endParaRPr lang="es-419" dirty="0"/>
          </a:p>
        </p:txBody>
      </p:sp>
      <p:sp>
        <p:nvSpPr>
          <p:cNvPr id="3" name="Content Placeholder 2">
            <a:extLst>
              <a:ext uri="{FF2B5EF4-FFF2-40B4-BE49-F238E27FC236}">
                <a16:creationId xmlns:a16="http://schemas.microsoft.com/office/drawing/2014/main" id="{AB3B09A6-BA25-69AE-698C-8EAF162E4860}"/>
              </a:ext>
            </a:extLst>
          </p:cNvPr>
          <p:cNvSpPr>
            <a:spLocks noGrp="1"/>
          </p:cNvSpPr>
          <p:nvPr>
            <p:ph idx="1"/>
          </p:nvPr>
        </p:nvSpPr>
        <p:spPr>
          <a:xfrm>
            <a:off x="457200" y="1370882"/>
            <a:ext cx="8229600" cy="5484845"/>
          </a:xfrm>
        </p:spPr>
        <p:txBody>
          <a:bodyPr>
            <a:normAutofit fontScale="77500" lnSpcReduction="20000"/>
          </a:bodyPr>
          <a:lstStyle/>
          <a:p>
            <a:pPr marL="82296" indent="0">
              <a:buNone/>
            </a:pPr>
            <a:endParaRPr lang="es-419" dirty="0">
              <a:effectLst/>
              <a:latin typeface="Calibri" panose="020F0502020204030204" pitchFamily="34" charset="0"/>
              <a:ea typeface="Calibri" panose="020F0502020204030204" pitchFamily="34" charset="0"/>
              <a:cs typeface="Calibri" panose="020F0502020204030204" pitchFamily="34" charset="0"/>
            </a:endParaRPr>
          </a:p>
          <a:p>
            <a:pPr marL="82296" indent="0">
              <a:lnSpc>
                <a:spcPct val="160000"/>
              </a:lnSpc>
              <a:buNone/>
            </a:pPr>
            <a:r>
              <a:rPr lang="es-419" sz="2500" dirty="0">
                <a:solidFill>
                  <a:schemeClr val="tx1"/>
                </a:solidFill>
              </a:rPr>
              <a:t>Usted o un miembro de su hogar participa en uno de los siguientes programas:</a:t>
            </a:r>
          </a:p>
          <a:p>
            <a:pPr>
              <a:lnSpc>
                <a:spcPct val="160000"/>
              </a:lnSpc>
            </a:pPr>
            <a:r>
              <a:rPr lang="es-419" sz="2300" dirty="0">
                <a:solidFill>
                  <a:schemeClr val="tx1"/>
                </a:solidFill>
              </a:rPr>
              <a:t>Programa de Asistencia Nutricional Suplementaria (SNAP)</a:t>
            </a:r>
          </a:p>
          <a:p>
            <a:pPr>
              <a:lnSpc>
                <a:spcPct val="160000"/>
              </a:lnSpc>
            </a:pPr>
            <a:r>
              <a:rPr lang="es-419" sz="2300" dirty="0">
                <a:solidFill>
                  <a:schemeClr val="tx1"/>
                </a:solidFill>
              </a:rPr>
              <a:t>Programa de Almuerzo Escolar Gratuito y a Precio Reducido o Programa de Desayuno Escolar, incluso a través de la Disposición de Elegibilidad Comunitaria del USDA</a:t>
            </a:r>
          </a:p>
          <a:p>
            <a:pPr>
              <a:lnSpc>
                <a:spcPct val="160000"/>
              </a:lnSpc>
            </a:pPr>
            <a:r>
              <a:rPr lang="es-419" sz="2300" dirty="0">
                <a:solidFill>
                  <a:schemeClr val="tx1"/>
                </a:solidFill>
              </a:rPr>
              <a:t>Medicaid</a:t>
            </a:r>
          </a:p>
          <a:p>
            <a:pPr>
              <a:lnSpc>
                <a:spcPct val="160000"/>
              </a:lnSpc>
            </a:pPr>
            <a:r>
              <a:rPr lang="es-419" sz="2300" dirty="0">
                <a:solidFill>
                  <a:schemeClr val="tx1"/>
                </a:solidFill>
              </a:rPr>
              <a:t>Programa Especial de Nutrición Suplementaria para Mujeres, Infantes y Niños (WIC)</a:t>
            </a:r>
          </a:p>
          <a:p>
            <a:pPr>
              <a:lnSpc>
                <a:spcPct val="160000"/>
              </a:lnSpc>
            </a:pPr>
            <a:r>
              <a:rPr lang="es-419" sz="2300" dirty="0">
                <a:solidFill>
                  <a:schemeClr val="tx1"/>
                </a:solidFill>
              </a:rPr>
              <a:t>Programa de Seguridad de Ingreso Suplementario (SSI)</a:t>
            </a:r>
          </a:p>
          <a:p>
            <a:pPr>
              <a:lnSpc>
                <a:spcPct val="160000"/>
              </a:lnSpc>
            </a:pPr>
            <a:r>
              <a:rPr lang="es-419" sz="2300" dirty="0">
                <a:solidFill>
                  <a:schemeClr val="tx1"/>
                </a:solidFill>
              </a:rPr>
              <a:t>Asistencia Federal para la Vivienda Pública (FPHA)</a:t>
            </a:r>
          </a:p>
          <a:p>
            <a:pPr>
              <a:lnSpc>
                <a:spcPct val="160000"/>
              </a:lnSpc>
            </a:pPr>
            <a:r>
              <a:rPr lang="es-419" sz="2300" dirty="0">
                <a:solidFill>
                  <a:schemeClr val="tx1"/>
                </a:solidFill>
              </a:rPr>
              <a:t>Pensión para Veteranos o Beneficio para Sobrevivientes</a:t>
            </a:r>
          </a:p>
          <a:p>
            <a:pPr>
              <a:lnSpc>
                <a:spcPct val="160000"/>
              </a:lnSpc>
            </a:pPr>
            <a:r>
              <a:rPr lang="es-419" sz="2300" dirty="0">
                <a:solidFill>
                  <a:schemeClr val="tx1"/>
                </a:solidFill>
              </a:rPr>
              <a:t>Lifeline</a:t>
            </a:r>
          </a:p>
          <a:p>
            <a:pPr>
              <a:lnSpc>
                <a:spcPct val="160000"/>
              </a:lnSpc>
            </a:pPr>
            <a:r>
              <a:rPr lang="es-419" sz="2300" dirty="0">
                <a:solidFill>
                  <a:schemeClr val="tx1"/>
                </a:solidFill>
              </a:rPr>
              <a:t>Beca Federal Pell durante el año de adjudicación actual</a:t>
            </a:r>
            <a:endParaRPr lang="es-419" sz="2300" dirty="0"/>
          </a:p>
          <a:p>
            <a:endParaRPr lang="es-419" dirty="0"/>
          </a:p>
          <a:p>
            <a:pPr marL="82296" indent="0">
              <a:buNone/>
            </a:pPr>
            <a:endParaRPr lang="es-419" dirty="0"/>
          </a:p>
          <a:p>
            <a:pPr marL="82296" indent="0">
              <a:buNone/>
            </a:pPr>
            <a:endParaRPr lang="es-419" dirty="0"/>
          </a:p>
        </p:txBody>
      </p:sp>
      <p:sp>
        <p:nvSpPr>
          <p:cNvPr id="4" name="Title 3">
            <a:extLst>
              <a:ext uri="{FF2B5EF4-FFF2-40B4-BE49-F238E27FC236}">
                <a16:creationId xmlns:a16="http://schemas.microsoft.com/office/drawing/2014/main" id="{BA260D8A-FB5A-B2C4-F131-6BB49DF4FD49}"/>
              </a:ext>
            </a:extLst>
          </p:cNvPr>
          <p:cNvSpPr>
            <a:spLocks noGrp="1"/>
          </p:cNvSpPr>
          <p:nvPr>
            <p:ph type="title"/>
          </p:nvPr>
        </p:nvSpPr>
        <p:spPr/>
        <p:txBody>
          <a:bodyPr/>
          <a:lstStyle/>
          <a:p>
            <a:r>
              <a:rPr lang="es-419" dirty="0"/>
              <a:t>Requisitos de elegibilidad del ACP</a:t>
            </a:r>
          </a:p>
        </p:txBody>
      </p:sp>
      <p:pic>
        <p:nvPicPr>
          <p:cNvPr id="5" name="Picture 4" descr="Icon&#10;&#10;Description automatically generated">
            <a:extLst>
              <a:ext uri="{FF2B5EF4-FFF2-40B4-BE49-F238E27FC236}">
                <a16:creationId xmlns:a16="http://schemas.microsoft.com/office/drawing/2014/main" id="{75DEF56D-FEEB-289F-5B30-BFB620582F4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8611" y="1323875"/>
            <a:ext cx="625055" cy="552649"/>
          </a:xfrm>
          <a:prstGeom prst="rect">
            <a:avLst/>
          </a:prstGeom>
        </p:spPr>
      </p:pic>
    </p:spTree>
    <p:extLst>
      <p:ext uri="{BB962C8B-B14F-4D97-AF65-F5344CB8AC3E}">
        <p14:creationId xmlns:p14="http://schemas.microsoft.com/office/powerpoint/2010/main" val="27125240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7DC8D39-2E79-A60D-DF1C-64FD05D5FC62}"/>
              </a:ext>
            </a:extLst>
          </p:cNvPr>
          <p:cNvSpPr>
            <a:spLocks noGrp="1"/>
          </p:cNvSpPr>
          <p:nvPr>
            <p:ph type="sldNum" sz="quarter" idx="12"/>
          </p:nvPr>
        </p:nvSpPr>
        <p:spPr/>
        <p:txBody>
          <a:bodyPr/>
          <a:lstStyle/>
          <a:p>
            <a:fld id="{D852D4E8-E283-404D-80D7-3AF63315721A}" type="slidenum">
              <a:rPr lang="en-US" smtClean="0"/>
              <a:t>70</a:t>
            </a:fld>
            <a:endParaRPr lang="en-US" dirty="0"/>
          </a:p>
        </p:txBody>
      </p:sp>
      <p:grpSp>
        <p:nvGrpSpPr>
          <p:cNvPr id="3" name="Group 2">
            <a:extLst>
              <a:ext uri="{FF2B5EF4-FFF2-40B4-BE49-F238E27FC236}">
                <a16:creationId xmlns:a16="http://schemas.microsoft.com/office/drawing/2014/main" id="{89E9958A-6E51-30DA-222B-3D9740FD9BD0}"/>
              </a:ext>
            </a:extLst>
          </p:cNvPr>
          <p:cNvGrpSpPr/>
          <p:nvPr/>
        </p:nvGrpSpPr>
        <p:grpSpPr>
          <a:xfrm>
            <a:off x="1469384" y="2022534"/>
            <a:ext cx="6205231" cy="2812932"/>
            <a:chOff x="1250949" y="2040618"/>
            <a:chExt cx="6299287" cy="2776764"/>
          </a:xfrm>
        </p:grpSpPr>
        <p:pic>
          <p:nvPicPr>
            <p:cNvPr id="4" name="Picture 3" descr="I am not a robot reCAPTCHA. Box unchecked.">
              <a:extLst>
                <a:ext uri="{FF2B5EF4-FFF2-40B4-BE49-F238E27FC236}">
                  <a16:creationId xmlns:a16="http://schemas.microsoft.com/office/drawing/2014/main" id="{5DB937FE-9412-A91B-A909-F5F8FA84A79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50949" y="2040618"/>
              <a:ext cx="6299287" cy="2776764"/>
            </a:xfrm>
            <a:prstGeom prst="rect">
              <a:avLst/>
            </a:prstGeom>
          </p:spPr>
        </p:pic>
        <p:sp>
          <p:nvSpPr>
            <p:cNvPr id="6" name="Rectangle 5">
              <a:extLst>
                <a:ext uri="{FF2B5EF4-FFF2-40B4-BE49-F238E27FC236}">
                  <a16:creationId xmlns:a16="http://schemas.microsoft.com/office/drawing/2014/main" id="{FDFA3A3D-5923-8389-A158-6264389FFD48}"/>
                </a:ext>
              </a:extLst>
            </p:cNvPr>
            <p:cNvSpPr/>
            <p:nvPr/>
          </p:nvSpPr>
          <p:spPr>
            <a:xfrm>
              <a:off x="2163533" y="2616656"/>
              <a:ext cx="2604410" cy="812343"/>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8" name="Picture 7">
            <a:extLst>
              <a:ext uri="{FF2B5EF4-FFF2-40B4-BE49-F238E27FC236}">
                <a16:creationId xmlns:a16="http://schemas.microsoft.com/office/drawing/2014/main" id="{9E4F509B-D76F-DED5-72CE-981CF985A2C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92731" y="3994477"/>
            <a:ext cx="1250375" cy="618465"/>
          </a:xfrm>
          <a:prstGeom prst="rect">
            <a:avLst/>
          </a:prstGeom>
        </p:spPr>
      </p:pic>
    </p:spTree>
    <p:extLst>
      <p:ext uri="{BB962C8B-B14F-4D97-AF65-F5344CB8AC3E}">
        <p14:creationId xmlns:p14="http://schemas.microsoft.com/office/powerpoint/2010/main" val="32094246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7DC8D39-2E79-A60D-DF1C-64FD05D5FC62}"/>
              </a:ext>
            </a:extLst>
          </p:cNvPr>
          <p:cNvSpPr>
            <a:spLocks noGrp="1"/>
          </p:cNvSpPr>
          <p:nvPr>
            <p:ph type="sldNum" sz="quarter" idx="12"/>
          </p:nvPr>
        </p:nvSpPr>
        <p:spPr/>
        <p:txBody>
          <a:bodyPr/>
          <a:lstStyle/>
          <a:p>
            <a:fld id="{D852D4E8-E283-404D-80D7-3AF63315721A}" type="slidenum">
              <a:rPr lang="en-US" smtClean="0"/>
              <a:t>71</a:t>
            </a:fld>
            <a:endParaRPr lang="en-US" dirty="0"/>
          </a:p>
        </p:txBody>
      </p:sp>
      <p:pic>
        <p:nvPicPr>
          <p:cNvPr id="4" name="Picture 3" descr="A screenshot of a chat&#10;&#10;Description automatically generated with low confidence">
            <a:extLst>
              <a:ext uri="{FF2B5EF4-FFF2-40B4-BE49-F238E27FC236}">
                <a16:creationId xmlns:a16="http://schemas.microsoft.com/office/drawing/2014/main" id="{EB029AE7-4ED5-E3F7-EA9C-FFBB5A9530B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71662" y="2080689"/>
            <a:ext cx="5600676" cy="2696622"/>
          </a:xfrm>
          <a:prstGeom prst="rect">
            <a:avLst/>
          </a:prstGeom>
        </p:spPr>
      </p:pic>
      <p:sp>
        <p:nvSpPr>
          <p:cNvPr id="5" name="Rectangle 4">
            <a:extLst>
              <a:ext uri="{FF2B5EF4-FFF2-40B4-BE49-F238E27FC236}">
                <a16:creationId xmlns:a16="http://schemas.microsoft.com/office/drawing/2014/main" id="{9688B354-46E5-2A09-539D-F109E4F187D4}"/>
              </a:ext>
            </a:extLst>
          </p:cNvPr>
          <p:cNvSpPr/>
          <p:nvPr/>
        </p:nvSpPr>
        <p:spPr>
          <a:xfrm>
            <a:off x="1771662" y="3725358"/>
            <a:ext cx="2622917" cy="1038900"/>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529031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43787C4-F1ED-CFB4-D680-C2393CD66806}"/>
              </a:ext>
            </a:extLst>
          </p:cNvPr>
          <p:cNvSpPr>
            <a:spLocks noGrp="1"/>
          </p:cNvSpPr>
          <p:nvPr>
            <p:ph type="sldNum" sz="quarter" idx="12"/>
          </p:nvPr>
        </p:nvSpPr>
        <p:spPr/>
        <p:txBody>
          <a:bodyPr/>
          <a:lstStyle/>
          <a:p>
            <a:fld id="{D852D4E8-E283-404D-80D7-3AF63315721A}" type="slidenum">
              <a:rPr lang="en-US" smtClean="0"/>
              <a:t>72</a:t>
            </a:fld>
            <a:endParaRPr lang="en-US" dirty="0"/>
          </a:p>
        </p:txBody>
      </p:sp>
      <p:pic>
        <p:nvPicPr>
          <p:cNvPr id="6" name="Picture 5" descr="A screenshot of a computer&#10;&#10;Description automatically generated with medium confidence">
            <a:extLst>
              <a:ext uri="{FF2B5EF4-FFF2-40B4-BE49-F238E27FC236}">
                <a16:creationId xmlns:a16="http://schemas.microsoft.com/office/drawing/2014/main" id="{189CFC55-E248-19BE-4FAF-A9D9050B64B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5051" y="805246"/>
            <a:ext cx="7233897" cy="5247508"/>
          </a:xfrm>
          <a:prstGeom prst="rect">
            <a:avLst/>
          </a:prstGeom>
        </p:spPr>
      </p:pic>
      <p:sp>
        <p:nvSpPr>
          <p:cNvPr id="5" name="Rectangle 4">
            <a:extLst>
              <a:ext uri="{FF2B5EF4-FFF2-40B4-BE49-F238E27FC236}">
                <a16:creationId xmlns:a16="http://schemas.microsoft.com/office/drawing/2014/main" id="{E9A01A31-AFB8-1DF5-EB62-F9A342479833}"/>
              </a:ext>
            </a:extLst>
          </p:cNvPr>
          <p:cNvSpPr/>
          <p:nvPr/>
        </p:nvSpPr>
        <p:spPr>
          <a:xfrm>
            <a:off x="955051" y="5522966"/>
            <a:ext cx="1594757" cy="666751"/>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782999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823AA06-5401-1654-836A-10C38B9FC72D}"/>
              </a:ext>
            </a:extLst>
          </p:cNvPr>
          <p:cNvSpPr>
            <a:spLocks noGrp="1"/>
          </p:cNvSpPr>
          <p:nvPr>
            <p:ph type="sldNum" sz="quarter" idx="12"/>
          </p:nvPr>
        </p:nvSpPr>
        <p:spPr/>
        <p:txBody>
          <a:bodyPr/>
          <a:lstStyle/>
          <a:p>
            <a:fld id="{D852D4E8-E283-404D-80D7-3AF63315721A}" type="slidenum">
              <a:rPr lang="en-US" smtClean="0"/>
              <a:t>73</a:t>
            </a:fld>
            <a:endParaRPr lang="en-US" dirty="0"/>
          </a:p>
        </p:txBody>
      </p:sp>
      <p:pic>
        <p:nvPicPr>
          <p:cNvPr id="5" name="Picture 4" descr="A screenshot of a computer screen&#10;&#10;Description automatically generated with low confidence">
            <a:extLst>
              <a:ext uri="{FF2B5EF4-FFF2-40B4-BE49-F238E27FC236}">
                <a16:creationId xmlns:a16="http://schemas.microsoft.com/office/drawing/2014/main" id="{8EE8B0CB-0B84-C8CB-EA5D-709C9ADB4D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52414" y="451566"/>
            <a:ext cx="4239171" cy="5954867"/>
          </a:xfrm>
          <a:prstGeom prst="rect">
            <a:avLst/>
          </a:prstGeom>
        </p:spPr>
      </p:pic>
      <p:sp>
        <p:nvSpPr>
          <p:cNvPr id="6" name="Rectangle 5">
            <a:extLst>
              <a:ext uri="{FF2B5EF4-FFF2-40B4-BE49-F238E27FC236}">
                <a16:creationId xmlns:a16="http://schemas.microsoft.com/office/drawing/2014/main" id="{E7B6E7A3-1F1A-3AB9-0FFA-47B3E41C8E63}"/>
              </a:ext>
            </a:extLst>
          </p:cNvPr>
          <p:cNvSpPr/>
          <p:nvPr/>
        </p:nvSpPr>
        <p:spPr>
          <a:xfrm>
            <a:off x="5627815" y="5954323"/>
            <a:ext cx="999713" cy="580304"/>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9945630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8C957F9-F41D-4C60-1512-D49E7A8AC65A}"/>
              </a:ext>
            </a:extLst>
          </p:cNvPr>
          <p:cNvSpPr>
            <a:spLocks noGrp="1"/>
          </p:cNvSpPr>
          <p:nvPr>
            <p:ph type="sldNum" sz="quarter" idx="12"/>
          </p:nvPr>
        </p:nvSpPr>
        <p:spPr/>
        <p:txBody>
          <a:bodyPr/>
          <a:lstStyle/>
          <a:p>
            <a:fld id="{D852D4E8-E283-404D-80D7-3AF63315721A}" type="slidenum">
              <a:rPr lang="en-US" smtClean="0"/>
              <a:t>74</a:t>
            </a:fld>
            <a:endParaRPr lang="en-US" dirty="0"/>
          </a:p>
        </p:txBody>
      </p:sp>
      <p:pic>
        <p:nvPicPr>
          <p:cNvPr id="5" name="Picture 4" descr="A screenshot of a computer&#10;&#10;Description automatically generated with low confidence">
            <a:extLst>
              <a:ext uri="{FF2B5EF4-FFF2-40B4-BE49-F238E27FC236}">
                <a16:creationId xmlns:a16="http://schemas.microsoft.com/office/drawing/2014/main" id="{03DE63B7-D625-4803-8ABD-9E76106F388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00329" y="1392823"/>
            <a:ext cx="5343341" cy="4072353"/>
          </a:xfrm>
          <a:prstGeom prst="rect">
            <a:avLst/>
          </a:prstGeom>
        </p:spPr>
      </p:pic>
      <p:sp>
        <p:nvSpPr>
          <p:cNvPr id="4" name="Rectangle 3">
            <a:extLst>
              <a:ext uri="{FF2B5EF4-FFF2-40B4-BE49-F238E27FC236}">
                <a16:creationId xmlns:a16="http://schemas.microsoft.com/office/drawing/2014/main" id="{8EE22EDF-6826-9193-7581-9A232F8068A3}"/>
              </a:ext>
            </a:extLst>
          </p:cNvPr>
          <p:cNvSpPr/>
          <p:nvPr/>
        </p:nvSpPr>
        <p:spPr>
          <a:xfrm>
            <a:off x="5576095" y="3795300"/>
            <a:ext cx="1476902" cy="678756"/>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1336572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EC3C7B3-E4DA-27A0-C92F-73C8ED9F8160}"/>
              </a:ext>
            </a:extLst>
          </p:cNvPr>
          <p:cNvSpPr>
            <a:spLocks noGrp="1"/>
          </p:cNvSpPr>
          <p:nvPr>
            <p:ph type="sldNum" sz="quarter" idx="12"/>
          </p:nvPr>
        </p:nvSpPr>
        <p:spPr/>
        <p:txBody>
          <a:bodyPr/>
          <a:lstStyle/>
          <a:p>
            <a:fld id="{D852D4E8-E283-404D-80D7-3AF63315721A}" type="slidenum">
              <a:rPr lang="en-US" smtClean="0"/>
              <a:t>75</a:t>
            </a:fld>
            <a:endParaRPr lang="en-US" dirty="0"/>
          </a:p>
        </p:txBody>
      </p:sp>
      <p:pic>
        <p:nvPicPr>
          <p:cNvPr id="6" name="Picture 5" descr="A picture containing text, screenshot, font&#10;&#10;Description automatically generated">
            <a:extLst>
              <a:ext uri="{FF2B5EF4-FFF2-40B4-BE49-F238E27FC236}">
                <a16:creationId xmlns:a16="http://schemas.microsoft.com/office/drawing/2014/main" id="{E5F59613-875B-C8FC-689A-E7D9817E926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1044" y="1122470"/>
            <a:ext cx="8041912" cy="4398327"/>
          </a:xfrm>
          <a:prstGeom prst="rect">
            <a:avLst/>
          </a:prstGeom>
        </p:spPr>
      </p:pic>
      <p:sp>
        <p:nvSpPr>
          <p:cNvPr id="5" name="Rectangle 4">
            <a:extLst>
              <a:ext uri="{FF2B5EF4-FFF2-40B4-BE49-F238E27FC236}">
                <a16:creationId xmlns:a16="http://schemas.microsoft.com/office/drawing/2014/main" id="{36A18466-6FC8-6C71-ED8D-62D1B2F97653}"/>
              </a:ext>
            </a:extLst>
          </p:cNvPr>
          <p:cNvSpPr/>
          <p:nvPr/>
        </p:nvSpPr>
        <p:spPr>
          <a:xfrm>
            <a:off x="923590" y="3162940"/>
            <a:ext cx="591671" cy="532119"/>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13EDB369-AFC8-AEF4-3267-12B5F5CAEA7A}"/>
              </a:ext>
            </a:extLst>
          </p:cNvPr>
          <p:cNvSpPr/>
          <p:nvPr/>
        </p:nvSpPr>
        <p:spPr>
          <a:xfrm>
            <a:off x="7114855" y="4713293"/>
            <a:ext cx="1478101" cy="807504"/>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5252203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5F9AA73-6367-30C6-1486-816D3FF87668}"/>
              </a:ext>
            </a:extLst>
          </p:cNvPr>
          <p:cNvSpPr>
            <a:spLocks noGrp="1"/>
          </p:cNvSpPr>
          <p:nvPr>
            <p:ph type="sldNum" sz="quarter" idx="12"/>
          </p:nvPr>
        </p:nvSpPr>
        <p:spPr/>
        <p:txBody>
          <a:bodyPr/>
          <a:lstStyle/>
          <a:p>
            <a:fld id="{D852D4E8-E283-404D-80D7-3AF63315721A}" type="slidenum">
              <a:rPr lang="en-US" smtClean="0"/>
              <a:t>76</a:t>
            </a:fld>
            <a:endParaRPr lang="en-US" dirty="0"/>
          </a:p>
        </p:txBody>
      </p:sp>
      <p:pic>
        <p:nvPicPr>
          <p:cNvPr id="4" name="Picture 3" descr="Screenshot of the How to Apply website.">
            <a:extLst>
              <a:ext uri="{FF2B5EF4-FFF2-40B4-BE49-F238E27FC236}">
                <a16:creationId xmlns:a16="http://schemas.microsoft.com/office/drawing/2014/main" id="{051C5858-E474-33D8-DA5D-FCCB000687E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2219"/>
          <a:stretch/>
        </p:blipFill>
        <p:spPr>
          <a:xfrm>
            <a:off x="1268577" y="636168"/>
            <a:ext cx="6606845" cy="5925997"/>
          </a:xfrm>
          <a:prstGeom prst="rect">
            <a:avLst/>
          </a:prstGeom>
          <a:ln>
            <a:solidFill>
              <a:schemeClr val="tx1">
                <a:lumMod val="95000"/>
                <a:lumOff val="5000"/>
              </a:schemeClr>
            </a:solidFill>
          </a:ln>
        </p:spPr>
      </p:pic>
    </p:spTree>
    <p:extLst>
      <p:ext uri="{BB962C8B-B14F-4D97-AF65-F5344CB8AC3E}">
        <p14:creationId xmlns:p14="http://schemas.microsoft.com/office/powerpoint/2010/main" val="14771699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F752691-BFA0-D5AF-274C-8FCCB5614F68}"/>
              </a:ext>
            </a:extLst>
          </p:cNvPr>
          <p:cNvSpPr>
            <a:spLocks noGrp="1"/>
          </p:cNvSpPr>
          <p:nvPr>
            <p:ph type="sldNum" sz="quarter" idx="12"/>
          </p:nvPr>
        </p:nvSpPr>
        <p:spPr/>
        <p:txBody>
          <a:bodyPr/>
          <a:lstStyle/>
          <a:p>
            <a:fld id="{D852D4E8-E283-404D-80D7-3AF63315721A}" type="slidenum">
              <a:rPr lang="en-US" smtClean="0"/>
              <a:t>77</a:t>
            </a:fld>
            <a:endParaRPr lang="en-US" dirty="0"/>
          </a:p>
        </p:txBody>
      </p:sp>
      <p:pic>
        <p:nvPicPr>
          <p:cNvPr id="5" name="Picture 4" descr="Graphical user interface, application, Teams&#10;&#10;Description automatically generated">
            <a:extLst>
              <a:ext uri="{FF2B5EF4-FFF2-40B4-BE49-F238E27FC236}">
                <a16:creationId xmlns:a16="http://schemas.microsoft.com/office/drawing/2014/main" id="{0D60734E-6D63-769B-D9E4-115E2AA7758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9991" r="10517" b="2362"/>
          <a:stretch/>
        </p:blipFill>
        <p:spPr>
          <a:xfrm>
            <a:off x="1065707" y="949948"/>
            <a:ext cx="7012586" cy="4958103"/>
          </a:xfrm>
          <a:prstGeom prst="rect">
            <a:avLst/>
          </a:prstGeom>
        </p:spPr>
      </p:pic>
      <p:sp>
        <p:nvSpPr>
          <p:cNvPr id="6" name="Rectangle 5">
            <a:extLst>
              <a:ext uri="{FF2B5EF4-FFF2-40B4-BE49-F238E27FC236}">
                <a16:creationId xmlns:a16="http://schemas.microsoft.com/office/drawing/2014/main" id="{B6CE213A-E444-92D4-6509-7262BC70012C}"/>
              </a:ext>
            </a:extLst>
          </p:cNvPr>
          <p:cNvSpPr/>
          <p:nvPr/>
        </p:nvSpPr>
        <p:spPr>
          <a:xfrm>
            <a:off x="2312895" y="1915245"/>
            <a:ext cx="5074024" cy="738308"/>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1297273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B228644-4D1F-6016-15ED-33890BD58C23}"/>
              </a:ext>
            </a:extLst>
          </p:cNvPr>
          <p:cNvSpPr>
            <a:spLocks noGrp="1"/>
          </p:cNvSpPr>
          <p:nvPr>
            <p:ph type="sldNum" sz="quarter" idx="12"/>
          </p:nvPr>
        </p:nvSpPr>
        <p:spPr/>
        <p:txBody>
          <a:bodyPr/>
          <a:lstStyle/>
          <a:p>
            <a:fld id="{D852D4E8-E283-404D-80D7-3AF63315721A}" type="slidenum">
              <a:rPr lang="en-US" smtClean="0"/>
              <a:t>78</a:t>
            </a:fld>
            <a:endParaRPr lang="en-US" dirty="0"/>
          </a:p>
        </p:txBody>
      </p:sp>
      <p:pic>
        <p:nvPicPr>
          <p:cNvPr id="11" name="Picture 10" descr="A white background with black text&#10;&#10;Description automatically generated with low confidence">
            <a:extLst>
              <a:ext uri="{FF2B5EF4-FFF2-40B4-BE49-F238E27FC236}">
                <a16:creationId xmlns:a16="http://schemas.microsoft.com/office/drawing/2014/main" id="{4B71B83B-75B2-4890-FA08-1FCB4FD0790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6092" y="484578"/>
            <a:ext cx="3211815" cy="723789"/>
          </a:xfrm>
          <a:prstGeom prst="rect">
            <a:avLst/>
          </a:prstGeom>
        </p:spPr>
      </p:pic>
      <p:pic>
        <p:nvPicPr>
          <p:cNvPr id="13" name="Picture 12" descr="A screenshot of a computer&#10;&#10;Description automatically generated with low confidence">
            <a:extLst>
              <a:ext uri="{FF2B5EF4-FFF2-40B4-BE49-F238E27FC236}">
                <a16:creationId xmlns:a16="http://schemas.microsoft.com/office/drawing/2014/main" id="{39B619AB-1B79-CB5C-372B-C1329B7B310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13750" y="1208367"/>
            <a:ext cx="3516498" cy="5526803"/>
          </a:xfrm>
          <a:prstGeom prst="rect">
            <a:avLst/>
          </a:prstGeom>
        </p:spPr>
      </p:pic>
    </p:spTree>
    <p:extLst>
      <p:ext uri="{BB962C8B-B14F-4D97-AF65-F5344CB8AC3E}">
        <p14:creationId xmlns:p14="http://schemas.microsoft.com/office/powerpoint/2010/main" val="1881428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61C942D-0689-BD49-B2D1-C0B072BED0FB}"/>
              </a:ext>
            </a:extLst>
          </p:cNvPr>
          <p:cNvSpPr>
            <a:spLocks noGrp="1"/>
          </p:cNvSpPr>
          <p:nvPr>
            <p:ph type="sldNum" sz="quarter" idx="12"/>
          </p:nvPr>
        </p:nvSpPr>
        <p:spPr/>
        <p:txBody>
          <a:bodyPr/>
          <a:lstStyle/>
          <a:p>
            <a:fld id="{D852D4E8-E283-404D-80D7-3AF63315721A}" type="slidenum">
              <a:rPr lang="en-US" smtClean="0"/>
              <a:t>79</a:t>
            </a:fld>
            <a:endParaRPr lang="en-US" dirty="0"/>
          </a:p>
        </p:txBody>
      </p:sp>
      <p:pic>
        <p:nvPicPr>
          <p:cNvPr id="5" name="Picture 4" descr="A picture containing text, screenshot, font, document&#10;&#10;Description automatically generated">
            <a:extLst>
              <a:ext uri="{FF2B5EF4-FFF2-40B4-BE49-F238E27FC236}">
                <a16:creationId xmlns:a16="http://schemas.microsoft.com/office/drawing/2014/main" id="{A1C409BA-DD6D-509C-9C03-787C63C34AA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10518" y="593395"/>
            <a:ext cx="5122963" cy="5671210"/>
          </a:xfrm>
          <a:prstGeom prst="rect">
            <a:avLst/>
          </a:prstGeom>
        </p:spPr>
      </p:pic>
    </p:spTree>
    <p:extLst>
      <p:ext uri="{BB962C8B-B14F-4D97-AF65-F5344CB8AC3E}">
        <p14:creationId xmlns:p14="http://schemas.microsoft.com/office/powerpoint/2010/main" val="2966086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114D65F-AB0A-8BF7-08B0-D5842A6EB4B4}"/>
              </a:ext>
            </a:extLst>
          </p:cNvPr>
          <p:cNvSpPr>
            <a:spLocks noGrp="1"/>
          </p:cNvSpPr>
          <p:nvPr>
            <p:ph type="sldNum" sz="quarter" idx="12"/>
          </p:nvPr>
        </p:nvSpPr>
        <p:spPr/>
        <p:txBody>
          <a:bodyPr/>
          <a:lstStyle/>
          <a:p>
            <a:fld id="{D852D4E8-E283-404D-80D7-3AF63315721A}" type="slidenum">
              <a:rPr lang="en-US" smtClean="0"/>
              <a:t>8</a:t>
            </a:fld>
            <a:endParaRPr lang="es-419" dirty="0"/>
          </a:p>
        </p:txBody>
      </p:sp>
      <p:sp>
        <p:nvSpPr>
          <p:cNvPr id="3" name="Content Placeholder 2">
            <a:extLst>
              <a:ext uri="{FF2B5EF4-FFF2-40B4-BE49-F238E27FC236}">
                <a16:creationId xmlns:a16="http://schemas.microsoft.com/office/drawing/2014/main" id="{62849F92-BD14-BBFE-7349-69D8308204E3}"/>
              </a:ext>
            </a:extLst>
          </p:cNvPr>
          <p:cNvSpPr>
            <a:spLocks noGrp="1"/>
          </p:cNvSpPr>
          <p:nvPr>
            <p:ph idx="1"/>
          </p:nvPr>
        </p:nvSpPr>
        <p:spPr>
          <a:xfrm>
            <a:off x="457200" y="1639824"/>
            <a:ext cx="8229600" cy="918852"/>
          </a:xfrm>
        </p:spPr>
        <p:txBody>
          <a:bodyPr/>
          <a:lstStyle/>
          <a:p>
            <a:pPr marL="82296" indent="0">
              <a:buNone/>
            </a:pPr>
            <a:r>
              <a:rPr lang="es-419" dirty="0">
                <a:solidFill>
                  <a:schemeClr val="tx1"/>
                </a:solidFill>
              </a:rPr>
              <a:t>Los ingresos de su hogar son iguales o inferiores al 200 % de las Pautas Federales de Pobreza</a:t>
            </a:r>
          </a:p>
          <a:p>
            <a:pPr marL="82296" indent="0">
              <a:buNone/>
            </a:pPr>
            <a:endParaRPr lang="es-419" dirty="0"/>
          </a:p>
          <a:p>
            <a:pPr marL="82296" indent="0">
              <a:buNone/>
            </a:pPr>
            <a:endParaRPr lang="es-419" dirty="0"/>
          </a:p>
        </p:txBody>
      </p:sp>
      <p:sp>
        <p:nvSpPr>
          <p:cNvPr id="4" name="Title 3">
            <a:extLst>
              <a:ext uri="{FF2B5EF4-FFF2-40B4-BE49-F238E27FC236}">
                <a16:creationId xmlns:a16="http://schemas.microsoft.com/office/drawing/2014/main" id="{AE627463-E0E2-8B70-8DD7-345A0B7A43D4}"/>
              </a:ext>
            </a:extLst>
          </p:cNvPr>
          <p:cNvSpPr>
            <a:spLocks noGrp="1"/>
          </p:cNvSpPr>
          <p:nvPr>
            <p:ph type="title"/>
          </p:nvPr>
        </p:nvSpPr>
        <p:spPr/>
        <p:txBody>
          <a:bodyPr/>
          <a:lstStyle/>
          <a:p>
            <a:r>
              <a:rPr lang="es-419" dirty="0"/>
              <a:t>Requisitos de elegibilidad del ACP</a:t>
            </a:r>
          </a:p>
        </p:txBody>
      </p:sp>
      <p:pic>
        <p:nvPicPr>
          <p:cNvPr id="5" name="Picture 4">
            <a:extLst>
              <a:ext uri="{FF2B5EF4-FFF2-40B4-BE49-F238E27FC236}">
                <a16:creationId xmlns:a16="http://schemas.microsoft.com/office/drawing/2014/main" id="{D74AF79E-CAAB-FAFA-FADD-1DA58AB20394}"/>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126744" y="1323875"/>
            <a:ext cx="625054" cy="552649"/>
          </a:xfrm>
          <a:prstGeom prst="rect">
            <a:avLst/>
          </a:prstGeom>
        </p:spPr>
      </p:pic>
      <p:pic>
        <p:nvPicPr>
          <p:cNvPr id="9" name="Picture 8" descr="A screenshot of a computer&#10;&#10;Description automatically generated with low confidence">
            <a:extLst>
              <a:ext uri="{FF2B5EF4-FFF2-40B4-BE49-F238E27FC236}">
                <a16:creationId xmlns:a16="http://schemas.microsoft.com/office/drawing/2014/main" id="{607C9634-CAA5-34AF-3346-B4A8CE72BD4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5674" y="2278508"/>
            <a:ext cx="8072651" cy="4319796"/>
          </a:xfrm>
          <a:prstGeom prst="rect">
            <a:avLst/>
          </a:prstGeom>
        </p:spPr>
      </p:pic>
      <p:sp>
        <p:nvSpPr>
          <p:cNvPr id="8" name="Rectangle 7">
            <a:extLst>
              <a:ext uri="{FF2B5EF4-FFF2-40B4-BE49-F238E27FC236}">
                <a16:creationId xmlns:a16="http://schemas.microsoft.com/office/drawing/2014/main" id="{36016AC3-1572-E503-C127-E9E3434B70F6}"/>
              </a:ext>
            </a:extLst>
          </p:cNvPr>
          <p:cNvSpPr/>
          <p:nvPr/>
        </p:nvSpPr>
        <p:spPr>
          <a:xfrm>
            <a:off x="535674" y="3647193"/>
            <a:ext cx="8072650" cy="419840"/>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spTree>
    <p:extLst>
      <p:ext uri="{BB962C8B-B14F-4D97-AF65-F5344CB8AC3E}">
        <p14:creationId xmlns:p14="http://schemas.microsoft.com/office/powerpoint/2010/main" val="31760269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5B23DAE-E9CD-E89E-7D8E-20238E3865E0}"/>
              </a:ext>
            </a:extLst>
          </p:cNvPr>
          <p:cNvSpPr>
            <a:spLocks noGrp="1"/>
          </p:cNvSpPr>
          <p:nvPr>
            <p:ph type="sldNum" sz="quarter" idx="12"/>
          </p:nvPr>
        </p:nvSpPr>
        <p:spPr/>
        <p:txBody>
          <a:bodyPr/>
          <a:lstStyle/>
          <a:p>
            <a:fld id="{D852D4E8-E283-404D-80D7-3AF63315721A}" type="slidenum">
              <a:rPr lang="en-US" smtClean="0"/>
              <a:t>80</a:t>
            </a:fld>
            <a:endParaRPr lang="en-US" dirty="0"/>
          </a:p>
        </p:txBody>
      </p:sp>
      <p:pic>
        <p:nvPicPr>
          <p:cNvPr id="8" name="Picture 7" descr="A screenshot of a computer&#10;&#10;Description automatically generated with low confidence">
            <a:extLst>
              <a:ext uri="{FF2B5EF4-FFF2-40B4-BE49-F238E27FC236}">
                <a16:creationId xmlns:a16="http://schemas.microsoft.com/office/drawing/2014/main" id="{079F21FE-9D52-92E7-E600-0F31EABF9C7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93983" y="1253313"/>
            <a:ext cx="6756032" cy="3492618"/>
          </a:xfrm>
          <a:prstGeom prst="rect">
            <a:avLst/>
          </a:prstGeom>
        </p:spPr>
      </p:pic>
      <p:sp>
        <p:nvSpPr>
          <p:cNvPr id="7" name="Rectangle 6">
            <a:extLst>
              <a:ext uri="{FF2B5EF4-FFF2-40B4-BE49-F238E27FC236}">
                <a16:creationId xmlns:a16="http://schemas.microsoft.com/office/drawing/2014/main" id="{55602B81-0344-DB72-EB2A-F6B959EE479A}"/>
              </a:ext>
            </a:extLst>
          </p:cNvPr>
          <p:cNvSpPr/>
          <p:nvPr/>
        </p:nvSpPr>
        <p:spPr>
          <a:xfrm>
            <a:off x="6618515" y="3955343"/>
            <a:ext cx="1556221" cy="738307"/>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B9A87EAC-DCED-7F1E-72EB-90D617730BCC}"/>
              </a:ext>
            </a:extLst>
          </p:cNvPr>
          <p:cNvSpPr/>
          <p:nvPr/>
        </p:nvSpPr>
        <p:spPr>
          <a:xfrm>
            <a:off x="1376580" y="2164350"/>
            <a:ext cx="6390839" cy="738307"/>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51222B5B-0356-6EEE-4D6F-19CEF8BB71EA}"/>
              </a:ext>
            </a:extLst>
          </p:cNvPr>
          <p:cNvSpPr/>
          <p:nvPr/>
        </p:nvSpPr>
        <p:spPr>
          <a:xfrm>
            <a:off x="1376579" y="2999622"/>
            <a:ext cx="6390839" cy="738308"/>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5414262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1" nodeType="clickEffect">
                                  <p:stCondLst>
                                    <p:cond delay="0"/>
                                  </p:stCondLst>
                                  <p:childTnLst>
                                    <p:set>
                                      <p:cBhvr>
                                        <p:cTn id="18" dur="1" fill="hold">
                                          <p:stCondLst>
                                            <p:cond delay="0"/>
                                          </p:stCondLst>
                                        </p:cTn>
                                        <p:tgtEl>
                                          <p:spTgt spid="6"/>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1" nodeType="clickEffect">
                                  <p:stCondLst>
                                    <p:cond delay="0"/>
                                  </p:stCondLst>
                                  <p:childTnLst>
                                    <p:set>
                                      <p:cBhvr>
                                        <p:cTn id="26"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5" grpId="0" animBg="1"/>
      <p:bldP spid="5" grpId="1" animBg="1"/>
      <p:bldP spid="6" grpId="0" animBg="1"/>
      <p:bldP spid="6" grpId="1"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DEA7880-B87E-FAB1-6101-BA2BB141F790}"/>
              </a:ext>
            </a:extLst>
          </p:cNvPr>
          <p:cNvSpPr>
            <a:spLocks noGrp="1"/>
          </p:cNvSpPr>
          <p:nvPr>
            <p:ph type="sldNum" sz="quarter" idx="12"/>
          </p:nvPr>
        </p:nvSpPr>
        <p:spPr/>
        <p:txBody>
          <a:bodyPr/>
          <a:lstStyle/>
          <a:p>
            <a:fld id="{D852D4E8-E283-404D-80D7-3AF63315721A}" type="slidenum">
              <a:rPr lang="en-US" smtClean="0"/>
              <a:t>81</a:t>
            </a:fld>
            <a:endParaRPr lang="en-US" dirty="0"/>
          </a:p>
        </p:txBody>
      </p:sp>
      <p:pic>
        <p:nvPicPr>
          <p:cNvPr id="5" name="Picture 4" descr="A picture containing text, screenshot, font, document&#10;&#10;Description automatically generated">
            <a:extLst>
              <a:ext uri="{FF2B5EF4-FFF2-40B4-BE49-F238E27FC236}">
                <a16:creationId xmlns:a16="http://schemas.microsoft.com/office/drawing/2014/main" id="{A1464805-AB56-5516-9F3C-F50D195448E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28406" y="433674"/>
            <a:ext cx="4287188" cy="5990652"/>
          </a:xfrm>
          <a:prstGeom prst="rect">
            <a:avLst/>
          </a:prstGeom>
        </p:spPr>
      </p:pic>
    </p:spTree>
    <p:extLst>
      <p:ext uri="{BB962C8B-B14F-4D97-AF65-F5344CB8AC3E}">
        <p14:creationId xmlns:p14="http://schemas.microsoft.com/office/powerpoint/2010/main" val="18356609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93DD57-43D6-360F-03A1-EF7B0B4D7DC5}"/>
              </a:ext>
            </a:extLst>
          </p:cNvPr>
          <p:cNvSpPr>
            <a:spLocks noGrp="1"/>
          </p:cNvSpPr>
          <p:nvPr>
            <p:ph type="sldNum" sz="quarter" idx="12"/>
          </p:nvPr>
        </p:nvSpPr>
        <p:spPr/>
        <p:txBody>
          <a:bodyPr/>
          <a:lstStyle/>
          <a:p>
            <a:fld id="{D852D4E8-E283-404D-80D7-3AF63315721A}" type="slidenum">
              <a:rPr lang="en-US" smtClean="0"/>
              <a:t>82</a:t>
            </a:fld>
            <a:endParaRPr lang="en-US" dirty="0"/>
          </a:p>
        </p:txBody>
      </p:sp>
      <p:pic>
        <p:nvPicPr>
          <p:cNvPr id="6" name="Picture 5" descr="A screenshot of a computer&#10;&#10;Description automatically generated with low confidence">
            <a:extLst>
              <a:ext uri="{FF2B5EF4-FFF2-40B4-BE49-F238E27FC236}">
                <a16:creationId xmlns:a16="http://schemas.microsoft.com/office/drawing/2014/main" id="{E5175335-A43A-E943-FE76-A127FF32CAC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65560" y="1405060"/>
            <a:ext cx="5212880" cy="4047880"/>
          </a:xfrm>
          <a:prstGeom prst="rect">
            <a:avLst/>
          </a:prstGeom>
        </p:spPr>
      </p:pic>
      <p:sp>
        <p:nvSpPr>
          <p:cNvPr id="5" name="Rectangle 4">
            <a:extLst>
              <a:ext uri="{FF2B5EF4-FFF2-40B4-BE49-F238E27FC236}">
                <a16:creationId xmlns:a16="http://schemas.microsoft.com/office/drawing/2014/main" id="{4FBC360A-D8A9-E12F-3A5D-780CB8161C09}"/>
              </a:ext>
            </a:extLst>
          </p:cNvPr>
          <p:cNvSpPr/>
          <p:nvPr/>
        </p:nvSpPr>
        <p:spPr>
          <a:xfrm>
            <a:off x="3190271" y="4892717"/>
            <a:ext cx="3004021" cy="560223"/>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2751494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4768843-7972-B005-355B-70D154459278}"/>
              </a:ext>
            </a:extLst>
          </p:cNvPr>
          <p:cNvSpPr>
            <a:spLocks noGrp="1"/>
          </p:cNvSpPr>
          <p:nvPr>
            <p:ph type="sldNum" sz="quarter" idx="12"/>
          </p:nvPr>
        </p:nvSpPr>
        <p:spPr/>
        <p:txBody>
          <a:bodyPr/>
          <a:lstStyle/>
          <a:p>
            <a:fld id="{D852D4E8-E283-404D-80D7-3AF63315721A}" type="slidenum">
              <a:rPr lang="en-US" smtClean="0"/>
              <a:t>83</a:t>
            </a:fld>
            <a:endParaRPr lang="es-419" dirty="0"/>
          </a:p>
        </p:txBody>
      </p:sp>
      <p:sp>
        <p:nvSpPr>
          <p:cNvPr id="3" name="Title 3">
            <a:extLst>
              <a:ext uri="{FF2B5EF4-FFF2-40B4-BE49-F238E27FC236}">
                <a16:creationId xmlns:a16="http://schemas.microsoft.com/office/drawing/2014/main" id="{7CE178A1-43F1-C550-E60B-BC60AE1DA63E}"/>
              </a:ext>
            </a:extLst>
          </p:cNvPr>
          <p:cNvSpPr txBox="1">
            <a:spLocks/>
          </p:cNvSpPr>
          <p:nvPr/>
        </p:nvSpPr>
        <p:spPr>
          <a:xfrm>
            <a:off x="326136" y="6322328"/>
            <a:ext cx="8229600" cy="1066800"/>
          </a:xfrm>
          <a:prstGeom prst="rect">
            <a:avLst/>
          </a:prstGeom>
        </p:spPr>
        <p:txBody>
          <a:bodyP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pPr algn="ctr"/>
            <a:r>
              <a:rPr lang="es-419" dirty="0">
                <a:solidFill>
                  <a:schemeClr val="tx1"/>
                </a:solidFill>
              </a:rPr>
              <a:t>https://www.affordableconnectivity.gov</a:t>
            </a:r>
          </a:p>
        </p:txBody>
      </p:sp>
      <p:pic>
        <p:nvPicPr>
          <p:cNvPr id="4" name="Picture 3" descr="A computer screen displaying the Affordable Connectivity Program Home Page with the Sign In button highlighted. ">
            <a:extLst>
              <a:ext uri="{FF2B5EF4-FFF2-40B4-BE49-F238E27FC236}">
                <a16:creationId xmlns:a16="http://schemas.microsoft.com/office/drawing/2014/main" id="{6B8913D3-802B-04F5-9989-EC78F14E64C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0008" y="368032"/>
            <a:ext cx="6883983" cy="5880067"/>
          </a:xfrm>
          <a:prstGeom prst="rect">
            <a:avLst/>
          </a:prstGeom>
        </p:spPr>
      </p:pic>
    </p:spTree>
    <p:extLst>
      <p:ext uri="{BB962C8B-B14F-4D97-AF65-F5344CB8AC3E}">
        <p14:creationId xmlns:p14="http://schemas.microsoft.com/office/powerpoint/2010/main" val="10524405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93DD57-43D6-360F-03A1-EF7B0B4D7DC5}"/>
              </a:ext>
            </a:extLst>
          </p:cNvPr>
          <p:cNvSpPr>
            <a:spLocks noGrp="1"/>
          </p:cNvSpPr>
          <p:nvPr>
            <p:ph type="sldNum" sz="quarter" idx="12"/>
          </p:nvPr>
        </p:nvSpPr>
        <p:spPr/>
        <p:txBody>
          <a:bodyPr/>
          <a:lstStyle/>
          <a:p>
            <a:fld id="{D852D4E8-E283-404D-80D7-3AF63315721A}" type="slidenum">
              <a:rPr lang="en-US" smtClean="0"/>
              <a:t>84</a:t>
            </a:fld>
            <a:endParaRPr lang="en-US" dirty="0"/>
          </a:p>
        </p:txBody>
      </p:sp>
      <p:pic>
        <p:nvPicPr>
          <p:cNvPr id="4" name="Picture 3" descr="A screenshot of a computer&#10;&#10;Description automatically generated with low confidence">
            <a:extLst>
              <a:ext uri="{FF2B5EF4-FFF2-40B4-BE49-F238E27FC236}">
                <a16:creationId xmlns:a16="http://schemas.microsoft.com/office/drawing/2014/main" id="{9741BDDE-3CA0-0A44-35C2-E569C4E3339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65560" y="1405060"/>
            <a:ext cx="5212880" cy="4047880"/>
          </a:xfrm>
          <a:prstGeom prst="rect">
            <a:avLst/>
          </a:prstGeom>
        </p:spPr>
      </p:pic>
      <p:sp>
        <p:nvSpPr>
          <p:cNvPr id="3" name="Rectangle 2">
            <a:extLst>
              <a:ext uri="{FF2B5EF4-FFF2-40B4-BE49-F238E27FC236}">
                <a16:creationId xmlns:a16="http://schemas.microsoft.com/office/drawing/2014/main" id="{71FD4D9D-88E5-22D9-7507-6C08872A3928}"/>
              </a:ext>
            </a:extLst>
          </p:cNvPr>
          <p:cNvSpPr/>
          <p:nvPr/>
        </p:nvSpPr>
        <p:spPr>
          <a:xfrm>
            <a:off x="2649929" y="2812558"/>
            <a:ext cx="3004021" cy="385011"/>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5013787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4768843-7972-B005-355B-70D154459278}"/>
              </a:ext>
            </a:extLst>
          </p:cNvPr>
          <p:cNvSpPr>
            <a:spLocks noGrp="1"/>
          </p:cNvSpPr>
          <p:nvPr>
            <p:ph type="sldNum" sz="quarter" idx="12"/>
          </p:nvPr>
        </p:nvSpPr>
        <p:spPr/>
        <p:txBody>
          <a:bodyPr/>
          <a:lstStyle/>
          <a:p>
            <a:fld id="{D852D4E8-E283-404D-80D7-3AF63315721A}" type="slidenum">
              <a:rPr lang="en-US" smtClean="0"/>
              <a:t>85</a:t>
            </a:fld>
            <a:endParaRPr lang="es-419" dirty="0"/>
          </a:p>
        </p:txBody>
      </p:sp>
      <p:sp>
        <p:nvSpPr>
          <p:cNvPr id="3" name="Title 3">
            <a:extLst>
              <a:ext uri="{FF2B5EF4-FFF2-40B4-BE49-F238E27FC236}">
                <a16:creationId xmlns:a16="http://schemas.microsoft.com/office/drawing/2014/main" id="{7CE178A1-43F1-C550-E60B-BC60AE1DA63E}"/>
              </a:ext>
            </a:extLst>
          </p:cNvPr>
          <p:cNvSpPr txBox="1">
            <a:spLocks/>
          </p:cNvSpPr>
          <p:nvPr/>
        </p:nvSpPr>
        <p:spPr>
          <a:xfrm>
            <a:off x="326136" y="6322328"/>
            <a:ext cx="8229600" cy="1066800"/>
          </a:xfrm>
          <a:prstGeom prst="rect">
            <a:avLst/>
          </a:prstGeom>
        </p:spPr>
        <p:txBody>
          <a:bodyP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pPr algn="ctr"/>
            <a:r>
              <a:rPr lang="es-419" dirty="0">
                <a:solidFill>
                  <a:schemeClr val="tx1"/>
                </a:solidFill>
              </a:rPr>
              <a:t>https://www.affordableconnectivity.gov</a:t>
            </a:r>
          </a:p>
        </p:txBody>
      </p:sp>
      <p:pic>
        <p:nvPicPr>
          <p:cNvPr id="4" name="Picture 3" descr="A computer screen displaying the Affordable Connectivity Program Home Page with the Sign In button highlighted. ">
            <a:extLst>
              <a:ext uri="{FF2B5EF4-FFF2-40B4-BE49-F238E27FC236}">
                <a16:creationId xmlns:a16="http://schemas.microsoft.com/office/drawing/2014/main" id="{6B8913D3-802B-04F5-9989-EC78F14E64C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0008" y="368032"/>
            <a:ext cx="6883983" cy="5880067"/>
          </a:xfrm>
          <a:prstGeom prst="rect">
            <a:avLst/>
          </a:prstGeom>
        </p:spPr>
      </p:pic>
      <p:sp>
        <p:nvSpPr>
          <p:cNvPr id="5" name="Rectangle 4">
            <a:extLst>
              <a:ext uri="{FF2B5EF4-FFF2-40B4-BE49-F238E27FC236}">
                <a16:creationId xmlns:a16="http://schemas.microsoft.com/office/drawing/2014/main" id="{998C551B-4D9D-D1D6-F8ED-D32810172566}"/>
              </a:ext>
            </a:extLst>
          </p:cNvPr>
          <p:cNvSpPr/>
          <p:nvPr/>
        </p:nvSpPr>
        <p:spPr>
          <a:xfrm>
            <a:off x="4571999" y="1181537"/>
            <a:ext cx="962362" cy="283957"/>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Tree>
    <p:extLst>
      <p:ext uri="{BB962C8B-B14F-4D97-AF65-F5344CB8AC3E}">
        <p14:creationId xmlns:p14="http://schemas.microsoft.com/office/powerpoint/2010/main" val="41071982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A2324C2-7D25-9660-16DB-07B48FCA2446}"/>
              </a:ext>
            </a:extLst>
          </p:cNvPr>
          <p:cNvSpPr>
            <a:spLocks noGrp="1"/>
          </p:cNvSpPr>
          <p:nvPr>
            <p:ph type="sldNum" sz="quarter" idx="12"/>
          </p:nvPr>
        </p:nvSpPr>
        <p:spPr/>
        <p:txBody>
          <a:bodyPr/>
          <a:lstStyle/>
          <a:p>
            <a:fld id="{D852D4E8-E283-404D-80D7-3AF63315721A}" type="slidenum">
              <a:rPr lang="en-US" smtClean="0"/>
              <a:t>86</a:t>
            </a:fld>
            <a:endParaRPr lang="en-US" dirty="0"/>
          </a:p>
        </p:txBody>
      </p:sp>
      <p:pic>
        <p:nvPicPr>
          <p:cNvPr id="4" name="Picture 3" descr="Companies New Me web pape.">
            <a:extLst>
              <a:ext uri="{FF2B5EF4-FFF2-40B4-BE49-F238E27FC236}">
                <a16:creationId xmlns:a16="http://schemas.microsoft.com/office/drawing/2014/main" id="{24C61119-F707-9785-CCF0-2137AE3EFD6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5800" y="553466"/>
            <a:ext cx="7772400" cy="5751068"/>
          </a:xfrm>
          <a:prstGeom prst="rect">
            <a:avLst/>
          </a:prstGeom>
        </p:spPr>
      </p:pic>
    </p:spTree>
    <p:extLst>
      <p:ext uri="{BB962C8B-B14F-4D97-AF65-F5344CB8AC3E}">
        <p14:creationId xmlns:p14="http://schemas.microsoft.com/office/powerpoint/2010/main" val="34662763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FB7FA8D-64AE-6548-FCB2-5BBA878225BA}"/>
              </a:ext>
            </a:extLst>
          </p:cNvPr>
          <p:cNvSpPr>
            <a:spLocks noGrp="1"/>
          </p:cNvSpPr>
          <p:nvPr>
            <p:ph type="sldNum" sz="quarter" idx="12"/>
          </p:nvPr>
        </p:nvSpPr>
        <p:spPr/>
        <p:txBody>
          <a:bodyPr/>
          <a:lstStyle/>
          <a:p>
            <a:fld id="{D852D4E8-E283-404D-80D7-3AF63315721A}" type="slidenum">
              <a:rPr lang="en-US" smtClean="0"/>
              <a:t>87</a:t>
            </a:fld>
            <a:endParaRPr lang="en-US" dirty="0"/>
          </a:p>
        </p:txBody>
      </p:sp>
      <p:pic>
        <p:nvPicPr>
          <p:cNvPr id="4" name="Picture 3" descr="Graphical user interface, text, application&#10;&#10;Description automatically generated">
            <a:extLst>
              <a:ext uri="{FF2B5EF4-FFF2-40B4-BE49-F238E27FC236}">
                <a16:creationId xmlns:a16="http://schemas.microsoft.com/office/drawing/2014/main" id="{08488A8E-9100-E316-35B9-61FA32DAB17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2568"/>
          <a:stretch/>
        </p:blipFill>
        <p:spPr>
          <a:xfrm>
            <a:off x="685800" y="529389"/>
            <a:ext cx="7772400" cy="6031832"/>
          </a:xfrm>
          <a:prstGeom prst="rect">
            <a:avLst/>
          </a:prstGeom>
        </p:spPr>
      </p:pic>
      <p:sp>
        <p:nvSpPr>
          <p:cNvPr id="5" name="Rectangle 4">
            <a:extLst>
              <a:ext uri="{FF2B5EF4-FFF2-40B4-BE49-F238E27FC236}">
                <a16:creationId xmlns:a16="http://schemas.microsoft.com/office/drawing/2014/main" id="{1AD28269-EF89-7E61-D8C1-9CD44A04EDCD}"/>
              </a:ext>
            </a:extLst>
          </p:cNvPr>
          <p:cNvSpPr/>
          <p:nvPr/>
        </p:nvSpPr>
        <p:spPr>
          <a:xfrm>
            <a:off x="2319191" y="3933541"/>
            <a:ext cx="1401633" cy="814922"/>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971AB509-382C-EBC7-5019-D05462ED6C90}"/>
              </a:ext>
            </a:extLst>
          </p:cNvPr>
          <p:cNvSpPr/>
          <p:nvPr/>
        </p:nvSpPr>
        <p:spPr>
          <a:xfrm>
            <a:off x="4572000" y="3928745"/>
            <a:ext cx="2005263" cy="814922"/>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DEE74BEA-19CF-5578-B2AD-A6E5EEAA5D37}"/>
              </a:ext>
            </a:extLst>
          </p:cNvPr>
          <p:cNvSpPr/>
          <p:nvPr/>
        </p:nvSpPr>
        <p:spPr>
          <a:xfrm>
            <a:off x="2319190" y="4872940"/>
            <a:ext cx="1401633" cy="469081"/>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88631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1" nodeType="clickEffect">
                                  <p:stCondLst>
                                    <p:cond delay="0"/>
                                  </p:stCondLst>
                                  <p:childTnLst>
                                    <p:set>
                                      <p:cBhvr>
                                        <p:cTn id="18" dur="1" fill="hold">
                                          <p:stCondLst>
                                            <p:cond delay="0"/>
                                          </p:stCondLst>
                                        </p:cTn>
                                        <p:tgtEl>
                                          <p:spTgt spid="6"/>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1" nodeType="clickEffect">
                                  <p:stCondLst>
                                    <p:cond delay="0"/>
                                  </p:stCondLst>
                                  <p:childTnLst>
                                    <p:set>
                                      <p:cBhvr>
                                        <p:cTn id="26"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P spid="6" grpId="1" animBg="1"/>
      <p:bldP spid="7" grpId="0" animBg="1"/>
      <p:bldP spid="7" grpId="1"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D4C8978-1F29-65AA-2CF6-A4C10C26383F}"/>
              </a:ext>
            </a:extLst>
          </p:cNvPr>
          <p:cNvSpPr>
            <a:spLocks noGrp="1"/>
          </p:cNvSpPr>
          <p:nvPr>
            <p:ph type="sldNum" sz="quarter" idx="12"/>
          </p:nvPr>
        </p:nvSpPr>
        <p:spPr/>
        <p:txBody>
          <a:bodyPr/>
          <a:lstStyle/>
          <a:p>
            <a:fld id="{D852D4E8-E283-404D-80D7-3AF63315721A}" type="slidenum">
              <a:rPr lang="en-US" smtClean="0"/>
              <a:t>88</a:t>
            </a:fld>
            <a:endParaRPr lang="en-US" dirty="0"/>
          </a:p>
        </p:txBody>
      </p:sp>
      <p:pic>
        <p:nvPicPr>
          <p:cNvPr id="4" name="Picture 3" descr="Find A Company web page entering Dallas, Texas in the Enter Your City and State text box. ">
            <a:extLst>
              <a:ext uri="{FF2B5EF4-FFF2-40B4-BE49-F238E27FC236}">
                <a16:creationId xmlns:a16="http://schemas.microsoft.com/office/drawing/2014/main" id="{8CAE3DDB-094E-AE1D-738E-9CC365E1E90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8700" y="1073150"/>
            <a:ext cx="7086600" cy="4711700"/>
          </a:xfrm>
          <a:prstGeom prst="rect">
            <a:avLst/>
          </a:prstGeom>
        </p:spPr>
      </p:pic>
      <p:sp>
        <p:nvSpPr>
          <p:cNvPr id="5" name="Rectangle 4">
            <a:extLst>
              <a:ext uri="{FF2B5EF4-FFF2-40B4-BE49-F238E27FC236}">
                <a16:creationId xmlns:a16="http://schemas.microsoft.com/office/drawing/2014/main" id="{2CBBE75C-9E69-79BC-BFB7-81324AB0E408}"/>
              </a:ext>
            </a:extLst>
          </p:cNvPr>
          <p:cNvSpPr/>
          <p:nvPr/>
        </p:nvSpPr>
        <p:spPr>
          <a:xfrm>
            <a:off x="4588329" y="2774212"/>
            <a:ext cx="2873829" cy="491502"/>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41FEF4AA-7D35-CD2C-3EFF-39735F391516}"/>
              </a:ext>
            </a:extLst>
          </p:cNvPr>
          <p:cNvSpPr/>
          <p:nvPr/>
        </p:nvSpPr>
        <p:spPr>
          <a:xfrm>
            <a:off x="1028700" y="3645069"/>
            <a:ext cx="2073729" cy="491502"/>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A7D2CB62-83CC-1DA9-3891-05A498C4D770}"/>
              </a:ext>
            </a:extLst>
          </p:cNvPr>
          <p:cNvSpPr/>
          <p:nvPr/>
        </p:nvSpPr>
        <p:spPr>
          <a:xfrm>
            <a:off x="1028700" y="4714958"/>
            <a:ext cx="2449286" cy="771441"/>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62727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1" nodeType="clickEffect">
                                  <p:stCondLst>
                                    <p:cond delay="0"/>
                                  </p:stCondLst>
                                  <p:childTnLst>
                                    <p:set>
                                      <p:cBhvr>
                                        <p:cTn id="18" dur="1" fill="hold">
                                          <p:stCondLst>
                                            <p:cond delay="0"/>
                                          </p:stCondLst>
                                        </p:cTn>
                                        <p:tgtEl>
                                          <p:spTgt spid="6"/>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1" nodeType="clickEffect">
                                  <p:stCondLst>
                                    <p:cond delay="0"/>
                                  </p:stCondLst>
                                  <p:childTnLst>
                                    <p:set>
                                      <p:cBhvr>
                                        <p:cTn id="26"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P spid="6" grpId="1" animBg="1"/>
      <p:bldP spid="7" grpId="0" animBg="1"/>
      <p:bldP spid="7" grpId="1"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D56F8A4-4E38-80A4-B294-50728EF5759E}"/>
              </a:ext>
            </a:extLst>
          </p:cNvPr>
          <p:cNvSpPr>
            <a:spLocks noGrp="1"/>
          </p:cNvSpPr>
          <p:nvPr>
            <p:ph type="sldNum" sz="quarter" idx="12"/>
          </p:nvPr>
        </p:nvSpPr>
        <p:spPr/>
        <p:txBody>
          <a:bodyPr/>
          <a:lstStyle/>
          <a:p>
            <a:fld id="{D852D4E8-E283-404D-80D7-3AF63315721A}" type="slidenum">
              <a:rPr lang="en-US" smtClean="0"/>
              <a:t>89</a:t>
            </a:fld>
            <a:endParaRPr lang="en-US" dirty="0"/>
          </a:p>
        </p:txBody>
      </p:sp>
      <p:pic>
        <p:nvPicPr>
          <p:cNvPr id="4" name="Picture 3" descr="A screenshot of a computer&#10;&#10;Description automatically generated with medium confidence">
            <a:extLst>
              <a:ext uri="{FF2B5EF4-FFF2-40B4-BE49-F238E27FC236}">
                <a16:creationId xmlns:a16="http://schemas.microsoft.com/office/drawing/2014/main" id="{930E5EB9-5325-4D99-DEDD-721F7B5913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1194" y="635302"/>
            <a:ext cx="8461612" cy="5783761"/>
          </a:xfrm>
          <a:prstGeom prst="rect">
            <a:avLst/>
          </a:prstGeom>
        </p:spPr>
      </p:pic>
      <p:sp>
        <p:nvSpPr>
          <p:cNvPr id="7" name="Rectangle 6">
            <a:extLst>
              <a:ext uri="{FF2B5EF4-FFF2-40B4-BE49-F238E27FC236}">
                <a16:creationId xmlns:a16="http://schemas.microsoft.com/office/drawing/2014/main" id="{41F7CD19-581A-E52E-36F8-7796890709A6}"/>
              </a:ext>
            </a:extLst>
          </p:cNvPr>
          <p:cNvSpPr/>
          <p:nvPr/>
        </p:nvSpPr>
        <p:spPr>
          <a:xfrm>
            <a:off x="3799332" y="1306482"/>
            <a:ext cx="1545336" cy="5248800"/>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016F55AE-81B8-968E-5E71-F3CDEB53D3CE}"/>
              </a:ext>
            </a:extLst>
          </p:cNvPr>
          <p:cNvSpPr/>
          <p:nvPr/>
        </p:nvSpPr>
        <p:spPr>
          <a:xfrm>
            <a:off x="5509557" y="1306482"/>
            <a:ext cx="860712" cy="5248800"/>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9A6B9515-1457-AF29-4BFE-876F0AF89EBA}"/>
              </a:ext>
            </a:extLst>
          </p:cNvPr>
          <p:cNvSpPr/>
          <p:nvPr/>
        </p:nvSpPr>
        <p:spPr>
          <a:xfrm>
            <a:off x="6531048" y="1306482"/>
            <a:ext cx="1175656" cy="5248800"/>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123224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1" nodeType="clickEffect">
                                  <p:stCondLst>
                                    <p:cond delay="0"/>
                                  </p:stCondLst>
                                  <p:childTnLst>
                                    <p:set>
                                      <p:cBhvr>
                                        <p:cTn id="18" dur="1" fill="hold">
                                          <p:stCondLst>
                                            <p:cond delay="0"/>
                                          </p:stCondLst>
                                        </p:cTn>
                                        <p:tgtEl>
                                          <p:spTgt spid="6"/>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1" nodeType="clickEffect">
                                  <p:stCondLst>
                                    <p:cond delay="0"/>
                                  </p:stCondLst>
                                  <p:childTnLst>
                                    <p:set>
                                      <p:cBhvr>
                                        <p:cTn id="26"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5" grpId="0" animBg="1"/>
      <p:bldP spid="5" grpId="1" animBg="1"/>
      <p:bldP spid="6" grpId="0" animBg="1"/>
      <p:bldP spid="6"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0EEFE56-D2DF-7D6B-0265-86B36F03A301}"/>
              </a:ext>
            </a:extLst>
          </p:cNvPr>
          <p:cNvSpPr>
            <a:spLocks noGrp="1"/>
          </p:cNvSpPr>
          <p:nvPr>
            <p:ph type="sldNum" sz="quarter" idx="12"/>
          </p:nvPr>
        </p:nvSpPr>
        <p:spPr/>
        <p:txBody>
          <a:bodyPr/>
          <a:lstStyle/>
          <a:p>
            <a:fld id="{D852D4E8-E283-404D-80D7-3AF63315721A}" type="slidenum">
              <a:rPr lang="en-US" smtClean="0"/>
              <a:t>9</a:t>
            </a:fld>
            <a:endParaRPr lang="es-419" dirty="0"/>
          </a:p>
        </p:txBody>
      </p:sp>
      <p:sp>
        <p:nvSpPr>
          <p:cNvPr id="3" name="Content Placeholder 2">
            <a:extLst>
              <a:ext uri="{FF2B5EF4-FFF2-40B4-BE49-F238E27FC236}">
                <a16:creationId xmlns:a16="http://schemas.microsoft.com/office/drawing/2014/main" id="{B14E981D-BBB9-1E1F-BE7F-2F2C1D4BA285}"/>
              </a:ext>
            </a:extLst>
          </p:cNvPr>
          <p:cNvSpPr>
            <a:spLocks noGrp="1"/>
          </p:cNvSpPr>
          <p:nvPr>
            <p:ph idx="1"/>
          </p:nvPr>
        </p:nvSpPr>
        <p:spPr/>
        <p:txBody>
          <a:bodyPr>
            <a:normAutofit/>
          </a:bodyPr>
          <a:lstStyle/>
          <a:p>
            <a:pPr marL="82296" indent="0">
              <a:lnSpc>
                <a:spcPct val="110000"/>
              </a:lnSpc>
              <a:buNone/>
            </a:pPr>
            <a:r>
              <a:rPr lang="es-419" dirty="0">
                <a:solidFill>
                  <a:schemeClr val="tx1"/>
                </a:solidFill>
              </a:rPr>
              <a:t>Es elegible para el beneficio del ACP para tribus si los ingresos de su hogar son iguales o inferiores al 200 % de las Pautas Federales de Pobreza, o si usted o algún miembro de su hogar participa en:</a:t>
            </a:r>
          </a:p>
          <a:p>
            <a:pPr>
              <a:lnSpc>
                <a:spcPct val="150000"/>
              </a:lnSpc>
            </a:pPr>
            <a:r>
              <a:rPr lang="es-419" dirty="0">
                <a:solidFill>
                  <a:schemeClr val="tx1"/>
                </a:solidFill>
              </a:rPr>
              <a:t>Cualquiera de los programas federales mencionados anteriormente, o</a:t>
            </a:r>
          </a:p>
          <a:p>
            <a:pPr>
              <a:lnSpc>
                <a:spcPct val="150000"/>
              </a:lnSpc>
            </a:pPr>
            <a:r>
              <a:rPr lang="es-419" dirty="0">
                <a:solidFill>
                  <a:schemeClr val="tx1"/>
                </a:solidFill>
              </a:rPr>
              <a:t>Programa de Asistencia General de la Oficina de Asuntos Indígenas  </a:t>
            </a:r>
          </a:p>
          <a:p>
            <a:pPr>
              <a:lnSpc>
                <a:spcPct val="150000"/>
              </a:lnSpc>
            </a:pPr>
            <a:r>
              <a:rPr lang="es-419" dirty="0">
                <a:solidFill>
                  <a:schemeClr val="tx1"/>
                </a:solidFill>
              </a:rPr>
              <a:t>Head Start (solo los hogares que cumplan con el estándar de ingresos que califica)</a:t>
            </a:r>
          </a:p>
          <a:p>
            <a:pPr>
              <a:lnSpc>
                <a:spcPct val="150000"/>
              </a:lnSpc>
            </a:pPr>
            <a:r>
              <a:rPr lang="es-419" dirty="0">
                <a:solidFill>
                  <a:schemeClr val="tx1"/>
                </a:solidFill>
              </a:rPr>
              <a:t>Ayuda Previsional para Familias Tribales con Necesidades (TANF) </a:t>
            </a:r>
          </a:p>
          <a:p>
            <a:pPr>
              <a:lnSpc>
                <a:spcPct val="150000"/>
              </a:lnSpc>
            </a:pPr>
            <a:r>
              <a:rPr lang="es-419" dirty="0">
                <a:solidFill>
                  <a:schemeClr val="tx1"/>
                </a:solidFill>
              </a:rPr>
              <a:t>Programa de Distribución de Alimentos en Reservas Indígenas</a:t>
            </a:r>
          </a:p>
          <a:p>
            <a:endParaRPr lang="es-419" dirty="0"/>
          </a:p>
          <a:p>
            <a:pPr marL="82296" indent="0">
              <a:buNone/>
            </a:pPr>
            <a:endParaRPr lang="es-419" dirty="0"/>
          </a:p>
        </p:txBody>
      </p:sp>
      <p:sp>
        <p:nvSpPr>
          <p:cNvPr id="4" name="Title 3">
            <a:extLst>
              <a:ext uri="{FF2B5EF4-FFF2-40B4-BE49-F238E27FC236}">
                <a16:creationId xmlns:a16="http://schemas.microsoft.com/office/drawing/2014/main" id="{1D5E9F69-7239-0FF1-33BC-564577F83244}"/>
              </a:ext>
            </a:extLst>
          </p:cNvPr>
          <p:cNvSpPr>
            <a:spLocks noGrp="1"/>
          </p:cNvSpPr>
          <p:nvPr>
            <p:ph type="title"/>
          </p:nvPr>
        </p:nvSpPr>
        <p:spPr/>
        <p:txBody>
          <a:bodyPr/>
          <a:lstStyle/>
          <a:p>
            <a:r>
              <a:rPr lang="es-419" dirty="0"/>
              <a:t>Beneficios del ACP para tribus</a:t>
            </a:r>
          </a:p>
        </p:txBody>
      </p:sp>
    </p:spTree>
    <p:extLst>
      <p:ext uri="{BB962C8B-B14F-4D97-AF65-F5344CB8AC3E}">
        <p14:creationId xmlns:p14="http://schemas.microsoft.com/office/powerpoint/2010/main" val="24283298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0972A40-C802-A79F-800C-2B7C3495E444}"/>
              </a:ext>
            </a:extLst>
          </p:cNvPr>
          <p:cNvSpPr>
            <a:spLocks noGrp="1"/>
          </p:cNvSpPr>
          <p:nvPr>
            <p:ph type="sldNum" sz="quarter" idx="12"/>
          </p:nvPr>
        </p:nvSpPr>
        <p:spPr/>
        <p:txBody>
          <a:bodyPr/>
          <a:lstStyle/>
          <a:p>
            <a:fld id="{D852D4E8-E283-404D-80D7-3AF63315721A}" type="slidenum">
              <a:rPr lang="en-US" smtClean="0"/>
              <a:t>90</a:t>
            </a:fld>
            <a:endParaRPr lang="en-US" dirty="0"/>
          </a:p>
        </p:txBody>
      </p:sp>
      <p:pic>
        <p:nvPicPr>
          <p:cNvPr id="3" name="Picture 2" descr="A screenshot of a computer&#10;&#10;Description automatically generated with medium confidence">
            <a:extLst>
              <a:ext uri="{FF2B5EF4-FFF2-40B4-BE49-F238E27FC236}">
                <a16:creationId xmlns:a16="http://schemas.microsoft.com/office/drawing/2014/main" id="{B23117E7-E6E5-FCE2-292D-4F3A88B242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1194" y="635302"/>
            <a:ext cx="8461612" cy="5783761"/>
          </a:xfrm>
          <a:prstGeom prst="rect">
            <a:avLst/>
          </a:prstGeom>
        </p:spPr>
      </p:pic>
      <p:sp>
        <p:nvSpPr>
          <p:cNvPr id="4" name="Rectangle 3">
            <a:extLst>
              <a:ext uri="{FF2B5EF4-FFF2-40B4-BE49-F238E27FC236}">
                <a16:creationId xmlns:a16="http://schemas.microsoft.com/office/drawing/2014/main" id="{659282A8-07E6-51E6-5E32-770AAA6117D8}"/>
              </a:ext>
            </a:extLst>
          </p:cNvPr>
          <p:cNvSpPr/>
          <p:nvPr/>
        </p:nvSpPr>
        <p:spPr>
          <a:xfrm>
            <a:off x="565622" y="1250131"/>
            <a:ext cx="7609114" cy="752760"/>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252897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CCCEF0E-C2A5-18EB-10C7-1FEC07170622}"/>
              </a:ext>
            </a:extLst>
          </p:cNvPr>
          <p:cNvSpPr>
            <a:spLocks noGrp="1"/>
          </p:cNvSpPr>
          <p:nvPr>
            <p:ph type="sldNum" sz="quarter" idx="12"/>
          </p:nvPr>
        </p:nvSpPr>
        <p:spPr/>
        <p:txBody>
          <a:bodyPr/>
          <a:lstStyle/>
          <a:p>
            <a:fld id="{D852D4E8-E283-404D-80D7-3AF63315721A}" type="slidenum">
              <a:rPr lang="en-US" smtClean="0"/>
              <a:t>91</a:t>
            </a:fld>
            <a:endParaRPr lang="en-US" dirty="0"/>
          </a:p>
        </p:txBody>
      </p:sp>
      <p:pic>
        <p:nvPicPr>
          <p:cNvPr id="6" name="Picture 5" descr="AT&amp;T home page.">
            <a:extLst>
              <a:ext uri="{FF2B5EF4-FFF2-40B4-BE49-F238E27FC236}">
                <a16:creationId xmlns:a16="http://schemas.microsoft.com/office/drawing/2014/main" id="{C09787CF-3C18-2F6C-D16A-73E19825BB4C}"/>
              </a:ext>
            </a:extLst>
          </p:cNvPr>
          <p:cNvPicPr>
            <a:picLocks noChangeAspect="1"/>
          </p:cNvPicPr>
          <p:nvPr/>
        </p:nvPicPr>
        <p:blipFill rotWithShape="1">
          <a:blip r:embed="rId3">
            <a:extLst>
              <a:ext uri="{28A0092B-C50C-407E-A947-70E740481C1C}">
                <a14:useLocalDpi xmlns:a14="http://schemas.microsoft.com/office/drawing/2010/main" val="0"/>
              </a:ext>
            </a:extLst>
          </a:blip>
          <a:srcRect b="1971"/>
          <a:stretch/>
        </p:blipFill>
        <p:spPr>
          <a:xfrm>
            <a:off x="685800" y="847725"/>
            <a:ext cx="7772400" cy="5162550"/>
          </a:xfrm>
          <a:prstGeom prst="rect">
            <a:avLst/>
          </a:prstGeom>
        </p:spPr>
      </p:pic>
    </p:spTree>
    <p:extLst>
      <p:ext uri="{BB962C8B-B14F-4D97-AF65-F5344CB8AC3E}">
        <p14:creationId xmlns:p14="http://schemas.microsoft.com/office/powerpoint/2010/main" val="24751380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CCCEF0E-C2A5-18EB-10C7-1FEC07170622}"/>
              </a:ext>
            </a:extLst>
          </p:cNvPr>
          <p:cNvSpPr>
            <a:spLocks noGrp="1"/>
          </p:cNvSpPr>
          <p:nvPr>
            <p:ph type="sldNum" sz="quarter" idx="12"/>
          </p:nvPr>
        </p:nvSpPr>
        <p:spPr/>
        <p:txBody>
          <a:bodyPr/>
          <a:lstStyle/>
          <a:p>
            <a:fld id="{D852D4E8-E283-404D-80D7-3AF63315721A}" type="slidenum">
              <a:rPr lang="en-US" smtClean="0"/>
              <a:t>92</a:t>
            </a:fld>
            <a:endParaRPr lang="en-US" dirty="0"/>
          </a:p>
        </p:txBody>
      </p:sp>
      <p:pic>
        <p:nvPicPr>
          <p:cNvPr id="4" name="Picture 3" descr="AT&amp;T Web page. Asked to select if you have AT&amp;T internet or if you would like to get it. ">
            <a:extLst>
              <a:ext uri="{FF2B5EF4-FFF2-40B4-BE49-F238E27FC236}">
                <a16:creationId xmlns:a16="http://schemas.microsoft.com/office/drawing/2014/main" id="{EBE6491F-9C03-AF15-713F-4E03E84DD40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800" y="1035957"/>
            <a:ext cx="7772400" cy="4399927"/>
          </a:xfrm>
          <a:prstGeom prst="rect">
            <a:avLst/>
          </a:prstGeom>
        </p:spPr>
      </p:pic>
      <p:sp>
        <p:nvSpPr>
          <p:cNvPr id="5" name="Rectangle 4">
            <a:extLst>
              <a:ext uri="{FF2B5EF4-FFF2-40B4-BE49-F238E27FC236}">
                <a16:creationId xmlns:a16="http://schemas.microsoft.com/office/drawing/2014/main" id="{BEE94AA9-1F1A-9207-99A5-9DBF273A8CE7}"/>
              </a:ext>
            </a:extLst>
          </p:cNvPr>
          <p:cNvSpPr/>
          <p:nvPr/>
        </p:nvSpPr>
        <p:spPr>
          <a:xfrm>
            <a:off x="5551714" y="2137399"/>
            <a:ext cx="1926772" cy="752760"/>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761881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0912E3B-7BEC-F0C1-96B9-19BBECFD4946}"/>
              </a:ext>
            </a:extLst>
          </p:cNvPr>
          <p:cNvSpPr>
            <a:spLocks noGrp="1"/>
          </p:cNvSpPr>
          <p:nvPr>
            <p:ph type="sldNum" sz="quarter" idx="12"/>
          </p:nvPr>
        </p:nvSpPr>
        <p:spPr/>
        <p:txBody>
          <a:bodyPr/>
          <a:lstStyle/>
          <a:p>
            <a:fld id="{D852D4E8-E283-404D-80D7-3AF63315721A}" type="slidenum">
              <a:rPr lang="en-US" smtClean="0"/>
              <a:t>93</a:t>
            </a:fld>
            <a:endParaRPr lang="en-US" dirty="0"/>
          </a:p>
        </p:txBody>
      </p:sp>
      <p:pic>
        <p:nvPicPr>
          <p:cNvPr id="4" name="Picture 3" descr="Graphical user interface, website&#10;&#10;Description automatically generated">
            <a:extLst>
              <a:ext uri="{FF2B5EF4-FFF2-40B4-BE49-F238E27FC236}">
                <a16:creationId xmlns:a16="http://schemas.microsoft.com/office/drawing/2014/main" id="{80B3AE51-03D2-AA29-ADC4-170150C75A9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800" y="1035633"/>
            <a:ext cx="7772400" cy="4786734"/>
          </a:xfrm>
          <a:prstGeom prst="rect">
            <a:avLst/>
          </a:prstGeom>
        </p:spPr>
      </p:pic>
      <p:sp>
        <p:nvSpPr>
          <p:cNvPr id="5" name="Rectangle 4">
            <a:extLst>
              <a:ext uri="{FF2B5EF4-FFF2-40B4-BE49-F238E27FC236}">
                <a16:creationId xmlns:a16="http://schemas.microsoft.com/office/drawing/2014/main" id="{E452182F-86D4-F27A-0A93-CD5731576FC1}"/>
              </a:ext>
            </a:extLst>
          </p:cNvPr>
          <p:cNvSpPr/>
          <p:nvPr/>
        </p:nvSpPr>
        <p:spPr>
          <a:xfrm>
            <a:off x="963386" y="4749971"/>
            <a:ext cx="7211350" cy="752760"/>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218821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0912E3B-7BEC-F0C1-96B9-19BBECFD4946}"/>
              </a:ext>
            </a:extLst>
          </p:cNvPr>
          <p:cNvSpPr>
            <a:spLocks noGrp="1"/>
          </p:cNvSpPr>
          <p:nvPr>
            <p:ph type="sldNum" sz="quarter" idx="12"/>
          </p:nvPr>
        </p:nvSpPr>
        <p:spPr/>
        <p:txBody>
          <a:bodyPr/>
          <a:lstStyle/>
          <a:p>
            <a:fld id="{D852D4E8-E283-404D-80D7-3AF63315721A}" type="slidenum">
              <a:rPr lang="en-US" smtClean="0"/>
              <a:t>94</a:t>
            </a:fld>
            <a:endParaRPr lang="en-US" dirty="0"/>
          </a:p>
        </p:txBody>
      </p:sp>
      <p:pic>
        <p:nvPicPr>
          <p:cNvPr id="6" name="Picture 5" descr="Graphical user interface, website&#10;&#10;Description automatically generated">
            <a:extLst>
              <a:ext uri="{FF2B5EF4-FFF2-40B4-BE49-F238E27FC236}">
                <a16:creationId xmlns:a16="http://schemas.microsoft.com/office/drawing/2014/main" id="{C53FAD26-C1A4-B416-C62A-E6EA7188F16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800" y="1039349"/>
            <a:ext cx="7772400" cy="4779301"/>
          </a:xfrm>
          <a:prstGeom prst="rect">
            <a:avLst/>
          </a:prstGeom>
        </p:spPr>
      </p:pic>
    </p:spTree>
    <p:extLst>
      <p:ext uri="{BB962C8B-B14F-4D97-AF65-F5344CB8AC3E}">
        <p14:creationId xmlns:p14="http://schemas.microsoft.com/office/powerpoint/2010/main" val="32070971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FCE602F-8D92-CBC5-D1D6-E246F42CBC29}"/>
              </a:ext>
            </a:extLst>
          </p:cNvPr>
          <p:cNvSpPr>
            <a:spLocks noGrp="1"/>
          </p:cNvSpPr>
          <p:nvPr>
            <p:ph type="sldNum" sz="quarter" idx="12"/>
          </p:nvPr>
        </p:nvSpPr>
        <p:spPr/>
        <p:txBody>
          <a:bodyPr/>
          <a:lstStyle/>
          <a:p>
            <a:fld id="{D852D4E8-E283-404D-80D7-3AF63315721A}" type="slidenum">
              <a:rPr lang="en-US" smtClean="0"/>
              <a:t>95</a:t>
            </a:fld>
            <a:endParaRPr lang="en-US" dirty="0"/>
          </a:p>
        </p:txBody>
      </p:sp>
      <p:pic>
        <p:nvPicPr>
          <p:cNvPr id="4" name="Picture 3" descr="Graphical user interface, text, website&#10;&#10;Description automatically generated">
            <a:extLst>
              <a:ext uri="{FF2B5EF4-FFF2-40B4-BE49-F238E27FC236}">
                <a16:creationId xmlns:a16="http://schemas.microsoft.com/office/drawing/2014/main" id="{B1F1C8CF-F1D0-1297-1D06-0A04550F880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5800" y="1192004"/>
            <a:ext cx="7772400" cy="4473992"/>
          </a:xfrm>
          <a:prstGeom prst="rect">
            <a:avLst/>
          </a:prstGeom>
        </p:spPr>
      </p:pic>
      <p:sp>
        <p:nvSpPr>
          <p:cNvPr id="5" name="Rectangle 4">
            <a:extLst>
              <a:ext uri="{FF2B5EF4-FFF2-40B4-BE49-F238E27FC236}">
                <a16:creationId xmlns:a16="http://schemas.microsoft.com/office/drawing/2014/main" id="{C279D6B8-1C23-737C-EB49-016104E8541F}"/>
              </a:ext>
            </a:extLst>
          </p:cNvPr>
          <p:cNvSpPr/>
          <p:nvPr/>
        </p:nvSpPr>
        <p:spPr>
          <a:xfrm>
            <a:off x="2367643" y="4229099"/>
            <a:ext cx="2008414" cy="587829"/>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87561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2"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5" grpId="2" animBg="1"/>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93DD57-43D6-360F-03A1-EF7B0B4D7DC5}"/>
              </a:ext>
            </a:extLst>
          </p:cNvPr>
          <p:cNvSpPr>
            <a:spLocks noGrp="1"/>
          </p:cNvSpPr>
          <p:nvPr>
            <p:ph type="sldNum" sz="quarter" idx="12"/>
          </p:nvPr>
        </p:nvSpPr>
        <p:spPr/>
        <p:txBody>
          <a:bodyPr/>
          <a:lstStyle/>
          <a:p>
            <a:fld id="{D852D4E8-E283-404D-80D7-3AF63315721A}" type="slidenum">
              <a:rPr lang="en-US" smtClean="0"/>
              <a:t>96</a:t>
            </a:fld>
            <a:endParaRPr lang="en-US" dirty="0"/>
          </a:p>
        </p:txBody>
      </p:sp>
      <p:pic>
        <p:nvPicPr>
          <p:cNvPr id="6" name="Picture 5" descr="A screenshot of a computer&#10;&#10;Description automatically generated with low confidence">
            <a:extLst>
              <a:ext uri="{FF2B5EF4-FFF2-40B4-BE49-F238E27FC236}">
                <a16:creationId xmlns:a16="http://schemas.microsoft.com/office/drawing/2014/main" id="{0EA4DA2A-0EE8-848F-6112-16B3EA1BF28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35226" y="1148551"/>
            <a:ext cx="5873547" cy="4560898"/>
          </a:xfrm>
          <a:prstGeom prst="rect">
            <a:avLst/>
          </a:prstGeom>
        </p:spPr>
      </p:pic>
      <p:sp>
        <p:nvSpPr>
          <p:cNvPr id="3" name="Rectangle 2">
            <a:extLst>
              <a:ext uri="{FF2B5EF4-FFF2-40B4-BE49-F238E27FC236}">
                <a16:creationId xmlns:a16="http://schemas.microsoft.com/office/drawing/2014/main" id="{71FD4D9D-88E5-22D9-7507-6C08872A3928}"/>
              </a:ext>
            </a:extLst>
          </p:cNvPr>
          <p:cNvSpPr/>
          <p:nvPr/>
        </p:nvSpPr>
        <p:spPr>
          <a:xfrm>
            <a:off x="2348490" y="2764197"/>
            <a:ext cx="3004021" cy="385011"/>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0443410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B59F5C2-900E-C026-193A-21D960C8D9DE}"/>
              </a:ext>
            </a:extLst>
          </p:cNvPr>
          <p:cNvSpPr>
            <a:spLocks noGrp="1"/>
          </p:cNvSpPr>
          <p:nvPr>
            <p:ph type="sldNum" sz="quarter" idx="12"/>
          </p:nvPr>
        </p:nvSpPr>
        <p:spPr/>
        <p:txBody>
          <a:bodyPr/>
          <a:lstStyle/>
          <a:p>
            <a:fld id="{D852D4E8-E283-404D-80D7-3AF63315721A}" type="slidenum">
              <a:rPr lang="en-US" smtClean="0"/>
              <a:t>97</a:t>
            </a:fld>
            <a:endParaRPr lang="es-419" dirty="0"/>
          </a:p>
        </p:txBody>
      </p:sp>
      <p:sp>
        <p:nvSpPr>
          <p:cNvPr id="4" name="Content Placeholder 3">
            <a:extLst>
              <a:ext uri="{FF2B5EF4-FFF2-40B4-BE49-F238E27FC236}">
                <a16:creationId xmlns:a16="http://schemas.microsoft.com/office/drawing/2014/main" id="{59205769-9C9E-30E0-14AA-23ED2E960F4A}"/>
              </a:ext>
            </a:extLst>
          </p:cNvPr>
          <p:cNvSpPr>
            <a:spLocks noGrp="1"/>
          </p:cNvSpPr>
          <p:nvPr>
            <p:ph idx="1"/>
          </p:nvPr>
        </p:nvSpPr>
        <p:spPr/>
        <p:txBody>
          <a:bodyPr/>
          <a:lstStyle/>
          <a:p>
            <a:pPr marL="82296" indent="0">
              <a:buNone/>
            </a:pPr>
            <a:r>
              <a:rPr lang="es-419" dirty="0">
                <a:solidFill>
                  <a:schemeClr val="tx1"/>
                </a:solidFill>
              </a:rPr>
              <a:t>	Proveedores en su área </a:t>
            </a:r>
          </a:p>
          <a:p>
            <a:pPr marL="82296" indent="0">
              <a:buNone/>
            </a:pPr>
            <a:endParaRPr lang="es-419" dirty="0"/>
          </a:p>
        </p:txBody>
      </p:sp>
      <p:sp>
        <p:nvSpPr>
          <p:cNvPr id="3" name="Title 2">
            <a:extLst>
              <a:ext uri="{FF2B5EF4-FFF2-40B4-BE49-F238E27FC236}">
                <a16:creationId xmlns:a16="http://schemas.microsoft.com/office/drawing/2014/main" id="{9FF51E03-FDC7-B7E7-8429-E19F88C0FD68}"/>
              </a:ext>
            </a:extLst>
          </p:cNvPr>
          <p:cNvSpPr>
            <a:spLocks noGrp="1"/>
          </p:cNvSpPr>
          <p:nvPr>
            <p:ph type="title"/>
          </p:nvPr>
        </p:nvSpPr>
        <p:spPr/>
        <p:txBody>
          <a:bodyPr>
            <a:normAutofit/>
          </a:bodyPr>
          <a:lstStyle/>
          <a:p>
            <a:r>
              <a:rPr lang="es-419" dirty="0"/>
              <a:t>Consejos para seleccionar a un proveedor</a:t>
            </a:r>
          </a:p>
        </p:txBody>
      </p:sp>
      <p:pic>
        <p:nvPicPr>
          <p:cNvPr id="5" name="Picture 4" descr="Companies New Me web pape.">
            <a:extLst>
              <a:ext uri="{FF2B5EF4-FFF2-40B4-BE49-F238E27FC236}">
                <a16:creationId xmlns:a16="http://schemas.microsoft.com/office/drawing/2014/main" id="{5A04F087-4BC2-20ED-997E-30332BF205E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2907"/>
          <a:stretch/>
        </p:blipFill>
        <p:spPr>
          <a:xfrm>
            <a:off x="1787978" y="2188283"/>
            <a:ext cx="5568043" cy="4000245"/>
          </a:xfrm>
          <a:prstGeom prst="rect">
            <a:avLst/>
          </a:prstGeom>
          <a:ln>
            <a:solidFill>
              <a:schemeClr val="tx1">
                <a:lumMod val="95000"/>
                <a:lumOff val="5000"/>
              </a:schemeClr>
            </a:solidFill>
          </a:ln>
        </p:spPr>
      </p:pic>
      <p:pic>
        <p:nvPicPr>
          <p:cNvPr id="8" name="Picture 7" descr="A picture containing logo, graphics, design&#10;&#10;Description automatically generated">
            <a:extLst>
              <a:ext uri="{FF2B5EF4-FFF2-40B4-BE49-F238E27FC236}">
                <a16:creationId xmlns:a16="http://schemas.microsoft.com/office/drawing/2014/main" id="{475AD9DA-220A-204A-BA35-BBC37FB0B72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7616" y="1416232"/>
            <a:ext cx="1063154" cy="1066800"/>
          </a:xfrm>
          <a:prstGeom prst="rect">
            <a:avLst/>
          </a:prstGeom>
        </p:spPr>
      </p:pic>
    </p:spTree>
    <p:extLst>
      <p:ext uri="{BB962C8B-B14F-4D97-AF65-F5344CB8AC3E}">
        <p14:creationId xmlns:p14="http://schemas.microsoft.com/office/powerpoint/2010/main" val="37672093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B59F5C2-900E-C026-193A-21D960C8D9DE}"/>
              </a:ext>
            </a:extLst>
          </p:cNvPr>
          <p:cNvSpPr>
            <a:spLocks noGrp="1"/>
          </p:cNvSpPr>
          <p:nvPr>
            <p:ph type="sldNum" sz="quarter" idx="12"/>
          </p:nvPr>
        </p:nvSpPr>
        <p:spPr/>
        <p:txBody>
          <a:bodyPr/>
          <a:lstStyle/>
          <a:p>
            <a:fld id="{D852D4E8-E283-404D-80D7-3AF63315721A}" type="slidenum">
              <a:rPr lang="en-US" smtClean="0"/>
              <a:t>98</a:t>
            </a:fld>
            <a:endParaRPr lang="es-419" dirty="0"/>
          </a:p>
        </p:txBody>
      </p:sp>
      <p:sp>
        <p:nvSpPr>
          <p:cNvPr id="4" name="Content Placeholder 3">
            <a:extLst>
              <a:ext uri="{FF2B5EF4-FFF2-40B4-BE49-F238E27FC236}">
                <a16:creationId xmlns:a16="http://schemas.microsoft.com/office/drawing/2014/main" id="{59205769-9C9E-30E0-14AA-23ED2E960F4A}"/>
              </a:ext>
            </a:extLst>
          </p:cNvPr>
          <p:cNvSpPr>
            <a:spLocks noGrp="1"/>
          </p:cNvSpPr>
          <p:nvPr>
            <p:ph idx="1"/>
          </p:nvPr>
        </p:nvSpPr>
        <p:spPr>
          <a:xfrm>
            <a:off x="457200" y="1656153"/>
            <a:ext cx="8229600" cy="4325112"/>
          </a:xfrm>
        </p:spPr>
        <p:txBody>
          <a:bodyPr/>
          <a:lstStyle/>
          <a:p>
            <a:pPr marL="82296" indent="0">
              <a:buNone/>
            </a:pPr>
            <a:r>
              <a:rPr lang="es-419" dirty="0">
                <a:solidFill>
                  <a:schemeClr val="tx1"/>
                </a:solidFill>
              </a:rPr>
              <a:t>	Velocidad de descarga</a:t>
            </a:r>
          </a:p>
          <a:p>
            <a:pPr marL="82296" indent="0">
              <a:buNone/>
            </a:pPr>
            <a:endParaRPr lang="es-419" dirty="0"/>
          </a:p>
        </p:txBody>
      </p:sp>
      <p:sp>
        <p:nvSpPr>
          <p:cNvPr id="3" name="Title 2">
            <a:extLst>
              <a:ext uri="{FF2B5EF4-FFF2-40B4-BE49-F238E27FC236}">
                <a16:creationId xmlns:a16="http://schemas.microsoft.com/office/drawing/2014/main" id="{9FF51E03-FDC7-B7E7-8429-E19F88C0FD68}"/>
              </a:ext>
            </a:extLst>
          </p:cNvPr>
          <p:cNvSpPr>
            <a:spLocks noGrp="1"/>
          </p:cNvSpPr>
          <p:nvPr>
            <p:ph type="title"/>
          </p:nvPr>
        </p:nvSpPr>
        <p:spPr/>
        <p:txBody>
          <a:bodyPr>
            <a:normAutofit/>
          </a:bodyPr>
          <a:lstStyle/>
          <a:p>
            <a:r>
              <a:rPr lang="es-419" dirty="0"/>
              <a:t>Consejos para seleccionar a un proveedor</a:t>
            </a:r>
          </a:p>
        </p:txBody>
      </p:sp>
      <p:pic>
        <p:nvPicPr>
          <p:cNvPr id="8" name="Picture 7">
            <a:extLst>
              <a:ext uri="{FF2B5EF4-FFF2-40B4-BE49-F238E27FC236}">
                <a16:creationId xmlns:a16="http://schemas.microsoft.com/office/drawing/2014/main" id="{E5DFC489-AC72-7DC1-303B-02F61106F894}"/>
              </a:ext>
              <a:ext uri="{C183D7F6-B498-43B3-948B-1728B52AA6E4}">
                <adec:decorative xmlns:adec="http://schemas.microsoft.com/office/drawing/2017/decorative" val="1"/>
              </a:ext>
            </a:extLst>
          </p:cNvPr>
          <p:cNvPicPr>
            <a:picLocks noChangeAspect="1"/>
          </p:cNvPicPr>
          <p:nvPr/>
        </p:nvPicPr>
        <p:blipFill rotWithShape="1">
          <a:blip r:embed="rId3">
            <a:extLst>
              <a:ext uri="{28A0092B-C50C-407E-A947-70E740481C1C}">
                <a14:useLocalDpi xmlns:a14="http://schemas.microsoft.com/office/drawing/2010/main" val="0"/>
              </a:ext>
            </a:extLst>
          </a:blip>
          <a:srcRect r="6098"/>
          <a:stretch/>
        </p:blipFill>
        <p:spPr>
          <a:xfrm>
            <a:off x="1381931" y="2095500"/>
            <a:ext cx="6380138" cy="3941718"/>
          </a:xfrm>
          <a:prstGeom prst="rect">
            <a:avLst/>
          </a:prstGeom>
        </p:spPr>
      </p:pic>
      <p:pic>
        <p:nvPicPr>
          <p:cNvPr id="5" name="Picture 4" descr="A picture containing logo, graphics, design&#10;&#10;Description automatically generated">
            <a:extLst>
              <a:ext uri="{FF2B5EF4-FFF2-40B4-BE49-F238E27FC236}">
                <a16:creationId xmlns:a16="http://schemas.microsoft.com/office/drawing/2014/main" id="{D6379196-E501-FE12-59B8-0D84D622CBB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7616" y="1416232"/>
            <a:ext cx="1063154" cy="1066800"/>
          </a:xfrm>
          <a:prstGeom prst="rect">
            <a:avLst/>
          </a:prstGeom>
        </p:spPr>
      </p:pic>
      <p:pic>
        <p:nvPicPr>
          <p:cNvPr id="9" name="Picture 8" descr="A picture containing text, screenshot, font, design&#10;&#10;Description automatically generated">
            <a:extLst>
              <a:ext uri="{FF2B5EF4-FFF2-40B4-BE49-F238E27FC236}">
                <a16:creationId xmlns:a16="http://schemas.microsoft.com/office/drawing/2014/main" id="{A90BB205-0310-F4FB-E4A6-182BC65E1BE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500740" y="2483032"/>
            <a:ext cx="1303474" cy="1066800"/>
          </a:xfrm>
          <a:prstGeom prst="rect">
            <a:avLst/>
          </a:prstGeom>
        </p:spPr>
      </p:pic>
    </p:spTree>
    <p:extLst>
      <p:ext uri="{BB962C8B-B14F-4D97-AF65-F5344CB8AC3E}">
        <p14:creationId xmlns:p14="http://schemas.microsoft.com/office/powerpoint/2010/main" val="3322949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B59F5C2-900E-C026-193A-21D960C8D9DE}"/>
              </a:ext>
            </a:extLst>
          </p:cNvPr>
          <p:cNvSpPr>
            <a:spLocks noGrp="1"/>
          </p:cNvSpPr>
          <p:nvPr>
            <p:ph type="sldNum" sz="quarter" idx="12"/>
          </p:nvPr>
        </p:nvSpPr>
        <p:spPr/>
        <p:txBody>
          <a:bodyPr/>
          <a:lstStyle/>
          <a:p>
            <a:fld id="{D852D4E8-E283-404D-80D7-3AF63315721A}" type="slidenum">
              <a:rPr lang="en-US" smtClean="0"/>
              <a:t>99</a:t>
            </a:fld>
            <a:endParaRPr lang="es-419" dirty="0"/>
          </a:p>
        </p:txBody>
      </p:sp>
      <p:sp>
        <p:nvSpPr>
          <p:cNvPr id="4" name="Content Placeholder 3">
            <a:extLst>
              <a:ext uri="{FF2B5EF4-FFF2-40B4-BE49-F238E27FC236}">
                <a16:creationId xmlns:a16="http://schemas.microsoft.com/office/drawing/2014/main" id="{59205769-9C9E-30E0-14AA-23ED2E960F4A}"/>
              </a:ext>
            </a:extLst>
          </p:cNvPr>
          <p:cNvSpPr>
            <a:spLocks noGrp="1"/>
          </p:cNvSpPr>
          <p:nvPr>
            <p:ph idx="1"/>
          </p:nvPr>
        </p:nvSpPr>
        <p:spPr/>
        <p:txBody>
          <a:bodyPr/>
          <a:lstStyle/>
          <a:p>
            <a:pPr marL="82296" indent="0">
              <a:buNone/>
            </a:pPr>
            <a:r>
              <a:rPr lang="es-419" dirty="0">
                <a:solidFill>
                  <a:schemeClr val="tx1"/>
                </a:solidFill>
              </a:rPr>
              <a:t>	Velocidad de carga</a:t>
            </a:r>
          </a:p>
          <a:p>
            <a:pPr marL="82296" indent="0">
              <a:buNone/>
            </a:pPr>
            <a:endParaRPr lang="es-419" dirty="0"/>
          </a:p>
        </p:txBody>
      </p:sp>
      <p:sp>
        <p:nvSpPr>
          <p:cNvPr id="3" name="Title 2">
            <a:extLst>
              <a:ext uri="{FF2B5EF4-FFF2-40B4-BE49-F238E27FC236}">
                <a16:creationId xmlns:a16="http://schemas.microsoft.com/office/drawing/2014/main" id="{9FF51E03-FDC7-B7E7-8429-E19F88C0FD68}"/>
              </a:ext>
            </a:extLst>
          </p:cNvPr>
          <p:cNvSpPr>
            <a:spLocks noGrp="1"/>
          </p:cNvSpPr>
          <p:nvPr>
            <p:ph type="title"/>
          </p:nvPr>
        </p:nvSpPr>
        <p:spPr/>
        <p:txBody>
          <a:bodyPr>
            <a:normAutofit/>
          </a:bodyPr>
          <a:lstStyle/>
          <a:p>
            <a:r>
              <a:rPr lang="es-419" dirty="0"/>
              <a:t>Consejos para seleccionar a un proveedor</a:t>
            </a:r>
          </a:p>
        </p:txBody>
      </p:sp>
      <p:pic>
        <p:nvPicPr>
          <p:cNvPr id="7" name="Picture 6">
            <a:extLst>
              <a:ext uri="{FF2B5EF4-FFF2-40B4-BE49-F238E27FC236}">
                <a16:creationId xmlns:a16="http://schemas.microsoft.com/office/drawing/2014/main" id="{F2CD67CE-B0D3-BB42-4EA9-67F4EDDB6045}"/>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02229" y="2187221"/>
            <a:ext cx="6409636" cy="3777715"/>
          </a:xfrm>
          <a:prstGeom prst="rect">
            <a:avLst/>
          </a:prstGeom>
        </p:spPr>
      </p:pic>
      <p:pic>
        <p:nvPicPr>
          <p:cNvPr id="5" name="Picture 4" descr="A picture containing logo, graphics, design&#10;&#10;Description automatically generated">
            <a:extLst>
              <a:ext uri="{FF2B5EF4-FFF2-40B4-BE49-F238E27FC236}">
                <a16:creationId xmlns:a16="http://schemas.microsoft.com/office/drawing/2014/main" id="{54507111-C11E-A196-9CF3-C786FE139B1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7616" y="1416232"/>
            <a:ext cx="1063154" cy="1066800"/>
          </a:xfrm>
          <a:prstGeom prst="rect">
            <a:avLst/>
          </a:prstGeom>
        </p:spPr>
      </p:pic>
    </p:spTree>
    <p:extLst>
      <p:ext uri="{BB962C8B-B14F-4D97-AF65-F5344CB8AC3E}">
        <p14:creationId xmlns:p14="http://schemas.microsoft.com/office/powerpoint/2010/main" val="29463641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New TechEd Theme - Basic PowerPoint">
  <a:themeElements>
    <a:clrScheme name="Custom 2">
      <a:dk1>
        <a:srgbClr val="000000"/>
      </a:dk1>
      <a:lt1>
        <a:srgbClr val="FFFFFF"/>
      </a:lt1>
      <a:dk2>
        <a:srgbClr val="009FDB"/>
      </a:dk2>
      <a:lt2>
        <a:srgbClr val="E7E6E6"/>
      </a:lt2>
      <a:accent1>
        <a:srgbClr val="00A4CF"/>
      </a:accent1>
      <a:accent2>
        <a:srgbClr val="6DCCE1"/>
      </a:accent2>
      <a:accent3>
        <a:srgbClr val="00A4CF"/>
      </a:accent3>
      <a:accent4>
        <a:srgbClr val="6DCCE1"/>
      </a:accent4>
      <a:accent5>
        <a:srgbClr val="4472C4"/>
      </a:accent5>
      <a:accent6>
        <a:srgbClr val="6DCCE1"/>
      </a:accent6>
      <a:hlink>
        <a:srgbClr val="7F7F7F"/>
      </a:hlink>
      <a:folHlink>
        <a:srgbClr val="FFFFFF"/>
      </a:folHlink>
    </a:clrScheme>
    <a:fontScheme name="Custom 2">
      <a:majorFont>
        <a:latin typeface="Segoe UI Semibold"/>
        <a:ea typeface=""/>
        <a:cs typeface=""/>
      </a:majorFont>
      <a:minorFont>
        <a:latin typeface="Segoe UI Semi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extLst>
    <a:ext uri="{05A4C25C-085E-4340-85A3-A5531E510DB2}">
      <thm15:themeFamily xmlns:thm15="http://schemas.microsoft.com/office/thememl/2012/main" name="New TechEd Theme - Basic PowerPoint" id="{EBF6C87B-479B-45DF-BCDE-BC68215B5F4A}" vid="{AD3EDA62-2FAF-4269-A490-1D1DBF2FACD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064FA16E779B1498959DD44C5C6E9C1" ma:contentTypeVersion="13" ma:contentTypeDescription="Create a new document." ma:contentTypeScope="" ma:versionID="c220596961f973cb1c83ecc5a8f196b3">
  <xsd:schema xmlns:xsd="http://www.w3.org/2001/XMLSchema" xmlns:xs="http://www.w3.org/2001/XMLSchema" xmlns:p="http://schemas.microsoft.com/office/2006/metadata/properties" xmlns:ns3="85495b2c-2a7c-4afb-86fc-936ef0f18a9e" xmlns:ns4="208d213c-d5c7-4e55-bd96-ff72355b8008" targetNamespace="http://schemas.microsoft.com/office/2006/metadata/properties" ma:root="true" ma:fieldsID="9b11282c29b1847459f3367f3134855a" ns3:_="" ns4:_="">
    <xsd:import namespace="85495b2c-2a7c-4afb-86fc-936ef0f18a9e"/>
    <xsd:import namespace="208d213c-d5c7-4e55-bd96-ff72355b8008"/>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AutoKeyPoints" minOccurs="0"/>
                <xsd:element ref="ns3:MediaServiceKeyPoints" minOccurs="0"/>
                <xsd:element ref="ns3:MediaServiceAutoTags" minOccurs="0"/>
                <xsd:element ref="ns3:MediaServiceOCR" minOccurs="0"/>
                <xsd:element ref="ns3:MediaServiceGenerationTime" minOccurs="0"/>
                <xsd:element ref="ns3:MediaServiceEventHashCode" minOccurs="0"/>
                <xsd:element ref="ns3:MediaServiceDateTaken"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5495b2c-2a7c-4afb-86fc-936ef0f18a9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ternalName="MediaServiceDateTaken"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08d213c-d5c7-4e55-bd96-ff72355b8008"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A3AADE7-72E5-45D1-B88B-000D29EDA9D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5495b2c-2a7c-4afb-86fc-936ef0f18a9e"/>
    <ds:schemaRef ds:uri="208d213c-d5c7-4e55-bd96-ff72355b800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4149581-1BA0-4F40-B30A-89CDF3AA3B35}">
  <ds:schemaRefs>
    <ds:schemaRef ds:uri="85495b2c-2a7c-4afb-86fc-936ef0f18a9e"/>
    <ds:schemaRef ds:uri="http://schemas.microsoft.com/office/infopath/2007/PartnerControls"/>
    <ds:schemaRef ds:uri="http://schemas.microsoft.com/office/2006/metadata/properties"/>
    <ds:schemaRef ds:uri="http://schemas.microsoft.com/office/2006/documentManagement/types"/>
    <ds:schemaRef ds:uri="http://purl.org/dc/dcmitype/"/>
    <ds:schemaRef ds:uri="http://purl.org/dc/terms/"/>
    <ds:schemaRef ds:uri="http://www.w3.org/XML/1998/namespace"/>
    <ds:schemaRef ds:uri="http://schemas.openxmlformats.org/package/2006/metadata/core-properties"/>
    <ds:schemaRef ds:uri="208d213c-d5c7-4e55-bd96-ff72355b8008"/>
    <ds:schemaRef ds:uri="http://purl.org/dc/elements/1.1/"/>
  </ds:schemaRefs>
</ds:datastoreItem>
</file>

<file path=customXml/itemProps3.xml><?xml version="1.0" encoding="utf-8"?>
<ds:datastoreItem xmlns:ds="http://schemas.openxmlformats.org/officeDocument/2006/customXml" ds:itemID="{7D2AC6FE-9392-4372-BC11-C6757B39AA7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14994</TotalTime>
  <Words>11186</Words>
  <Application>Microsoft Office PowerPoint</Application>
  <PresentationFormat>On-screen Show (4:3)</PresentationFormat>
  <Paragraphs>1297</Paragraphs>
  <Slides>113</Slides>
  <Notes>113</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113</vt:i4>
      </vt:variant>
    </vt:vector>
  </HeadingPairs>
  <TitlesOfParts>
    <vt:vector size="125" baseType="lpstr">
      <vt:lpstr>ATT Aleck Sans</vt:lpstr>
      <vt:lpstr>SourceSansPro</vt:lpstr>
      <vt:lpstr>Arial</vt:lpstr>
      <vt:lpstr>Calibri</vt:lpstr>
      <vt:lpstr>Georgia</vt:lpstr>
      <vt:lpstr>Roboto</vt:lpstr>
      <vt:lpstr>Segoe UI</vt:lpstr>
      <vt:lpstr>Segoe UI Semilight</vt:lpstr>
      <vt:lpstr>Source Sans Pro</vt:lpstr>
      <vt:lpstr>Times New Roman</vt:lpstr>
      <vt:lpstr>Wingdings 2</vt:lpstr>
      <vt:lpstr>New TechEd Theme - Basic PowerPoint</vt:lpstr>
      <vt:lpstr>El Programa de Descuentos para Internet</vt:lpstr>
      <vt:lpstr>¡Bienvenido! </vt:lpstr>
      <vt:lpstr>Agenda de hoy
</vt:lpstr>
      <vt:lpstr>PowerPoint Presentation</vt:lpstr>
      <vt:lpstr>El beneficio</vt:lpstr>
      <vt:lpstr>Beneficios de tener acceso a Internet en el hogar</vt:lpstr>
      <vt:lpstr>Requisitos de elegibilidad del ACP</vt:lpstr>
      <vt:lpstr>Requisitos de elegibilidad del ACP</vt:lpstr>
      <vt:lpstr>Beneficios del ACP para tribus</vt:lpstr>
      <vt:lpstr>¿Cómo califico?</vt:lpstr>
      <vt:lpstr>¿Califico?</vt:lpstr>
      <vt:lpstr>Protecciones del ACP para el consumidor</vt:lpstr>
      <vt:lpstr>Otras opciones</vt:lpstr>
      <vt:lpstr>Directrices del ACP</vt:lpstr>
      <vt:lpstr>Directrices del ACP</vt:lpstr>
      <vt:lpstr>Directrices del ACP</vt:lpstr>
      <vt:lpstr>Directrices del ACP</vt:lpstr>
      <vt:lpstr>Directrices del ACP</vt:lpstr>
      <vt:lpstr>Directrices del ACP</vt:lpstr>
      <vt:lpstr>Directrices del ACP</vt:lpstr>
      <vt:lpstr>Directrices del ACP</vt:lpstr>
      <vt:lpstr>Directrices del ACP</vt:lpstr>
      <vt:lpstr>Directrices del ACP</vt:lpstr>
      <vt:lpstr>Directrices del ACP</vt:lpstr>
      <vt:lpstr>Directrices del ACP</vt:lpstr>
      <vt:lpstr>Directrices del ACP</vt:lpstr>
      <vt:lpstr>Tipos de documentos aceptados para el Programa de Descuentos para Internet</vt:lpstr>
      <vt:lpstr>Tipos de documentos aceptados para el Programa de Descuentos para Internet</vt:lpstr>
      <vt:lpstr>Prueba de la fecha de nacimiento</vt:lpstr>
      <vt:lpstr>Prueba de identidad</vt:lpstr>
      <vt:lpstr>Prueba de estar vivo(a)</vt:lpstr>
      <vt:lpstr>Prueba de dirección válida</vt:lpstr>
      <vt:lpstr>Prueba de dirección válida</vt:lpstr>
      <vt:lpstr>Planilla de hogar del ACP completada 
</vt:lpstr>
      <vt:lpstr>Se requiere una dirección de correo electrónico al presentar la solicitud en línea</vt:lpstr>
      <vt:lpstr>Documentos que prueban su elegibilidad por un programa que califica o ingresos</vt:lpstr>
      <vt:lpstr>Documentos de elegibilidad que demuestren los ingresos anuales</vt:lpstr>
      <vt:lpstr>PowerPoint Presentation</vt:lpstr>
      <vt:lpstr>¿Qué documentos necesito?</vt:lpstr>
      <vt:lpstr>Cómo solicitar el beneficio del ACP</vt:lpstr>
      <vt:lpstr>https://www.affordableconnectivity.gov</vt:lpstr>
      <vt:lpstr>Navegación por un sitio web</vt:lpstr>
      <vt:lpstr>Recordatorio: Se requiere una dirección de correo electrónico</vt:lpstr>
      <vt:lpstr>https://www.affordableconnectivity.gov</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https://www.affordableconnectivity.gov</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Consejos para seleccionar a un proveedor</vt:lpstr>
      <vt:lpstr>Consejos para seleccionar a un proveedor</vt:lpstr>
      <vt:lpstr>Consejos para seleccionar a un proveedor</vt:lpstr>
      <vt:lpstr>Consejos para seleccionar a un proveedor</vt:lpstr>
      <vt:lpstr>Consejos para seleccionar a un proveedor</vt:lpstr>
      <vt:lpstr>Consejos para seleccionar a un proveedor</vt:lpstr>
      <vt:lpstr>PowerPoint Presentation</vt:lpstr>
      <vt:lpstr>Consejos para aprovechar la conexión a Internet en el hogar</vt:lpstr>
      <vt:lpstr>Consejos para aprovechar la conexión a Internet en el hogar</vt:lpstr>
      <vt:lpstr>Consejos para aprovechar la conexión a Internet en el hogar</vt:lpstr>
      <vt:lpstr>Consejos para aprovechar la conexión a Internet en el hogar</vt:lpstr>
      <vt:lpstr>Consejos para aprovechar la conexión a Internet en el hogar</vt:lpstr>
      <vt:lpstr>PowerPoint Presentation</vt:lpstr>
      <vt:lpstr>¡Felicitaciones, alumnos! </vt:lpstr>
      <vt:lpstr> La capacitación de hoy la proporcionan AT&amp;T 
y la Asociación de Bibliotecas Públicas. 
Visite https://digitalliteracy.att.com/ 
para obtener más cursos y generar confianza mediante el uso de la tecnología. 
</vt:lpstr>
      <vt:lpstr> Asegúrese de completar la encuesta de los alumnos. 
Visite: digitalliteracy.att.com/learnersurvey  
o 
Escanee el código QR aquí: 
El código QR también está en la Hoja de actividades. 
¡Agradecemos sus comentarios y participación! 
</vt:lpstr>
      <vt:lpstr>¿Preguntas?</vt:lpstr>
    </vt:vector>
  </TitlesOfParts>
  <Company>Gail Borden Public Library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Internet Basics</dc:title>
  <dc:creator>Monica Dombrowski</dc:creator>
  <cp:lastModifiedBy>Paula Deangeli</cp:lastModifiedBy>
  <cp:revision>213</cp:revision>
  <cp:lastPrinted>2021-08-02T19:29:03Z</cp:lastPrinted>
  <dcterms:created xsi:type="dcterms:W3CDTF">2014-06-09T21:31:51Z</dcterms:created>
  <dcterms:modified xsi:type="dcterms:W3CDTF">2023-05-16T14:36:00Z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0x010100B064FA16E779B1498959DD44C5C6E9C1</vt:lpwstr>
  </property>
</Properties>
</file>