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tags/tag21.xml" ContentType="application/vnd.openxmlformats-officedocument.presentationml.tags+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tags/tag30.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ppt/notesSlides/notesSlide32.xml" ContentType="application/vnd.openxmlformats-officedocument.presentationml.notesSlide+xml"/>
  <Override PartName="/ppt/tags/tag32.xml" ContentType="application/vnd.openxmlformats-officedocument.presentationml.tags+xml"/>
  <Override PartName="/ppt/notesSlides/notesSlide33.xml" ContentType="application/vnd.openxmlformats-officedocument.presentationml.notesSlide+xml"/>
  <Override PartName="/ppt/tags/tag33.xml" ContentType="application/vnd.openxmlformats-officedocument.presentationml.tags+xml"/>
  <Override PartName="/ppt/notesSlides/notesSlide34.xml" ContentType="application/vnd.openxmlformats-officedocument.presentationml.notesSlide+xml"/>
  <Override PartName="/ppt/tags/tag34.xml" ContentType="application/vnd.openxmlformats-officedocument.presentationml.tags+xml"/>
  <Override PartName="/ppt/notesSlides/notesSlide35.xml" ContentType="application/vnd.openxmlformats-officedocument.presentationml.notesSlide+xml"/>
  <Override PartName="/ppt/tags/tag35.xml" ContentType="application/vnd.openxmlformats-officedocument.presentationml.tags+xml"/>
  <Override PartName="/ppt/notesSlides/notesSlide36.xml" ContentType="application/vnd.openxmlformats-officedocument.presentationml.notesSlide+xml"/>
  <Override PartName="/ppt/tags/tag36.xml" ContentType="application/vnd.openxmlformats-officedocument.presentationml.tags+xml"/>
  <Override PartName="/ppt/notesSlides/notesSlide37.xml" ContentType="application/vnd.openxmlformats-officedocument.presentationml.notesSlide+xml"/>
  <Override PartName="/ppt/tags/tag37.xml" ContentType="application/vnd.openxmlformats-officedocument.presentationml.tags+xml"/>
  <Override PartName="/ppt/notesSlides/notesSlide38.xml" ContentType="application/vnd.openxmlformats-officedocument.presentationml.notesSlide+xml"/>
  <Override PartName="/ppt/tags/tag38.xml" ContentType="application/vnd.openxmlformats-officedocument.presentationml.tags+xml"/>
  <Override PartName="/ppt/notesSlides/notesSlide39.xml" ContentType="application/vnd.openxmlformats-officedocument.presentationml.notesSlide+xml"/>
  <Override PartName="/ppt/tags/tag39.xml" ContentType="application/vnd.openxmlformats-officedocument.presentationml.tags+xml"/>
  <Override PartName="/ppt/notesSlides/notesSlide40.xml" ContentType="application/vnd.openxmlformats-officedocument.presentationml.notesSlide+xml"/>
  <Override PartName="/ppt/tags/tag40.xml" ContentType="application/vnd.openxmlformats-officedocument.presentationml.tags+xml"/>
  <Override PartName="/ppt/notesSlides/notesSlide41.xml" ContentType="application/vnd.openxmlformats-officedocument.presentationml.notesSlide+xml"/>
  <Override PartName="/ppt/tags/tag41.xml" ContentType="application/vnd.openxmlformats-officedocument.presentationml.tags+xml"/>
  <Override PartName="/ppt/notesSlides/notesSlide42.xml" ContentType="application/vnd.openxmlformats-officedocument.presentationml.notesSlide+xml"/>
  <Override PartName="/ppt/tags/tag42.xml" ContentType="application/vnd.openxmlformats-officedocument.presentationml.tags+xml"/>
  <Override PartName="/ppt/notesSlides/notesSlide43.xml" ContentType="application/vnd.openxmlformats-officedocument.presentationml.notesSlide+xml"/>
  <Override PartName="/ppt/tags/tag43.xml" ContentType="application/vnd.openxmlformats-officedocument.presentationml.tags+xml"/>
  <Override PartName="/ppt/notesSlides/notesSlide44.xml" ContentType="application/vnd.openxmlformats-officedocument.presentationml.notesSlide+xml"/>
  <Override PartName="/ppt/tags/tag44.xml" ContentType="application/vnd.openxmlformats-officedocument.presentationml.tags+xml"/>
  <Override PartName="/ppt/notesSlides/notesSlide45.xml" ContentType="application/vnd.openxmlformats-officedocument.presentationml.notesSlide+xml"/>
  <Override PartName="/ppt/tags/tag45.xml" ContentType="application/vnd.openxmlformats-officedocument.presentationml.tags+xml"/>
  <Override PartName="/ppt/notesSlides/notesSlide46.xml" ContentType="application/vnd.openxmlformats-officedocument.presentationml.notesSlide+xml"/>
  <Override PartName="/ppt/tags/tag46.xml" ContentType="application/vnd.openxmlformats-officedocument.presentationml.tags+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49"/>
  </p:notesMasterIdLst>
  <p:handoutMasterIdLst>
    <p:handoutMasterId r:id="rId50"/>
  </p:handoutMasterIdLst>
  <p:sldIdLst>
    <p:sldId id="256" r:id="rId2"/>
    <p:sldId id="294" r:id="rId3"/>
    <p:sldId id="411" r:id="rId4"/>
    <p:sldId id="400" r:id="rId5"/>
    <p:sldId id="453" r:id="rId6"/>
    <p:sldId id="412" r:id="rId7"/>
    <p:sldId id="413" r:id="rId8"/>
    <p:sldId id="414" r:id="rId9"/>
    <p:sldId id="455" r:id="rId10"/>
    <p:sldId id="456" r:id="rId11"/>
    <p:sldId id="457" r:id="rId12"/>
    <p:sldId id="458" r:id="rId13"/>
    <p:sldId id="459" r:id="rId14"/>
    <p:sldId id="415" r:id="rId15"/>
    <p:sldId id="460" r:id="rId16"/>
    <p:sldId id="461" r:id="rId17"/>
    <p:sldId id="462" r:id="rId18"/>
    <p:sldId id="463" r:id="rId19"/>
    <p:sldId id="464" r:id="rId20"/>
    <p:sldId id="465" r:id="rId21"/>
    <p:sldId id="466" r:id="rId22"/>
    <p:sldId id="467" r:id="rId23"/>
    <p:sldId id="482" r:id="rId24"/>
    <p:sldId id="468" r:id="rId25"/>
    <p:sldId id="469" r:id="rId26"/>
    <p:sldId id="470" r:id="rId27"/>
    <p:sldId id="471" r:id="rId28"/>
    <p:sldId id="472" r:id="rId29"/>
    <p:sldId id="420" r:id="rId30"/>
    <p:sldId id="473" r:id="rId31"/>
    <p:sldId id="474" r:id="rId32"/>
    <p:sldId id="484" r:id="rId33"/>
    <p:sldId id="475" r:id="rId34"/>
    <p:sldId id="416" r:id="rId35"/>
    <p:sldId id="476" r:id="rId36"/>
    <p:sldId id="477" r:id="rId37"/>
    <p:sldId id="478" r:id="rId38"/>
    <p:sldId id="479" r:id="rId39"/>
    <p:sldId id="480" r:id="rId40"/>
    <p:sldId id="481" r:id="rId41"/>
    <p:sldId id="485" r:id="rId42"/>
    <p:sldId id="434" r:id="rId43"/>
    <p:sldId id="443" r:id="rId44"/>
    <p:sldId id="447" r:id="rId45"/>
    <p:sldId id="352" r:id="rId46"/>
    <p:sldId id="350" r:id="rId47"/>
    <p:sldId id="349" r:id="rId48"/>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64218" autoAdjust="0"/>
  </p:normalViewPr>
  <p:slideViewPr>
    <p:cSldViewPr>
      <p:cViewPr varScale="1">
        <p:scale>
          <a:sx n="75" d="100"/>
          <a:sy n="75" d="100"/>
        </p:scale>
        <p:origin x="192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5/30/22</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5/30/22</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a:extLst>
              <a:ext uri="{FF2B5EF4-FFF2-40B4-BE49-F238E27FC236}">
                <a16:creationId xmlns:a16="http://schemas.microsoft.com/office/drawing/2014/main" id="{8ACBB999-9E71-F045-299F-D147BE4AC6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a:extLst>
              <a:ext uri="{FF2B5EF4-FFF2-40B4-BE49-F238E27FC236}">
                <a16:creationId xmlns:a16="http://schemas.microsoft.com/office/drawing/2014/main" id="{A58312A8-1DAF-8D0A-19EE-D865C29DEF8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i="1" dirty="0">
                <a:highlight>
                  <a:srgbClr val="FFFF00"/>
                </a:highlight>
              </a:rPr>
              <a:t>INSTRUCTOR NOTE: </a:t>
            </a:r>
            <a:r>
              <a:rPr lang="en-US" i="0" dirty="0">
                <a:highlight>
                  <a:srgbClr val="FFFF00"/>
                </a:highlight>
              </a:rPr>
              <a:t>Please update this slide with the appropriate information:</a:t>
            </a:r>
          </a:p>
          <a:p>
            <a:pPr marL="171450" indent="-171450">
              <a:buFont typeface="Arial" panose="020B0604020202020204" pitchFamily="34" charset="0"/>
              <a:buChar char="•"/>
            </a:pPr>
            <a:r>
              <a:rPr lang="en-US" sz="1200" kern="1200" dirty="0">
                <a:solidFill>
                  <a:schemeClr val="tx1"/>
                </a:solidFill>
                <a:effectLst/>
                <a:highlight>
                  <a:srgbClr val="FFFF00"/>
                </a:highlight>
                <a:latin typeface="+mn-lt"/>
                <a:ea typeface="+mn-ea"/>
                <a:cs typeface="+mn-cs"/>
              </a:rPr>
              <a:t>Instructor name</a:t>
            </a:r>
          </a:p>
          <a:p>
            <a:pPr marL="171450" indent="-171450">
              <a:buFont typeface="Arial" panose="020B0604020202020204" pitchFamily="34" charset="0"/>
              <a:buChar char="•"/>
            </a:pPr>
            <a:r>
              <a:rPr lang="en-US" sz="1200" kern="1200" dirty="0">
                <a:solidFill>
                  <a:schemeClr val="tx1"/>
                </a:solidFill>
                <a:effectLst/>
                <a:highlight>
                  <a:srgbClr val="FFFF00"/>
                </a:highlight>
                <a:latin typeface="+mn-lt"/>
                <a:ea typeface="+mn-ea"/>
                <a:cs typeface="+mn-cs"/>
              </a:rPr>
              <a:t>Instructor affiliation (for instance, AT&amp;T employee, library staff member, community volunteer, etc.) </a:t>
            </a:r>
          </a:p>
          <a:p>
            <a:pPr marL="171450" indent="-171450">
              <a:buFont typeface="Arial" panose="020B0604020202020204" pitchFamily="34" charset="0"/>
              <a:buChar char="•"/>
            </a:pPr>
            <a:r>
              <a:rPr lang="en-US" sz="1200" kern="1200" dirty="0">
                <a:solidFill>
                  <a:schemeClr val="tx1"/>
                </a:solidFill>
                <a:effectLst/>
                <a:highlight>
                  <a:srgbClr val="FFFF00"/>
                </a:highlight>
                <a:latin typeface="+mn-lt"/>
                <a:ea typeface="+mn-ea"/>
                <a:cs typeface="+mn-cs"/>
              </a:rPr>
              <a:t>Location name</a:t>
            </a:r>
            <a:r>
              <a:rPr lang="en-US" dirty="0">
                <a:effectLst/>
                <a:highlight>
                  <a:srgbClr val="FFFF00"/>
                </a:highlight>
              </a:rPr>
              <a:t> </a:t>
            </a:r>
          </a:p>
          <a:p>
            <a:endParaRPr lang="en-US" dirty="0">
              <a:effectLst/>
              <a:highlight>
                <a:srgbClr val="FFFF00"/>
              </a:highlight>
            </a:endParaRPr>
          </a:p>
          <a:p>
            <a:r>
              <a:rPr lang="en-US" i="1" dirty="0">
                <a:effectLst/>
                <a:highlight>
                  <a:srgbClr val="FFFF00"/>
                </a:highlight>
              </a:rPr>
              <a:t>INSTRUCTOR NOTE:</a:t>
            </a:r>
            <a:r>
              <a:rPr lang="en-US" dirty="0">
                <a:effectLst/>
                <a:highlight>
                  <a:srgbClr val="FFFF00"/>
                </a:highlight>
              </a:rPr>
              <a:t> Before the workshop, please review the Instructor Outline for guidance on what to do to prepare for the workshop. You’ll find notes on how to conduct the workshop and details on what you should do once the workshop ends. </a:t>
            </a:r>
            <a:endParaRPr lang="en-US" dirty="0">
              <a:highlight>
                <a:srgbClr val="FFFF00"/>
              </a:highlight>
            </a:endParaRPr>
          </a:p>
          <a:p>
            <a:pPr>
              <a:spcBef>
                <a:spcPct val="0"/>
              </a:spcBef>
            </a:pPr>
            <a:endParaRPr lang="en-US" altLang="en-US" dirty="0"/>
          </a:p>
          <a:p>
            <a:r>
              <a:rPr lang="en-US" i="1" dirty="0"/>
              <a:t>INSTRUCTOR NOTE: </a:t>
            </a:r>
            <a:r>
              <a:rPr lang="en-US" i="0" dirty="0"/>
              <a:t>Please use the Volunteer Instructor Guide for talking points for the presentation. In that document, slide notations begin on page 6.</a:t>
            </a:r>
          </a:p>
          <a:p>
            <a:endParaRPr lang="en-US" dirty="0"/>
          </a:p>
          <a:p>
            <a:r>
              <a:rPr lang="en-US" sz="1200" kern="1200" dirty="0">
                <a:solidFill>
                  <a:schemeClr val="tx1"/>
                </a:solidFill>
                <a:effectLst/>
                <a:latin typeface="+mn-lt"/>
                <a:ea typeface="+mn-ea"/>
                <a:cs typeface="+mn-cs"/>
              </a:rPr>
              <a:t>Today’s workshop is provided by AT&amp;T and the Public Library Association. </a:t>
            </a:r>
          </a:p>
          <a:p>
            <a:endParaRPr lang="en-US" sz="1200" i="1" kern="1200" dirty="0">
              <a:solidFill>
                <a:schemeClr val="tx1"/>
              </a:solidFill>
              <a:effectLst/>
              <a:latin typeface="+mn-lt"/>
              <a:ea typeface="+mn-ea"/>
              <a:cs typeface="+mn-cs"/>
            </a:endParaRPr>
          </a:p>
          <a:p>
            <a:r>
              <a:rPr lang="en-US" i="1" dirty="0"/>
              <a:t>INSTRUCTOR NOTE: </a:t>
            </a:r>
            <a:r>
              <a:rPr lang="en-US" sz="1200" i="0" kern="1200" dirty="0">
                <a:solidFill>
                  <a:schemeClr val="tx1"/>
                </a:solidFill>
                <a:effectLst/>
                <a:latin typeface="+mn-lt"/>
                <a:ea typeface="+mn-ea"/>
                <a:cs typeface="+mn-cs"/>
              </a:rPr>
              <a:t>Include thank-you to community collaborator if applicable.</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My name is </a:t>
            </a:r>
            <a:r>
              <a:rPr lang="en-US" sz="1200" b="1" kern="1200" dirty="0">
                <a:solidFill>
                  <a:schemeClr val="tx1"/>
                </a:solidFill>
                <a:effectLst/>
                <a:latin typeface="+mn-lt"/>
                <a:ea typeface="+mn-ea"/>
                <a:cs typeface="+mn-cs"/>
              </a:rPr>
              <a:t>&lt;your name here&gt; </a:t>
            </a:r>
            <a:r>
              <a:rPr lang="en-US" sz="1200" kern="1200" dirty="0">
                <a:solidFill>
                  <a:schemeClr val="tx1"/>
                </a:solidFill>
                <a:effectLst/>
                <a:latin typeface="+mn-lt"/>
                <a:ea typeface="+mn-ea"/>
                <a:cs typeface="+mn-cs"/>
              </a:rPr>
              <a:t>and I am </a:t>
            </a:r>
            <a:r>
              <a:rPr lang="en-US" sz="1200" b="1" kern="1200" dirty="0">
                <a:solidFill>
                  <a:schemeClr val="tx1"/>
                </a:solidFill>
                <a:effectLst/>
                <a:latin typeface="+mn-lt"/>
                <a:ea typeface="+mn-ea"/>
                <a:cs typeface="+mn-cs"/>
              </a:rPr>
              <a:t>&lt;brief description of yourself&gt;. </a:t>
            </a:r>
            <a:r>
              <a:rPr lang="en-US" sz="1200" kern="1200" dirty="0">
                <a:solidFill>
                  <a:schemeClr val="tx1"/>
                </a:solidFill>
                <a:effectLst/>
                <a:latin typeface="+mn-lt"/>
                <a:ea typeface="+mn-ea"/>
                <a:cs typeface="+mn-cs"/>
              </a:rPr>
              <a:t>Before we get started here are a few housekeeping items: </a:t>
            </a:r>
            <a:r>
              <a:rPr lang="en-US" sz="1200" b="1" kern="1200" dirty="0">
                <a:solidFill>
                  <a:schemeClr val="tx1"/>
                </a:solidFill>
                <a:effectLst/>
                <a:latin typeface="+mn-lt"/>
                <a:ea typeface="+mn-ea"/>
                <a:cs typeface="+mn-cs"/>
              </a:rPr>
              <a:t>&lt;mention the items that are relevant to your workshop&gt;</a:t>
            </a:r>
            <a:r>
              <a:rPr lang="en-US"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Where are the restrooms?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Where are the emergency exits?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When/how to ask questions—Note where to locate the page number on each slide for participants to include when they have questions to ask later.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If you have a cell phone with you, please make sure to either turn it off or set to silent.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Will there be a break?</a:t>
            </a:r>
          </a:p>
          <a:p>
            <a:pPr>
              <a:spcBef>
                <a:spcPct val="0"/>
              </a:spcBef>
            </a:pPr>
            <a:endParaRPr lang="en-US" altLang="en-US" dirty="0"/>
          </a:p>
        </p:txBody>
      </p:sp>
      <p:sp>
        <p:nvSpPr>
          <p:cNvPr id="8195" name="Slide Number Placeholder 3">
            <a:extLst>
              <a:ext uri="{FF2B5EF4-FFF2-40B4-BE49-F238E27FC236}">
                <a16:creationId xmlns:a16="http://schemas.microsoft.com/office/drawing/2014/main" id="{B0894CAE-3C9B-A940-EAAC-4BCE996AFC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11E1291E-243C-ED4C-8D78-DF3B2268FA39}" type="slidenum">
              <a:rPr lang="en-US" altLang="en-US">
                <a:latin typeface="Calibri" panose="020F0502020204030204" pitchFamily="34" charset="0"/>
              </a:rPr>
              <a:pPr fontAlgn="base">
                <a:spcBef>
                  <a:spcPct val="0"/>
                </a:spcBef>
                <a:spcAft>
                  <a:spcPct val="0"/>
                </a:spcAft>
              </a:pPr>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INSTRUCTOR NOTE: </a:t>
            </a:r>
            <a:r>
              <a:rPr lang="en-US"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Talking points for this slide include:</a:t>
            </a:r>
          </a:p>
          <a:p>
            <a:pPr marL="0" marR="0">
              <a:lnSpc>
                <a:spcPct val="107000"/>
              </a:lnSpc>
              <a:spcBef>
                <a:spcPts val="0"/>
              </a:spcBef>
              <a:spcAft>
                <a:spcPts val="800"/>
              </a:spcAft>
            </a:pPr>
            <a:endParaRPr lang="en-US" sz="1200" i="0" dirty="0">
              <a:solidFill>
                <a:srgbClr val="000000"/>
              </a:solidFill>
              <a:effectLst/>
              <a:latin typeface="Calibri" panose="020F0502020204030204" pitchFamily="34" charset="0"/>
              <a:cs typeface="Calibri" panose="020F0502020204030204" pitchFamily="34" charset="0"/>
            </a:endParaRPr>
          </a:p>
          <a:p>
            <a:pPr marL="342900" marR="0" lvl="0" indent="-342900">
              <a:lnSpc>
                <a:spcPct val="115000"/>
              </a:lnSpc>
              <a:spcBef>
                <a:spcPts val="0"/>
              </a:spcBef>
              <a:spcAft>
                <a:spcPts val="0"/>
              </a:spcAft>
              <a:buFont typeface="Symbol" panose="05050102010706020507" pitchFamily="18" charset="2"/>
              <a:buChar char=""/>
            </a:pPr>
            <a:r>
              <a:rPr lang="en-US"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Home screen has some apps already, but you can add more that you like.</a:t>
            </a:r>
            <a:endParaRPr lang="en-US" sz="1200" i="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Top of screen includes a status bar that includes information about battery percentage, Wi-Fi, and cellular reception.</a:t>
            </a:r>
            <a:endParaRPr lang="en-US" sz="1200" i="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Navigation buttons are on the bottom.</a:t>
            </a:r>
          </a:p>
          <a:p>
            <a:pPr marL="342900" marR="0" lvl="0" indent="-342900">
              <a:lnSpc>
                <a:spcPct val="115000"/>
              </a:lnSpc>
              <a:spcBef>
                <a:spcPts val="0"/>
              </a:spcBef>
              <a:spcAft>
                <a:spcPts val="0"/>
              </a:spcAft>
              <a:buFont typeface="Symbol" panose="05050102010706020507" pitchFamily="18" charset="2"/>
              <a:buChar char=""/>
            </a:pPr>
            <a:r>
              <a:rPr lang="en-US" sz="1200" i="0" dirty="0">
                <a:solidFill>
                  <a:srgbClr val="000000"/>
                </a:solidFill>
                <a:effectLst/>
                <a:latin typeface="Calibri" panose="020F0502020204030204" pitchFamily="34" charset="0"/>
                <a:ea typeface="Calibri" panose="020F0502020204030204" pitchFamily="34" charset="0"/>
              </a:rPr>
              <a:t>Tap or swipe up (depending on your phone) to go to the Apps view.</a:t>
            </a:r>
            <a:endParaRPr lang="en-US" i="0" dirty="0"/>
          </a:p>
          <a:p>
            <a:endParaRPr lang="en-US" i="1" dirty="0"/>
          </a:p>
          <a:p>
            <a:r>
              <a:rPr lang="en-US" i="0" dirty="0"/>
              <a:t>Please point out to participants here and as needed throughout the workshop: The screens and the </a:t>
            </a:r>
            <a:r>
              <a:rPr lang="en-US" sz="1800" i="0" dirty="0">
                <a:effectLst/>
                <a:latin typeface="Segoe UI" panose="020B0502040204020203" pitchFamily="34" charset="0"/>
              </a:rPr>
              <a:t>button locations in this presentation may look different from your own device, depending on the type of Android device and the carrier you use.</a:t>
            </a:r>
            <a:endParaRPr lang="en-US" i="0" dirty="0"/>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n-US" dirty="0"/>
          </a:p>
        </p:txBody>
      </p:sp>
    </p:spTree>
    <p:extLst>
      <p:ext uri="{BB962C8B-B14F-4D97-AF65-F5344CB8AC3E}">
        <p14:creationId xmlns:p14="http://schemas.microsoft.com/office/powerpoint/2010/main" val="17059927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Apps are on the Apps view screen. All Android mobile devices have built-in apps for your convenience.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INSTRUCTOR NOTE: </a:t>
            </a:r>
            <a:r>
              <a:rPr lang="en-US"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Ask learners: What apps do you recognize? What apps have you used?</a:t>
            </a:r>
            <a:endParaRPr lang="en-US" sz="1800" b="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solidFill>
                  <a:srgbClr val="000000"/>
                </a:solidFill>
                <a:effectLst/>
                <a:latin typeface="Calibri" panose="020F0502020204030204" pitchFamily="34" charset="0"/>
                <a:ea typeface="Calibri" panose="020F0502020204030204" pitchFamily="34" charset="0"/>
              </a:rPr>
              <a:t>Android phones come with these basics: phone, messages, email, internet, camera, maps, clock, calendar and more.</a:t>
            </a: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n-US" dirty="0"/>
          </a:p>
        </p:txBody>
      </p:sp>
    </p:spTree>
    <p:extLst>
      <p:ext uri="{BB962C8B-B14F-4D97-AF65-F5344CB8AC3E}">
        <p14:creationId xmlns:p14="http://schemas.microsoft.com/office/powerpoint/2010/main" val="306333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If you have a mobile device, demonstrate the touch gesture of tapping and then the gesture of tapping and holding. This is just to show what a tap or tap-and-hold looks like, not to actually show your screen. </a:t>
            </a:r>
            <a:endParaRPr lang="en-US" sz="1800" i="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200" dirty="0">
                <a:effectLst/>
                <a:latin typeface="Calibri" panose="020F0502020204030204" pitchFamily="34" charset="0"/>
                <a:ea typeface="MS PGothic" panose="020B0600070205080204" pitchFamily="34" charset="-128"/>
                <a:cs typeface="Calibri" panose="020F0502020204030204" pitchFamily="34" charset="0"/>
              </a:rPr>
              <a:t>Tap</a:t>
            </a:r>
            <a:r>
              <a:rPr lang="en-US" sz="1800" kern="1200" dirty="0">
                <a:effectLst/>
                <a:latin typeface="Calibri" panose="020F0502020204030204" pitchFamily="34" charset="0"/>
                <a:ea typeface="MS PGothic" panose="020B0600070205080204" pitchFamily="34" charset="-128"/>
                <a:cs typeface="Calibri" panose="020F0502020204030204" pitchFamily="34" charset="0"/>
              </a:rPr>
              <a:t> your finger on the screen to activate a control, type on a keyboard, or select something onscreen. For example, you can tap on an app to open it. Give it a try. Go to the Maps app on your phone, and open it. (To close the app, swipe up from the bottom of the screen. We’ll look at swiping again in a moment.)</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200" dirty="0">
                <a:effectLst/>
                <a:latin typeface="Calibri" panose="020F0502020204030204" pitchFamily="34" charset="0"/>
                <a:ea typeface="MS PGothic" panose="020B0600070205080204" pitchFamily="34" charset="-128"/>
                <a:cs typeface="Calibri" panose="020F0502020204030204" pitchFamily="34" charset="0"/>
              </a:rPr>
              <a:t>Tap-and-hold</a:t>
            </a:r>
            <a:r>
              <a:rPr lang="en-US" sz="1800" kern="1200" dirty="0">
                <a:effectLst/>
                <a:latin typeface="Calibri" panose="020F0502020204030204" pitchFamily="34" charset="0"/>
                <a:ea typeface="MS PGothic" panose="020B0600070205080204" pitchFamily="34" charset="-128"/>
                <a:cs typeface="Calibri" panose="020F0502020204030204" pitchFamily="34" charset="0"/>
              </a:rPr>
              <a:t> with your finger to display a menu of options. In this example, if you tap and hold the Meriam-Webster app icon, the menu opens. Give it a try. Go to an app on your phone, and then tap and hold. Do you see a menu appear?</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n-US" dirty="0"/>
          </a:p>
        </p:txBody>
      </p:sp>
    </p:spTree>
    <p:extLst>
      <p:ext uri="{BB962C8B-B14F-4D97-AF65-F5344CB8AC3E}">
        <p14:creationId xmlns:p14="http://schemas.microsoft.com/office/powerpoint/2010/main" val="1288957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If you have a mobile device, demonstrate the swiping touch gestures. This is just to show what a swipe looks like with your finger, not to actually show your screen. </a:t>
            </a:r>
            <a:endParaRPr lang="en-US" sz="1800" i="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200" dirty="0">
                <a:effectLst/>
                <a:latin typeface="Calibri" panose="020F0502020204030204" pitchFamily="34" charset="0"/>
                <a:ea typeface="MS PGothic" panose="020B0600070205080204" pitchFamily="34" charset="-128"/>
                <a:cs typeface="Calibri" panose="020F0502020204030204" pitchFamily="34" charset="0"/>
              </a:rPr>
              <a:t>Swiping Up or Down:</a:t>
            </a:r>
            <a:r>
              <a:rPr lang="en-US" sz="1800" kern="1200" dirty="0">
                <a:effectLst/>
                <a:latin typeface="Calibri" panose="020F0502020204030204" pitchFamily="34" charset="0"/>
                <a:ea typeface="MS PGothic" panose="020B0600070205080204" pitchFamily="34" charset="-128"/>
                <a:cs typeface="Calibri" panose="020F0502020204030204" pitchFamily="34" charset="0"/>
              </a:rPr>
              <a:t> From the home page, you can swipe up from the bottom of the screen. This will bring you to the Apps view on your phone. Swiping up and down is what you do to scroll through apps and websites. If you’re on your home screen, give this a try: swipe up from the bottom of the screen to see your Apps view.</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200" dirty="0">
                <a:effectLst/>
                <a:latin typeface="Calibri" panose="020F0502020204030204" pitchFamily="34" charset="0"/>
                <a:ea typeface="MS PGothic" panose="020B0600070205080204" pitchFamily="34" charset="-128"/>
                <a:cs typeface="Calibri" panose="020F0502020204030204" pitchFamily="34" charset="0"/>
              </a:rPr>
              <a:t>Swiping Left or Right: </a:t>
            </a:r>
            <a:r>
              <a:rPr lang="en-US" sz="1800" kern="1200" dirty="0">
                <a:effectLst/>
                <a:latin typeface="Calibri" panose="020F0502020204030204" pitchFamily="34" charset="0"/>
                <a:ea typeface="MS PGothic" panose="020B0600070205080204" pitchFamily="34" charset="-128"/>
                <a:cs typeface="Calibri" panose="020F0502020204030204" pitchFamily="34" charset="0"/>
              </a:rPr>
              <a:t>From the Apps view, you can swipe left to see more apps available on your phone. You can swipe left and right on many apps and websites to navigate around. From your Apps view, give this a try: swipe left across the screen to see the next page of apps.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n-US" dirty="0"/>
          </a:p>
        </p:txBody>
      </p:sp>
    </p:spTree>
    <p:extLst>
      <p:ext uri="{BB962C8B-B14F-4D97-AF65-F5344CB8AC3E}">
        <p14:creationId xmlns:p14="http://schemas.microsoft.com/office/powerpoint/2010/main" val="557691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INSTRUCTOR NOTE: </a:t>
            </a:r>
            <a:r>
              <a:rPr lang="en-US" i="0" dirty="0"/>
              <a:t>Point attendees to Activity 1 on Activity Sheet page 1. </a:t>
            </a:r>
          </a:p>
          <a:p>
            <a:endParaRPr lang="en-US" i="0" dirty="0"/>
          </a:p>
          <a:p>
            <a:pPr marL="0" marR="0" lvl="0" indent="0">
              <a:spcBef>
                <a:spcPts val="0"/>
              </a:spcBef>
              <a:spcAft>
                <a:spcPts val="0"/>
              </a:spcAft>
              <a:buFont typeface="+mj-lt"/>
              <a:buNone/>
            </a:pPr>
            <a:endParaRPr lang="en-US" sz="1800"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n-US" dirty="0"/>
          </a:p>
        </p:txBody>
      </p:sp>
    </p:spTree>
    <p:extLst>
      <p:ext uri="{BB962C8B-B14F-4D97-AF65-F5344CB8AC3E}">
        <p14:creationId xmlns:p14="http://schemas.microsoft.com/office/powerpoint/2010/main" val="40303687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b="0" i="0" dirty="0">
                <a:solidFill>
                  <a:srgbClr val="00B0F0"/>
                </a:solidFill>
                <a:effectLst/>
                <a:latin typeface="ATT Aleck Sans" panose="020B0503020203020204" pitchFamily="34" charset="0"/>
                <a:ea typeface="Times New Roman" panose="02020603050405020304" pitchFamily="18" charset="0"/>
              </a:rPr>
              <a:t>Walk around and help learners with activity as needed. Demonstrate features on a device, or use slides 12 and 13 as needed. When participants have finished the activity, talk through each item in the activity and answer questions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dirty="0">
              <a:solidFill>
                <a:srgbClr val="00B0F0"/>
              </a:solidFill>
              <a:effectLst/>
              <a:latin typeface="ATT Aleck Sans" panose="020B0503020203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dirty="0">
                <a:solidFill>
                  <a:srgbClr val="00B0F0"/>
                </a:solidFill>
                <a:effectLst/>
                <a:latin typeface="ATT Aleck Sans" panose="020B0503020203020204" pitchFamily="34" charset="0"/>
                <a:ea typeface="Times New Roman" panose="02020603050405020304" pitchFamily="18" charset="0"/>
              </a:rPr>
              <a:t>Answers to questions 4 and 5: </a:t>
            </a:r>
            <a:r>
              <a:rPr lang="en-US" sz="1800" i="0" dirty="0">
                <a:solidFill>
                  <a:srgbClr val="00B0F0"/>
                </a:solidFill>
                <a:effectLst/>
                <a:latin typeface="ATT Aleck Sans" panose="020B0503020203020204" pitchFamily="34" charset="0"/>
                <a:ea typeface="Times New Roman" panose="02020603050405020304" pitchFamily="18" charset="0"/>
              </a:rPr>
              <a:t>To see all your apps, swipe up from the bottom of the screen. To scroll through a website, swipe up (to scroll down) and swipe down (to scroll up).</a:t>
            </a:r>
            <a:endParaRPr lang="en-US" sz="1800" i="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15</a:t>
            </a:fld>
            <a:endParaRPr lang="en-US" dirty="0"/>
          </a:p>
        </p:txBody>
      </p:sp>
    </p:spTree>
    <p:extLst>
      <p:ext uri="{BB962C8B-B14F-4D97-AF65-F5344CB8AC3E}">
        <p14:creationId xmlns:p14="http://schemas.microsoft.com/office/powerpoint/2010/main" val="1048360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In this section, you will introduce seven of the most common apps on an Android smartphone. Encourage participants to use their own phones to follow along and explore the apps as you demo them. Note that if attendees are on a tablet, they will be able to follow along with all apps except for the phone app.</a:t>
            </a:r>
          </a:p>
          <a:p>
            <a:pPr marL="0" marR="0">
              <a:spcBef>
                <a:spcPts val="0"/>
              </a:spcBef>
              <a:spcAft>
                <a:spcPts val="0"/>
              </a:spcAft>
            </a:pPr>
            <a:endParaRPr lang="en-US" sz="1800" i="0" dirty="0">
              <a:solidFill>
                <a:srgbClr val="00B0F0"/>
              </a:solidFill>
              <a:effectLst/>
              <a:latin typeface="ATT Aleck Sans" panose="020B0503020203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0" dirty="0">
                <a:solidFill>
                  <a:srgbClr val="00B0F0"/>
                </a:solidFill>
                <a:effectLst/>
                <a:latin typeface="ATT Aleck Sans" panose="020B0503020203020204" pitchFamily="34" charset="0"/>
                <a:ea typeface="Times New Roman" panose="02020603050405020304" pitchFamily="18" charset="0"/>
              </a:rPr>
              <a:t>Please point out to participants: Your screen and the button locations may look different than the device shown on the slides, depending on the type of Android device and the carrier you use.</a:t>
            </a:r>
            <a:endParaRPr lang="en-US" sz="1800" i="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i="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Phones and tablets offer access to an almost unlimited number of apps. Apps are programs designed to help you accomplish different tasks.</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When you turn on your phone and want to get to the Apps view screen, swipe up from the bottom of the Home screen. You should then see a screen that looks something like this one. </a:t>
            </a:r>
          </a:p>
          <a:p>
            <a:pPr marL="0" marR="0">
              <a:lnSpc>
                <a:spcPct val="107000"/>
              </a:lnSpc>
              <a:spcBef>
                <a:spcPts val="0"/>
              </a:spcBef>
              <a:spcAft>
                <a:spcPts val="800"/>
              </a:spcAft>
            </a:pP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i="0" dirty="0">
                <a:solidFill>
                  <a:srgbClr val="000000"/>
                </a:solidFill>
                <a:effectLst/>
                <a:latin typeface="ATT Aleck Sans"/>
                <a:ea typeface="Times New Roman" panose="02020603050405020304" pitchFamily="18" charset="0"/>
                <a:cs typeface="ATT Aleck Sans"/>
              </a:rPr>
              <a:t>In this section of the workshop, I will introduce and talk about some of the most common apps</a:t>
            </a:r>
            <a:r>
              <a:rPr lang="en-US" sz="1800" i="0" dirty="0">
                <a:solidFill>
                  <a:srgbClr val="000000"/>
                </a:solidFill>
                <a:latin typeface="ATT Aleck Sans"/>
                <a:ea typeface="Times New Roman" panose="02020603050405020304" pitchFamily="18" charset="0"/>
                <a:cs typeface="ATT Aleck Sans"/>
              </a:rPr>
              <a:t> on Android devices,</a:t>
            </a:r>
            <a:r>
              <a:rPr lang="en-US" sz="1800" i="0" dirty="0">
                <a:solidFill>
                  <a:srgbClr val="000000"/>
                </a:solidFill>
                <a:effectLst/>
                <a:latin typeface="ATT Aleck Sans"/>
                <a:ea typeface="Times New Roman" panose="02020603050405020304" pitchFamily="18" charset="0"/>
                <a:cs typeface="ATT Aleck Sans"/>
              </a:rPr>
              <a:t> shown here on the screen. Please follow along on your own device and briefly explore each of the apps.</a:t>
            </a:r>
            <a:endParaRPr lang="en-US" sz="1800" i="0" dirty="0">
              <a:effectLst/>
              <a:latin typeface="ATT Aleck Sans"/>
              <a:ea typeface="Times New Roman" panose="02020603050405020304" pitchFamily="18" charset="0"/>
              <a:cs typeface="ATT Aleck Sans"/>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n-US" dirty="0"/>
          </a:p>
        </p:txBody>
      </p:sp>
    </p:spTree>
    <p:extLst>
      <p:ext uri="{BB962C8B-B14F-4D97-AF65-F5344CB8AC3E}">
        <p14:creationId xmlns:p14="http://schemas.microsoft.com/office/powerpoint/2010/main" val="31040758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The Phone app allows you to make and receive calls. To use it, tap on the app to open it.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Point out the Phone app, and then click ENTER to bring up the phone app image.</a:t>
            </a:r>
            <a:r>
              <a:rPr lang="en-US" sz="18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When the app opens, you will see the keypad. You will also see options to go to other screens for recent calls, your contacts, and places.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Point out these items in the bottom menu.]</a:t>
            </a:r>
          </a:p>
          <a:p>
            <a:pPr marL="0" marR="0">
              <a:lnSpc>
                <a:spcPct val="107000"/>
              </a:lnSpc>
              <a:spcBef>
                <a:spcPts val="0"/>
              </a:spcBef>
              <a:spcAft>
                <a:spcPts val="800"/>
              </a:spcAft>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There are two main ways to make a call. You can tap the Contacts icon to select a name listed in your Contacts app. Or you can type a number on the keypad. After dialing a number, you’ll tap the green phone button to start the call. </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When you’re ready to hang up, tap the red phone button to end the call. </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To answer incoming calls, tap on Answer.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n-US" dirty="0"/>
          </a:p>
        </p:txBody>
      </p:sp>
    </p:spTree>
    <p:extLst>
      <p:ext uri="{BB962C8B-B14F-4D97-AF65-F5344CB8AC3E}">
        <p14:creationId xmlns:p14="http://schemas.microsoft.com/office/powerpoint/2010/main" val="13007154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If you want to send a text message, you’ll use the Messages app. To open the app, tap on it on the Apps view screen.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Point out the Messages app, and then click ENTER to bring up the Messages app image.]</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When you open the app, you’ll see your current conversations.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You can use the Search box to search all of your text messages. You can tap the blue button to start a new conversation, or you can tap a current conversation to send or read a new messages and send a response.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Point out these items as you discuss them.</a:t>
            </a:r>
            <a:r>
              <a:rPr lang="en-US" sz="18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To create a new text message conversation, you’ll tap on the blue button to start a conversation.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You can send a text message to a someone by typing their cell phone number in the To field, or, if the person is in your contacts, you can begin to type their name. Once the name of the person displays, you’ll tap it to select it. Then you’ll type your message and then tap on the blue arrow to send it.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n-US" dirty="0"/>
          </a:p>
        </p:txBody>
      </p:sp>
    </p:spTree>
    <p:extLst>
      <p:ext uri="{BB962C8B-B14F-4D97-AF65-F5344CB8AC3E}">
        <p14:creationId xmlns:p14="http://schemas.microsoft.com/office/powerpoint/2010/main" val="4722683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If you want to read or send email, you would tap on the Email app from the Apps view.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Point out the Email app, and then click ENTER to bring up the email app image.</a:t>
            </a:r>
            <a:r>
              <a:rPr lang="en-US" sz="18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In the example on the screen, this individual (David) used his Google account to set up his email on his mobile device. When you open the email app on your phone, you’ll see the Gmail account you used to set up your phone. </a:t>
            </a:r>
          </a:p>
          <a:p>
            <a:pPr marL="0" marR="0">
              <a:lnSpc>
                <a:spcPct val="107000"/>
              </a:lnSpc>
              <a:spcBef>
                <a:spcPts val="0"/>
              </a:spcBef>
              <a:spcAft>
                <a:spcPts val="800"/>
              </a:spcAft>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You can add more apps to your phone in the Settings app. We won’t go through these steps, but it’s helpful to know that you can add an email account from almost any email provider using the Settings app.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n-US" dirty="0"/>
          </a:p>
        </p:txBody>
      </p:sp>
    </p:spTree>
    <p:extLst>
      <p:ext uri="{BB962C8B-B14F-4D97-AF65-F5344CB8AC3E}">
        <p14:creationId xmlns:p14="http://schemas.microsoft.com/office/powerpoint/2010/main" val="4090840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In this workshop you will learn about mobile devices in general and Android devices in particular. We’ll work on building skills and confidence in using your Android device. This will include:</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effectLst/>
              <a:latin typeface="ATT Aleck Sans" panose="020B050302020302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100" dirty="0">
                <a:effectLst/>
                <a:latin typeface="ATT Aleck Sans" panose="020B0503020203020204" pitchFamily="34" charset="0"/>
                <a:ea typeface="Times New Roman" panose="02020603050405020304" pitchFamily="18" charset="0"/>
              </a:rPr>
              <a:t>An introduction to mobile devices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100" dirty="0">
                <a:effectLst/>
                <a:latin typeface="ATT Aleck Sans" panose="020B0503020203020204" pitchFamily="34" charset="0"/>
                <a:ea typeface="Times New Roman" panose="02020603050405020304" pitchFamily="18" charset="0"/>
              </a:rPr>
              <a:t>Skill building, including . . .</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100" dirty="0">
                <a:effectLst/>
                <a:latin typeface="ATT Aleck Sans" panose="020B0503020203020204" pitchFamily="34" charset="0"/>
                <a:ea typeface="Times New Roman" panose="02020603050405020304" pitchFamily="18" charset="0"/>
              </a:rPr>
              <a:t>Navigating your mobile device</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100" dirty="0">
                <a:effectLst/>
                <a:latin typeface="ATT Aleck Sans" panose="020B0503020203020204" pitchFamily="34" charset="0"/>
                <a:ea typeface="Times New Roman" panose="02020603050405020304" pitchFamily="18" charset="0"/>
              </a:rPr>
              <a:t>Common apps on mobile devices</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100" dirty="0">
                <a:effectLst/>
                <a:latin typeface="ATT Aleck Sans" panose="020B0503020203020204" pitchFamily="34" charset="0"/>
                <a:ea typeface="Times New Roman" panose="02020603050405020304" pitchFamily="18" charset="0"/>
              </a:rPr>
              <a:t>Getting connected to Wi-Fi on your device</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100" dirty="0">
                <a:effectLst/>
                <a:latin typeface="ATT Aleck Sans" panose="020B0503020203020204" pitchFamily="34" charset="0"/>
                <a:ea typeface="Times New Roman" panose="02020603050405020304" pitchFamily="18" charset="0"/>
              </a:rPr>
              <a:t>Helpful device settings for accessibility and privacy</a:t>
            </a:r>
            <a:endParaRPr lang="en-US"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100" dirty="0">
                <a:effectLst/>
                <a:latin typeface="ATT Aleck Sans" panose="020B0503020203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100" dirty="0">
                <a:effectLst/>
                <a:latin typeface="ATT Aleck Sans" panose="020B0503020203020204" pitchFamily="34" charset="0"/>
                <a:ea typeface="Times New Roman" panose="02020603050405020304" pitchFamily="18" charset="0"/>
              </a:rPr>
              <a:t>You’ll also learn </a:t>
            </a:r>
            <a:r>
              <a:rPr lang="en-US" sz="1100" b="0" dirty="0">
                <a:effectLst/>
                <a:latin typeface="ATT Aleck Sans" panose="020B0503020203020204" pitchFamily="34" charset="0"/>
                <a:ea typeface="Times New Roman" panose="02020603050405020304" pitchFamily="18" charset="0"/>
              </a:rPr>
              <a:t>tips and tricks </a:t>
            </a:r>
            <a:r>
              <a:rPr lang="en-US" sz="1100" dirty="0">
                <a:effectLst/>
                <a:latin typeface="ATT Aleck Sans" panose="020B0503020203020204" pitchFamily="34" charset="0"/>
                <a:ea typeface="Times New Roman" panose="02020603050405020304" pitchFamily="18" charset="0"/>
              </a:rPr>
              <a:t>for safety and security with your device. And you will have opportunities to practice. </a:t>
            </a:r>
          </a:p>
          <a:p>
            <a:pPr marL="0" marR="0">
              <a:spcBef>
                <a:spcPts val="0"/>
              </a:spcBef>
              <a:spcAft>
                <a:spcPts val="0"/>
              </a:spcAft>
            </a:pPr>
            <a:endParaRPr lang="en-US" sz="1100" dirty="0">
              <a:effectLst/>
              <a:latin typeface="ATT Aleck Sans" panose="020B0503020203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i="1" dirty="0">
                <a:effectLst/>
                <a:latin typeface="ATT Aleck Sans" panose="020B0503020203020204" pitchFamily="34" charset="0"/>
                <a:ea typeface="Times New Roman" panose="02020603050405020304" pitchFamily="18" charset="0"/>
              </a:rPr>
              <a:t>INSTRUCTOR NOTE: </a:t>
            </a:r>
            <a:r>
              <a:rPr lang="en-US" sz="1100" i="0" dirty="0">
                <a:effectLst/>
                <a:latin typeface="ATT Aleck Sans" panose="020B0503020203020204" pitchFamily="34" charset="0"/>
                <a:ea typeface="Times New Roman" panose="02020603050405020304" pitchFamily="18" charset="0"/>
              </a:rPr>
              <a:t>Please remind participants: </a:t>
            </a:r>
            <a:r>
              <a:rPr lang="en-US" sz="1200" i="0" dirty="0">
                <a:effectLst/>
                <a:latin typeface="ATT Aleck Sans" panose="020B0503020203020204" pitchFamily="34" charset="0"/>
                <a:ea typeface="Times New Roman" panose="02020603050405020304" pitchFamily="18" charset="0"/>
              </a:rPr>
              <a:t>This workshop is specific to Android mobile devices and Android’s operating system. If you are interested in another operating system, please visit dititalliteracy.att.com or consider another workshop being offered.</a:t>
            </a:r>
            <a:endParaRPr lang="en-US" sz="1200" i="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ATT Aleck Sans" panose="020B0503020203020204" pitchFamily="34" charset="0"/>
                <a:ea typeface="Calibri" panose="020F0502020204030204" pitchFamily="34" charset="0"/>
              </a:rPr>
              <a:t>Let’s get started!</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n-US" dirty="0"/>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When you want to search the web from your phone, tap on the Internet icon to launch a web browser. This app works much like a web browser on a computer.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Point out the Internet app, and then click ENTER to bring up the internet app image.</a:t>
            </a:r>
            <a:r>
              <a:rPr lang="en-US" sz="18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In this example, we can see the homepage of the Chicago Public Library. You can search the web or visit a website using the address bar on the top.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Point out the address bar.]</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Once you have a webpage up in the browser, you can swipe up to scroll down the page.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n-US" dirty="0"/>
          </a:p>
        </p:txBody>
      </p:sp>
    </p:spTree>
    <p:extLst>
      <p:ext uri="{BB962C8B-B14F-4D97-AF65-F5344CB8AC3E}">
        <p14:creationId xmlns:p14="http://schemas.microsoft.com/office/powerpoint/2010/main" val="1947707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When you want to take a picture or video, tap on the Camera icon to launch the camera app.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Point out the Camera app, and then click Enter to bring up the camera app image.]</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You can use these buttons to switch between camera modes—photo and video.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Point out these items as you discuss them.]</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This menu across the top allows you to change the camera settings, turn the flash on or off, set a time, change the aspect ratio, or add a filter.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Point out these items as you discuss them.</a:t>
            </a:r>
            <a:r>
              <a:rPr lang="en-US" sz="18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Tap this button to take a picture or record a video.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Point out the button.]</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After you take a picture, you have the option to like the image, edit the image, share the image, or delete the image.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Point out these items as you discuss them.]</a:t>
            </a:r>
          </a:p>
          <a:p>
            <a:pPr marL="0" marR="0">
              <a:lnSpc>
                <a:spcPct val="107000"/>
              </a:lnSpc>
              <a:spcBef>
                <a:spcPts val="0"/>
              </a:spcBef>
              <a:spcAft>
                <a:spcPts val="800"/>
              </a:spcAft>
            </a:pP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kern="1200" dirty="0">
                <a:solidFill>
                  <a:schemeClr val="tx1"/>
                </a:solidFill>
                <a:effectLst/>
                <a:latin typeface="+mn-lt"/>
                <a:ea typeface="+mn-ea"/>
                <a:cs typeface="+mn-cs"/>
              </a:rPr>
              <a:t>Press ENTER again</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If you want to share your photo or video by email, text message, or other sharing platform (such as social media), tap the Share icon.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n-US" dirty="0"/>
          </a:p>
        </p:txBody>
      </p:sp>
    </p:spTree>
    <p:extLst>
      <p:ext uri="{BB962C8B-B14F-4D97-AF65-F5344CB8AC3E}">
        <p14:creationId xmlns:p14="http://schemas.microsoft.com/office/powerpoint/2010/main" val="20274532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When you want to find an address or get directions, you’ll tap on the Maps icon to launch the maps app. As you can see in this example, Android devices come preinstalled with Google Maps.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Point out the Maps app, and then click Enter to bring up the maps app image.]</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i="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To do a search, enter the location into the “Search here” box. </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Once you have the location on the screen, click on Directions to get directions to the location. </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From there, you can select directions for driving, public transit, walking, and more.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Point out these items as you discuss them.]</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To get live directions similar to a GPS, you must have a data plan and be connected to a cellular or Wi-Fi network. You may also need to give the app permission to view your location, or you can add your location manually.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n-US" dirty="0"/>
          </a:p>
        </p:txBody>
      </p:sp>
    </p:spTree>
    <p:extLst>
      <p:ext uri="{BB962C8B-B14F-4D97-AF65-F5344CB8AC3E}">
        <p14:creationId xmlns:p14="http://schemas.microsoft.com/office/powerpoint/2010/main" val="28049629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INSTRUCTOR NOTE: </a:t>
            </a:r>
            <a:r>
              <a:rPr lang="en-US"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Ask learners: what other apps might you be interested in? Ask what popular apps they may know of in these popular categories, or others they come up with on their own (for example, Spotify or Pandora for music, Netflix or Hulu for streaming video, and so on).</a:t>
            </a:r>
            <a:endParaRPr lang="en-US" sz="1800" b="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n-US" dirty="0"/>
          </a:p>
        </p:txBody>
      </p:sp>
    </p:spTree>
    <p:extLst>
      <p:ext uri="{BB962C8B-B14F-4D97-AF65-F5344CB8AC3E}">
        <p14:creationId xmlns:p14="http://schemas.microsoft.com/office/powerpoint/2010/main" val="21860681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To add apps on any Android-supported device, you would tap on the Play Store icon, located on the Apps view screen.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Point out the Play Store app, and then click Enter to bring up the Play Store image.]</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From the Play Store, you can browse Featured Apps, look through categories, or search for an app by name.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Point out these items as you discuss them.]</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Here we can see results from a search for a dictionary app. Let’s take a look at the first app in the list.</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If an app has an Install button instead of a price, like this example, the app is free. If you instead see an Open button, the app is already installed on your device. From this page you can learn more about the app, including preview pictures and customer reviews.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To install the app, you would click on the Install button. Once the app downloads, it appears on your Apps view screen. If the app is not free, you may be required to authorize the purchase by typing in your email account password or by verifying with your facial recognition or fingerprint.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To delete an app, tap and hold on the app. A menu will appear where you can uninstall the app.</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n-US" dirty="0"/>
          </a:p>
        </p:txBody>
      </p:sp>
    </p:spTree>
    <p:extLst>
      <p:ext uri="{BB962C8B-B14F-4D97-AF65-F5344CB8AC3E}">
        <p14:creationId xmlns:p14="http://schemas.microsoft.com/office/powerpoint/2010/main" val="29395388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INSTRUCTOR NOTE: </a:t>
            </a:r>
            <a:r>
              <a:rPr lang="en-US" i="0" dirty="0"/>
              <a:t>Point attendees to Activity 2 on Activity Sheet page 2. </a:t>
            </a:r>
          </a:p>
          <a:p>
            <a:endParaRPr lang="en-US" dirty="0"/>
          </a:p>
          <a:p>
            <a:pPr marL="0" marR="0" lvl="0" indent="0">
              <a:spcBef>
                <a:spcPts val="0"/>
              </a:spcBef>
              <a:spcAft>
                <a:spcPts val="0"/>
              </a:spcAft>
              <a:buFont typeface="+mj-lt"/>
              <a:buNone/>
            </a:pPr>
            <a:endParaRPr lang="en-US" sz="1800"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n-US" dirty="0"/>
          </a:p>
        </p:txBody>
      </p:sp>
    </p:spTree>
    <p:extLst>
      <p:ext uri="{BB962C8B-B14F-4D97-AF65-F5344CB8AC3E}">
        <p14:creationId xmlns:p14="http://schemas.microsoft.com/office/powerpoint/2010/main" val="41229241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INSTRUCTOR NOTE: </a:t>
            </a:r>
            <a:r>
              <a:rPr lang="en-US" i="0" dirty="0"/>
              <a:t>For the first six questions, ask learners the questions, and have them call out the answers. Encourage them to tap to open each of the apps. Consider asking one learner to show you their screen so you can check that learners are following along and are able to open the appropriate apps. </a:t>
            </a:r>
            <a:r>
              <a:rPr lang="en-US" sz="1800" i="0" dirty="0">
                <a:effectLst/>
                <a:latin typeface="Segoe UI" panose="020B0502040204020203" pitchFamily="34" charset="0"/>
              </a:rPr>
              <a:t>Encourage learners without a device to answer using the Activity Sheet image. </a:t>
            </a:r>
            <a:endParaRPr lang="en-US" i="0" dirty="0"/>
          </a:p>
          <a:p>
            <a:endParaRPr lang="en-US" dirty="0"/>
          </a:p>
          <a:p>
            <a:pPr marL="0" marR="0">
              <a:spcBef>
                <a:spcPts val="0"/>
              </a:spcBef>
              <a:spcAft>
                <a:spcPts val="0"/>
              </a:spcAft>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What app do you use to:</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Send an email? ________________________</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Search the web?  ______________________</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Send a text?  __________________________</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Record a video?  _______________________</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Make a phone call?  ____________________</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How do you get back to the Apps view when you have an app open?</a:t>
            </a:r>
            <a:r>
              <a:rPr lang="en-US" sz="1200" dirty="0">
                <a:effectLst/>
                <a:latin typeface="Calibri" panose="020F0502020204030204" pitchFamily="34" charset="0"/>
                <a:ea typeface="Calibri" panose="020F0502020204030204" pitchFamily="34" charset="0"/>
                <a:cs typeface="Times New Roman" panose="02020603050405020304" pitchFamily="18" charset="0"/>
              </a:rPr>
              <a:t> _________________________</a:t>
            </a:r>
          </a:p>
          <a:p>
            <a:endParaRPr lang="en-US" dirty="0"/>
          </a:p>
          <a:p>
            <a:r>
              <a:rPr lang="en-US" sz="1200" dirty="0">
                <a:latin typeface="ATT Aleck Sans" panose="020B0503020203020204" pitchFamily="34" charset="0"/>
                <a:cs typeface="ATT Aleck Sans" panose="020B0503020203020204" pitchFamily="34" charset="0"/>
              </a:rPr>
              <a:t>Open the camera app and take a picture. Show the instructor the image you took. </a:t>
            </a:r>
          </a:p>
          <a:p>
            <a:endParaRPr lang="en-US" sz="1200" dirty="0">
              <a:latin typeface="ATT Aleck Sans" panose="020B0503020203020204" pitchFamily="34" charset="0"/>
              <a:cs typeface="ATT Aleck Sans" panose="020B0503020203020204" pitchFamily="34" charset="0"/>
            </a:endParaRPr>
          </a:p>
          <a:p>
            <a:pPr marL="0" marR="0">
              <a:lnSpc>
                <a:spcPct val="107000"/>
              </a:lnSpc>
              <a:spcBef>
                <a:spcPts val="0"/>
              </a:spcBef>
              <a:spcAft>
                <a:spcPts val="800"/>
              </a:spcAft>
            </a:pPr>
            <a:r>
              <a:rPr lang="en-US" sz="1200" dirty="0">
                <a:effectLst/>
                <a:latin typeface="+mn-lt"/>
                <a:ea typeface="Calibri" panose="020F0502020204030204" pitchFamily="34" charset="0"/>
                <a:cs typeface="Times New Roman" panose="02020603050405020304" pitchFamily="18" charset="0"/>
              </a:rPr>
              <a:t>Open the browser and search for the PLA Digital Learn website: </a:t>
            </a:r>
            <a:r>
              <a:rPr lang="en-US" sz="1200" u="sng" dirty="0">
                <a:solidFill>
                  <a:srgbClr val="0563C1"/>
                </a:solidFill>
                <a:effectLst/>
                <a:latin typeface="+mn-lt"/>
                <a:ea typeface="Calibri" panose="020F0502020204030204" pitchFamily="34" charset="0"/>
                <a:cs typeface="Times New Roman" panose="02020603050405020304" pitchFamily="18" charset="0"/>
                <a:hlinkClick r:id="rId3"/>
              </a:rPr>
              <a:t>https://www.digitallearn.org/</a:t>
            </a:r>
            <a:r>
              <a:rPr lang="en-US" sz="1200" dirty="0">
                <a:effectLst/>
                <a:latin typeface="+mn-lt"/>
                <a:ea typeface="Calibri" panose="020F0502020204030204" pitchFamily="34" charset="0"/>
                <a:cs typeface="Times New Roman" panose="02020603050405020304" pitchFamily="18" charset="0"/>
              </a:rPr>
              <a:t> Scroll to the link about Accounts and Passwords. Tap the link and show the instructor your screen.</a:t>
            </a:r>
          </a:p>
          <a:p>
            <a:endParaRPr lang="en-US" i="1" dirty="0">
              <a:cs typeface="Calibri"/>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n-US" dirty="0"/>
          </a:p>
        </p:txBody>
      </p:sp>
    </p:spTree>
    <p:extLst>
      <p:ext uri="{BB962C8B-B14F-4D97-AF65-F5344CB8AC3E}">
        <p14:creationId xmlns:p14="http://schemas.microsoft.com/office/powerpoint/2010/main" val="1970631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Mobile devices must be connected to a cellular or wireless network to access the internet and make calls. To connect your phone to a cellular network, you need to have a service plan with a cellular service provider. If you have a cellular plan, your phone will connect to the network automatically everywhere that your cellular plan has coverage. You will know you are connected to the cellular network when you see the cell phone signal symbol to show the strength of the connection. The number of bars of the cellular connection lets you know how strong the signal is.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i="1" dirty="0"/>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Another way you can connect your phone or tablet to the internet is connecting to a Wi-Fi network. All smartphones and tablets can connect to the internet using Wi-Fi.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Many businesses, libraries, and other public places offer free Wi-Fi. You can use these public Wi-Fi networks while you visit these locations. Sometimes, you may need a password to access the network. </a:t>
            </a:r>
          </a:p>
          <a:p>
            <a:pPr marL="0" marR="0">
              <a:lnSpc>
                <a:spcPct val="107000"/>
              </a:lnSpc>
              <a:spcBef>
                <a:spcPts val="0"/>
              </a:spcBef>
              <a:spcAft>
                <a:spcPts val="800"/>
              </a:spcAft>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If you want to connect your Android phone to a Wi-Fi network in your home, you will need to sign up with an internet service provider (ISP).</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n-US" dirty="0"/>
          </a:p>
        </p:txBody>
      </p:sp>
    </p:spTree>
    <p:extLst>
      <p:ext uri="{BB962C8B-B14F-4D97-AF65-F5344CB8AC3E}">
        <p14:creationId xmlns:p14="http://schemas.microsoft.com/office/powerpoint/2010/main" val="36075537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Please edit this slide to add a text box with information on the Wi-Fi at your location, for learners to connect to. </a:t>
            </a:r>
          </a:p>
          <a:p>
            <a:pPr marL="0" marR="0">
              <a:lnSpc>
                <a:spcPct val="107000"/>
              </a:lnSpc>
              <a:spcBef>
                <a:spcPts val="0"/>
              </a:spcBef>
              <a:spcAft>
                <a:spcPts val="800"/>
              </a:spcAft>
            </a:pPr>
            <a:endParaRPr lang="en-US" sz="12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If you want to connect to Wi-Fi, you’ll click on Settings on the Apps view screen. [</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Point out the Settings app, and then click Enter to bring up the settings app image.]</a:t>
            </a:r>
            <a:endParaRPr lang="en-US" sz="12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Then you’ll tap on Connections.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Point out Connections on the image.]</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You’ll see a list of Wi-Fi networks that are nearby. Networks with a lock icon require a password. Networks without a lock are public and do not need a password. Some public networks may ask you to accept an agreement before they will allow you to connect your device.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Once you are connected to the Wi-Fi network, you will see the Wi-Fi icon in the status bar at the top of your device.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Point out the Wi-Fi icon on the status bar.]</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n-US" dirty="0"/>
          </a:p>
        </p:txBody>
      </p:sp>
    </p:spTree>
    <p:extLst>
      <p:ext uri="{BB962C8B-B14F-4D97-AF65-F5344CB8AC3E}">
        <p14:creationId xmlns:p14="http://schemas.microsoft.com/office/powerpoint/2010/main" val="40297112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To keep your information safe when you connect to Wi-Fi, follow these Wi-Fi security tips.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15000"/>
              </a:lnSpc>
              <a:spcBef>
                <a:spcPts val="0"/>
              </a:spcBef>
              <a:spcAft>
                <a:spcPts val="0"/>
              </a:spcAft>
              <a:buFont typeface="Symbol" panose="05050102010706020507" pitchFamily="18" charset="2"/>
              <a:buNone/>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Make sure you trust a public network before connecting to it. Do you know who set up the network?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15000"/>
              </a:lnSpc>
              <a:spcBef>
                <a:spcPts val="0"/>
              </a:spcBef>
              <a:spcAft>
                <a:spcPts val="0"/>
              </a:spcAft>
              <a:buFont typeface="Symbol" panose="05050102010706020507" pitchFamily="18" charset="2"/>
              <a:buNone/>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nSpc>
                <a:spcPct val="115000"/>
              </a:lnSpc>
              <a:spcBef>
                <a:spcPts val="0"/>
              </a:spcBef>
              <a:spcAft>
                <a:spcPts val="0"/>
              </a:spcAft>
              <a:buFont typeface="Symbol" panose="05050102010706020507" pitchFamily="18" charset="2"/>
              <a:buNone/>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a:t>
            </a:r>
            <a:r>
              <a:rPr lang="en-US" sz="1800" kern="1200" dirty="0">
                <a:effectLst/>
                <a:latin typeface="Calibri" panose="020F0502020204030204" pitchFamily="34" charset="0"/>
                <a:ea typeface="MS PGothic" panose="020B0600070205080204" pitchFamily="34" charset="-128"/>
              </a:rPr>
              <a:t>ry not to send private information over public Wi-Fi networks. </a:t>
            </a:r>
          </a:p>
          <a:p>
            <a:pPr marL="0" marR="0" lvl="0" indent="0">
              <a:lnSpc>
                <a:spcPct val="115000"/>
              </a:lnSpc>
              <a:spcBef>
                <a:spcPts val="0"/>
              </a:spcBef>
              <a:spcAft>
                <a:spcPts val="0"/>
              </a:spcAft>
              <a:buFont typeface="Symbol" panose="05050102010706020507" pitchFamily="18" charset="2"/>
              <a:buNone/>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nSpc>
                <a:spcPct val="115000"/>
              </a:lnSpc>
              <a:spcBef>
                <a:spcPts val="0"/>
              </a:spcBef>
              <a:spcAft>
                <a:spcPts val="0"/>
              </a:spcAft>
              <a:buFont typeface="Symbol" panose="05050102010706020507" pitchFamily="18" charset="2"/>
              <a:buNone/>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If you do send personal information, make sure the website is secure and begins with </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https. </a:t>
            </a:r>
            <a:endParaRPr lang="en-US" sz="18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nSpc>
                <a:spcPct val="115000"/>
              </a:lnSpc>
              <a:spcBef>
                <a:spcPts val="0"/>
              </a:spcBef>
              <a:spcAft>
                <a:spcPts val="0"/>
              </a:spcAft>
              <a:buFont typeface="Symbol" panose="05050102010706020507" pitchFamily="18" charset="2"/>
              <a:buNone/>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Set up a password for your home network to block intruders from accessing it.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b="0" dirty="0"/>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n-US" dirty="0"/>
          </a:p>
        </p:txBody>
      </p:sp>
    </p:spTree>
    <p:extLst>
      <p:ext uri="{BB962C8B-B14F-4D97-AF65-F5344CB8AC3E}">
        <p14:creationId xmlns:p14="http://schemas.microsoft.com/office/powerpoint/2010/main" val="1366857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Ask learners the question on the slide. Lead a brief discussion on why they’re attending the workshop. Possibilities include that they have an Android device and want to learn more, or that they’re in the process of deciding on whether to buy an Android device.</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TT Aleck Sans" panose="020B050302020302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n-US" dirty="0"/>
          </a:p>
        </p:txBody>
      </p:sp>
    </p:spTree>
    <p:extLst>
      <p:ext uri="{BB962C8B-B14F-4D97-AF65-F5344CB8AC3E}">
        <p14:creationId xmlns:p14="http://schemas.microsoft.com/office/powerpoint/2010/main" val="17696228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INSTRUCTOR NOTE: </a:t>
            </a:r>
            <a:r>
              <a:rPr lang="en-US" i="0" dirty="0"/>
              <a:t>Point attendees to Activity 3 on Activity Sheet page 3 and 4. </a:t>
            </a:r>
          </a:p>
          <a:p>
            <a:endParaRPr lang="en-US" dirty="0"/>
          </a:p>
          <a:p>
            <a:pPr marL="0" marR="0" lvl="0" indent="0">
              <a:spcBef>
                <a:spcPts val="0"/>
              </a:spcBef>
              <a:spcAft>
                <a:spcPts val="0"/>
              </a:spcAft>
              <a:buFont typeface="+mj-lt"/>
              <a:buNone/>
            </a:pPr>
            <a:endParaRPr lang="en-US" sz="1800"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n-US" dirty="0"/>
          </a:p>
        </p:txBody>
      </p:sp>
    </p:spTree>
    <p:extLst>
      <p:ext uri="{BB962C8B-B14F-4D97-AF65-F5344CB8AC3E}">
        <p14:creationId xmlns:p14="http://schemas.microsoft.com/office/powerpoint/2010/main" val="40019227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Check the public and secured Wi-Fi options using your own device. Use this information to discuss learners’ answers about which are secure and which are public.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dirty="0">
              <a:solidFill>
                <a:srgbClr val="00B0F0"/>
              </a:solidFill>
              <a:effectLst/>
              <a:latin typeface="ATT Aleck Sans" panose="020B0503020203020204" pitchFamily="34" charset="0"/>
              <a:ea typeface="Times New Roman" panose="02020603050405020304" pitchFamily="18" charset="0"/>
            </a:endParaRPr>
          </a:p>
          <a:p>
            <a:pPr marL="0" marR="0">
              <a:lnSpc>
                <a:spcPct val="107000"/>
              </a:lnSpc>
              <a:spcBef>
                <a:spcPts val="0"/>
              </a:spcBef>
              <a:spcAft>
                <a:spcPts val="800"/>
              </a:spcAft>
            </a:pPr>
            <a:r>
              <a:rPr lang="en-US" sz="1800" i="0" dirty="0">
                <a:effectLst/>
                <a:latin typeface="Calibri" panose="020F0502020204030204" pitchFamily="34" charset="0"/>
                <a:ea typeface="Calibri" panose="020F0502020204030204" pitchFamily="34" charset="0"/>
                <a:cs typeface="Times New Roman" panose="02020603050405020304" pitchFamily="18" charset="0"/>
              </a:rPr>
              <a:t>If a participant doesn’t have their own device, they can use the image on the Activity Sheet to write down a secure and a public network.</a:t>
            </a:r>
          </a:p>
          <a:p>
            <a:pPr marL="0" marR="0">
              <a:lnSpc>
                <a:spcPct val="107000"/>
              </a:lnSpc>
              <a:spcBef>
                <a:spcPts val="0"/>
              </a:spcBef>
              <a:spcAft>
                <a:spcPts val="800"/>
              </a:spcAft>
            </a:pP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1"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n-US" dirty="0"/>
          </a:p>
        </p:txBody>
      </p:sp>
    </p:spTree>
    <p:extLst>
      <p:ext uri="{BB962C8B-B14F-4D97-AF65-F5344CB8AC3E}">
        <p14:creationId xmlns:p14="http://schemas.microsoft.com/office/powerpoint/2010/main" val="32592399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Talk through the questions on the scenario of using Wi-Fi in a coffee shop. </a:t>
            </a:r>
          </a:p>
          <a:p>
            <a:pPr marL="0" marR="0">
              <a:lnSpc>
                <a:spcPct val="107000"/>
              </a:lnSpc>
              <a:spcBef>
                <a:spcPts val="0"/>
              </a:spcBef>
              <a:spcAft>
                <a:spcPts val="800"/>
              </a:spcAft>
            </a:pPr>
            <a:endParaRPr lang="en-US" sz="1800" i="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You’re relaxing in a coffee shop. You want to connect to Wi-Fi and do some personal tasks on your smartphone. On your phone, you see a list of Wi-Fi networks. Which would you connect to? Why or why not? </a:t>
            </a:r>
          </a:p>
          <a:p>
            <a:pPr marL="0" marR="0">
              <a:lnSpc>
                <a:spcPct val="107000"/>
              </a:lnSpc>
              <a:spcBef>
                <a:spcPts val="0"/>
              </a:spcBef>
              <a:spcAft>
                <a:spcPts val="800"/>
              </a:spcAft>
            </a:pPr>
            <a:r>
              <a:rPr lang="en-US" sz="1800" b="1" i="0" kern="1200" dirty="0">
                <a:effectLst/>
                <a:latin typeface="Calibri" panose="020F0502020204030204" pitchFamily="34" charset="0"/>
                <a:ea typeface="MS PGothic" panose="020B0600070205080204" pitchFamily="34" charset="-128"/>
                <a:cs typeface="Calibri" panose="020F0502020204030204" pitchFamily="34" charset="0"/>
              </a:rPr>
              <a:t>Answer: </a:t>
            </a:r>
            <a:r>
              <a:rPr lang="en-US" sz="1800" b="0" i="0" kern="1200" dirty="0">
                <a:effectLst/>
                <a:latin typeface="Calibri" panose="020F0502020204030204" pitchFamily="34" charset="0"/>
                <a:ea typeface="MS PGothic" panose="020B0600070205080204" pitchFamily="34" charset="-128"/>
                <a:cs typeface="Calibri" panose="020F0502020204030204" pitchFamily="34" charset="0"/>
              </a:rPr>
              <a:t>They would want to use the public Wi-Fi because it’s free, but they would want to be careful about which personal tasks they are engaging in.  </a:t>
            </a:r>
          </a:p>
          <a:p>
            <a:pPr marL="0" marR="0">
              <a:lnSpc>
                <a:spcPct val="107000"/>
              </a:lnSpc>
              <a:spcBef>
                <a:spcPts val="0"/>
              </a:spcBef>
              <a:spcAft>
                <a:spcPts val="800"/>
              </a:spcAft>
            </a:pPr>
            <a:endParaRPr lang="en-US" sz="1800" i="1"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You want to do some online banking at the coffee shop. Is this a good idea on the Wi-Fi network you’re on? Why or why not? </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i="0" kern="1200" dirty="0">
                <a:effectLst/>
                <a:latin typeface="Calibri" panose="020F0502020204030204" pitchFamily="34" charset="0"/>
                <a:ea typeface="MS PGothic" panose="020B0600070205080204" pitchFamily="34" charset="-128"/>
                <a:cs typeface="Calibri" panose="020F0502020204030204" pitchFamily="34" charset="0"/>
              </a:rPr>
              <a:t>Answer: </a:t>
            </a:r>
            <a:r>
              <a:rPr lang="en-US" sz="1800" b="0" i="0" kern="1200" dirty="0">
                <a:effectLst/>
                <a:latin typeface="Calibri" panose="020F0502020204030204" pitchFamily="34" charset="0"/>
                <a:ea typeface="MS PGothic" panose="020B0600070205080204" pitchFamily="34" charset="-128"/>
                <a:cs typeface="Calibri" panose="020F0502020204030204" pitchFamily="34" charset="0"/>
              </a:rPr>
              <a:t>It’s a bad idea to do banking on a public network. It’s best to wait to do banking on a private network where you know and trust the person who set up the network.</a:t>
            </a:r>
            <a:endParaRPr lang="en-US" sz="1800" b="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1"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n-US" dirty="0"/>
          </a:p>
        </p:txBody>
      </p:sp>
    </p:spTree>
    <p:extLst>
      <p:ext uri="{BB962C8B-B14F-4D97-AF65-F5344CB8AC3E}">
        <p14:creationId xmlns:p14="http://schemas.microsoft.com/office/powerpoint/2010/main" val="10059447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Please point out to participants: This screen and the button locations may look different from your own device, depending on the type of Android device you have and the carrier you use.</a:t>
            </a:r>
            <a:endParaRPr lang="en-US" sz="1800" i="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sz="1800" i="1"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In the Settings app, you can view and change the settings on your mobile device, including accessibility features, biometrics and security preferences, software updates, and more.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n-US" dirty="0"/>
          </a:p>
        </p:txBody>
      </p:sp>
    </p:spTree>
    <p:extLst>
      <p:ext uri="{BB962C8B-B14F-4D97-AF65-F5344CB8AC3E}">
        <p14:creationId xmlns:p14="http://schemas.microsoft.com/office/powerpoint/2010/main" val="15663893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INSTRUCTOR NOTE: </a:t>
            </a:r>
            <a:r>
              <a:rPr lang="en-US" sz="18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Lead a brief discussion with learners: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What method are using to lock and unlock your phone?</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n-US" sz="1800" b="1"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Possible methods: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PIN, passcode, Face ID, iris scan, or fingerprint </a:t>
            </a:r>
          </a:p>
          <a:p>
            <a:pPr marL="0" marR="0">
              <a:lnSpc>
                <a:spcPct val="107000"/>
              </a:lnSpc>
              <a:spcBef>
                <a:spcPts val="0"/>
              </a:spcBef>
              <a:spcAft>
                <a:spcPts val="800"/>
              </a:spcAft>
            </a:pPr>
            <a:endParaRPr lang="en-US" sz="1800" i="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Mobile devices come with settings to help protect your device and your information. One of the most important things you can do is set a personal identification number (PIN) or passcode to access and use your mobile device. This will help protect the data that is stored on your device if the device is ever lost or stolen. Each time you turn on your device or wake up the screen, you will see a prompt to unlock it.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1" dirty="0">
              <a:effectLst/>
              <a:latin typeface="Calibri" panose="020F0502020204030204" pitchFamily="34" charset="0"/>
              <a:ea typeface="Calibri" panose="020F0502020204030204" pitchFamily="34" charset="0"/>
              <a:cs typeface="Times New Roman" panose="02020603050405020304" pitchFamily="18" charset="0"/>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n-US" dirty="0"/>
          </a:p>
        </p:txBody>
      </p:sp>
    </p:spTree>
    <p:extLst>
      <p:ext uri="{BB962C8B-B14F-4D97-AF65-F5344CB8AC3E}">
        <p14:creationId xmlns:p14="http://schemas.microsoft.com/office/powerpoint/2010/main" val="23348463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To set a pin or passcode, tap Settings. </a:t>
            </a:r>
          </a:p>
          <a:p>
            <a:pPr marL="0" marR="0">
              <a:lnSpc>
                <a:spcPct val="107000"/>
              </a:lnSpc>
              <a:spcBef>
                <a:spcPts val="0"/>
              </a:spcBef>
              <a:spcAft>
                <a:spcPts val="800"/>
              </a:spcAft>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Then look for the option to lock the screen. </a:t>
            </a:r>
          </a:p>
          <a:p>
            <a:pPr marL="0" marR="0">
              <a:lnSpc>
                <a:spcPct val="107000"/>
              </a:lnSpc>
              <a:spcBef>
                <a:spcPts val="0"/>
              </a:spcBef>
              <a:spcAft>
                <a:spcPts val="800"/>
              </a:spcAft>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You’ll find the options there.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You can also use unlock your phone using Face ID, iris scan, or fingerprint. You would need to follow the prompts to store that information in your Settings before you can enable this feature.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Please recommend that learners explore these features on their own after the workshop. The Learner Handout includes this recommendation.</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35</a:t>
            </a:fld>
            <a:endParaRPr lang="en-US" dirty="0"/>
          </a:p>
        </p:txBody>
      </p:sp>
    </p:spTree>
    <p:extLst>
      <p:ext uri="{BB962C8B-B14F-4D97-AF65-F5344CB8AC3E}">
        <p14:creationId xmlns:p14="http://schemas.microsoft.com/office/powerpoint/2010/main" val="13937633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Many apps on mobile devices have regular updates. Sometimes the updates have new features, but most importantly, updates fix bugs and problems and increase security. Android will automatically update the apps when the phone is connected to a Wi-Fi network.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You can see these settings by going to the Play Store.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Then go into your account and tap “Manage Apps &amp; Devices.”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A list of how many updates are available displays. In this example all of the apps are up to date.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36</a:t>
            </a:fld>
            <a:endParaRPr lang="en-US" dirty="0"/>
          </a:p>
        </p:txBody>
      </p:sp>
    </p:spTree>
    <p:extLst>
      <p:ext uri="{BB962C8B-B14F-4D97-AF65-F5344CB8AC3E}">
        <p14:creationId xmlns:p14="http://schemas.microsoft.com/office/powerpoint/2010/main" val="32114152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Privacy settings are also important for mobile devices. Using your phone’s privacy settings, you can decide which apps have access to information and data stored on your device, such as your location, photos, and microphone.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To access the privacy settings, tap on the Settings icon.</a:t>
            </a:r>
          </a:p>
          <a:p>
            <a:pPr marL="0" marR="0">
              <a:lnSpc>
                <a:spcPct val="107000"/>
              </a:lnSpc>
              <a:spcBef>
                <a:spcPts val="0"/>
              </a:spcBef>
              <a:spcAft>
                <a:spcPts val="800"/>
              </a:spcAft>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Then tap the donut icon.</a:t>
            </a:r>
          </a:p>
          <a:p>
            <a:pPr marL="0" marR="0">
              <a:lnSpc>
                <a:spcPct val="107000"/>
              </a:lnSpc>
              <a:spcBef>
                <a:spcPts val="0"/>
              </a:spcBef>
              <a:spcAft>
                <a:spcPts val="800"/>
              </a:spcAft>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Then tap Privacy and follow the prompts. The way you set your privacy settings may differ depending on the device manufacturer. Because there’s a variety of Android mobile devices, you may notice slight differences between your device and this example.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Please recommend that learners explore these features on their own after the workshop. The Learner Handout includes this recommendation. </a:t>
            </a:r>
            <a:endParaRPr lang="en-US" i="0" dirty="0"/>
          </a:p>
        </p:txBody>
      </p:sp>
      <p:sp>
        <p:nvSpPr>
          <p:cNvPr id="4" name="Slide Number Placeholder 3"/>
          <p:cNvSpPr>
            <a:spLocks noGrp="1"/>
          </p:cNvSpPr>
          <p:nvPr>
            <p:ph type="sldNum" sz="quarter" idx="5"/>
          </p:nvPr>
        </p:nvSpPr>
        <p:spPr/>
        <p:txBody>
          <a:bodyPr/>
          <a:lstStyle/>
          <a:p>
            <a:fld id="{0A1A2D79-0A70-4F98-91B6-5265C658D6AD}" type="slidenum">
              <a:rPr lang="en-US" smtClean="0"/>
              <a:t>37</a:t>
            </a:fld>
            <a:endParaRPr lang="en-US" dirty="0"/>
          </a:p>
        </p:txBody>
      </p:sp>
    </p:spTree>
    <p:extLst>
      <p:ext uri="{BB962C8B-B14F-4D97-AF65-F5344CB8AC3E}">
        <p14:creationId xmlns:p14="http://schemas.microsoft.com/office/powerpoint/2010/main" val="15544240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Accessibility settings on your mobile device can help you customize your phone to meet your visual, physical, motion, or hearing needs. To find the accessibility features, tap on Settings. Then scroll down the page and tap Accessibility.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Common features to explore include a voice assistant to get spoken guidance to navigate the device without needing to see the screen; changing text size, contrast, and display color of the screen; adjusting audio settings; and enhancing or changing the touch interactions.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Please recommend that learners explore these features on their own after the workshop. The Learner Handout includes this recommendation. </a:t>
            </a:r>
            <a:endParaRPr lang="en-US" i="0" dirty="0"/>
          </a:p>
        </p:txBody>
      </p:sp>
      <p:sp>
        <p:nvSpPr>
          <p:cNvPr id="4" name="Slide Number Placeholder 3"/>
          <p:cNvSpPr>
            <a:spLocks noGrp="1"/>
          </p:cNvSpPr>
          <p:nvPr>
            <p:ph type="sldNum" sz="quarter" idx="5"/>
          </p:nvPr>
        </p:nvSpPr>
        <p:spPr/>
        <p:txBody>
          <a:bodyPr/>
          <a:lstStyle/>
          <a:p>
            <a:fld id="{0A1A2D79-0A70-4F98-91B6-5265C658D6AD}" type="slidenum">
              <a:rPr lang="en-US" smtClean="0"/>
              <a:t>38</a:t>
            </a:fld>
            <a:endParaRPr lang="en-US" dirty="0"/>
          </a:p>
        </p:txBody>
      </p:sp>
    </p:spTree>
    <p:extLst>
      <p:ext uri="{BB962C8B-B14F-4D97-AF65-F5344CB8AC3E}">
        <p14:creationId xmlns:p14="http://schemas.microsoft.com/office/powerpoint/2010/main" val="35542057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INSTRUCTOR NOTE: </a:t>
            </a:r>
            <a:r>
              <a:rPr lang="en-US" i="0" dirty="0"/>
              <a:t>Point attendees to Activity 4 on Activity Sheet pages 4 and 5.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n-US" dirty="0"/>
          </a:p>
        </p:txBody>
      </p:sp>
    </p:spTree>
    <p:extLst>
      <p:ext uri="{BB962C8B-B14F-4D97-AF65-F5344CB8AC3E}">
        <p14:creationId xmlns:p14="http://schemas.microsoft.com/office/powerpoint/2010/main" val="32679998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Today’s mobile devices can do many of the same things that a traditional computer can do. You can search the internet, access email messages, watch videos, play games, take pictures, listen to music, get directions, and connect with friends and family.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n-US" dirty="0"/>
          </a:p>
        </p:txBody>
      </p:sp>
    </p:spTree>
    <p:extLst>
      <p:ext uri="{BB962C8B-B14F-4D97-AF65-F5344CB8AC3E}">
        <p14:creationId xmlns:p14="http://schemas.microsoft.com/office/powerpoint/2010/main" val="1980166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Font typeface="+mj-lt"/>
              <a:buNone/>
            </a:pPr>
            <a:r>
              <a:rPr lang="en-US" sz="1200" i="1" dirty="0">
                <a:solidFill>
                  <a:srgbClr val="000000"/>
                </a:solidFill>
                <a:effectLst/>
                <a:latin typeface="Calibri" panose="020F0502020204030204" pitchFamily="34" charset="0"/>
                <a:ea typeface="Calibri" panose="020F0502020204030204" pitchFamily="34" charset="0"/>
              </a:rPr>
              <a:t>INSTRUCTOR NOTE: </a:t>
            </a:r>
            <a:r>
              <a:rPr lang="en-US" sz="1200" i="0" dirty="0">
                <a:solidFill>
                  <a:srgbClr val="000000"/>
                </a:solidFill>
                <a:effectLst/>
                <a:latin typeface="Calibri" panose="020F0502020204030204" pitchFamily="34" charset="0"/>
                <a:ea typeface="Calibri" panose="020F0502020204030204" pitchFamily="34" charset="0"/>
              </a:rPr>
              <a:t>When learners have completed the activity, lead a discussion on what people came up with.</a:t>
            </a:r>
          </a:p>
          <a:p>
            <a:pPr marL="0" marR="0" lvl="0" indent="0">
              <a:spcBef>
                <a:spcPts val="0"/>
              </a:spcBef>
              <a:spcAft>
                <a:spcPts val="0"/>
              </a:spcAft>
              <a:buFont typeface="+mj-lt"/>
              <a:buNone/>
            </a:pPr>
            <a:endParaRPr lang="en-US" sz="12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Which of these apps seems more trusted? How do you know? </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800" dirty="0">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800" b="1" i="0" dirty="0">
                <a:effectLst/>
                <a:latin typeface="ATT Aleck Sans" panose="020B0503020203020204" pitchFamily="34" charset="0"/>
                <a:ea typeface="Calibri" panose="020F0502020204030204" pitchFamily="34" charset="0"/>
                <a:cs typeface="Times New Roman" panose="02020603050405020304" pitchFamily="18" charset="0"/>
              </a:rPr>
              <a:t>Answer: </a:t>
            </a:r>
            <a:r>
              <a:rPr lang="en-US" sz="1800" i="0" dirty="0">
                <a:effectLst/>
                <a:latin typeface="ATT Aleck Sans" panose="020B0503020203020204" pitchFamily="34" charset="0"/>
                <a:ea typeface="Calibri" panose="020F0502020204030204" pitchFamily="34" charset="0"/>
                <a:cs typeface="Times New Roman" panose="02020603050405020304" pitchFamily="18" charset="0"/>
              </a:rPr>
              <a:t>The second one is the more trusted. In the first app, the reviews average 2.2. The reviews discuss that the app isn’t free, and that they can’t figure out how to log in. The second app has very good reviews. It also tells you that there are in-app purchases (this information increases trust).</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spcBef>
                <a:spcPts val="0"/>
              </a:spcBef>
              <a:spcAft>
                <a:spcPts val="0"/>
              </a:spcAft>
              <a:buFont typeface="+mj-lt"/>
              <a:buNone/>
            </a:pPr>
            <a:endParaRPr lang="en-US" sz="1200" i="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spcBef>
                <a:spcPts val="0"/>
              </a:spcBef>
              <a:spcAft>
                <a:spcPts val="0"/>
              </a:spcAft>
              <a:buFont typeface="+mj-lt"/>
              <a:buNone/>
            </a:pPr>
            <a:endParaRPr lang="en-US" sz="1200" i="1"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40</a:t>
            </a:fld>
            <a:endParaRPr lang="en-US" dirty="0"/>
          </a:p>
        </p:txBody>
      </p:sp>
    </p:spTree>
    <p:extLst>
      <p:ext uri="{BB962C8B-B14F-4D97-AF65-F5344CB8AC3E}">
        <p14:creationId xmlns:p14="http://schemas.microsoft.com/office/powerpoint/2010/main" val="8833976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Imagine you’re at work talking with some co-workers. Even though your phone is locked, you receive this notification. What might be a problem in this situation? How could you address this problem?</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800" dirty="0">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800" b="1" i="0" dirty="0">
                <a:effectLst/>
                <a:latin typeface="ATT Aleck Sans" panose="020B0503020203020204" pitchFamily="34" charset="0"/>
                <a:ea typeface="Calibri" panose="020F0502020204030204" pitchFamily="34" charset="0"/>
                <a:cs typeface="Times New Roman" panose="02020603050405020304" pitchFamily="18" charset="0"/>
              </a:rPr>
              <a:t>Answer: </a:t>
            </a:r>
            <a:r>
              <a:rPr lang="en-US" sz="1800" i="0" dirty="0">
                <a:effectLst/>
                <a:latin typeface="ATT Aleck Sans" panose="020B0503020203020204" pitchFamily="34" charset="0"/>
                <a:ea typeface="Calibri" panose="020F0502020204030204" pitchFamily="34" charset="0"/>
                <a:cs typeface="Times New Roman" panose="02020603050405020304" pitchFamily="18" charset="0"/>
              </a:rPr>
              <a:t>The problem is that you may want this information to be kept private, especially if co-workers could see it. Do you want your co-workers to know you have a job interview? To address this problem, you would go to Settings and then Privacy Settings. Then you would change your notification settings. </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800" i="1" dirty="0">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800" i="1" dirty="0">
                <a:effectLst/>
                <a:latin typeface="ATT Aleck Sans" panose="020B0503020203020204" pitchFamily="34" charset="0"/>
                <a:ea typeface="Calibri" panose="020F0502020204030204" pitchFamily="34" charset="0"/>
                <a:cs typeface="Times New Roman" panose="02020603050405020304" pitchFamily="18" charset="0"/>
              </a:rPr>
              <a:t>INSTRUCTOR NOTE: </a:t>
            </a:r>
            <a:r>
              <a:rPr lang="en-US" sz="1800" i="0" dirty="0">
                <a:effectLst/>
                <a:latin typeface="ATT Aleck Sans" panose="020B0503020203020204" pitchFamily="34" charset="0"/>
                <a:ea typeface="Calibri" panose="020F0502020204030204" pitchFamily="34" charset="0"/>
                <a:cs typeface="Times New Roman" panose="02020603050405020304" pitchFamily="18" charset="0"/>
              </a:rPr>
              <a:t>Allow learners a few minutes to find this setting on their phones and support them as needed. </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spcBef>
                <a:spcPts val="0"/>
              </a:spcBef>
              <a:spcAft>
                <a:spcPts val="0"/>
              </a:spcAft>
              <a:buFont typeface="+mj-lt"/>
              <a:buNone/>
            </a:pPr>
            <a:endParaRPr lang="en-US" sz="1200" i="1" dirty="0">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spcBef>
                <a:spcPts val="0"/>
              </a:spcBef>
              <a:spcAft>
                <a:spcPts val="0"/>
              </a:spcAft>
              <a:buFont typeface="+mj-lt"/>
              <a:buNone/>
            </a:pPr>
            <a:endParaRPr lang="en-US" sz="1200" i="1"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n-US" dirty="0"/>
          </a:p>
        </p:txBody>
      </p:sp>
    </p:spTree>
    <p:extLst>
      <p:ext uri="{BB962C8B-B14F-4D97-AF65-F5344CB8AC3E}">
        <p14:creationId xmlns:p14="http://schemas.microsoft.com/office/powerpoint/2010/main" val="11751618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Here are some security tips to keep you and your mobile device safe.</a:t>
            </a:r>
          </a:p>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nSpc>
                <a:spcPct val="115000"/>
              </a:lnSpc>
              <a:spcBef>
                <a:spcPts val="0"/>
              </a:spcBef>
              <a:spcAft>
                <a:spcPts val="0"/>
              </a:spcAft>
              <a:buFont typeface="Symbol" panose="05050102010706020507" pitchFamily="18" charset="2"/>
              <a:buNone/>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Set a passcode on each of your mobile devices to prevent someone from accessing the information stored on a device if it is lost or stolen.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15000"/>
              </a:lnSpc>
              <a:spcBef>
                <a:spcPts val="0"/>
              </a:spcBef>
              <a:spcAft>
                <a:spcPts val="0"/>
              </a:spcAft>
              <a:buFont typeface="Symbol" panose="05050102010706020507" pitchFamily="18" charset="2"/>
              <a:buNone/>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Download trusted apps only. You can determine this by reading reviews, ratings, and privacy statements.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15000"/>
              </a:lnSpc>
              <a:spcBef>
                <a:spcPts val="0"/>
              </a:spcBef>
              <a:spcAft>
                <a:spcPts val="0"/>
              </a:spcAft>
              <a:buFont typeface="Symbol" panose="05050102010706020507" pitchFamily="18" charset="2"/>
              <a:buNone/>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Review the privacy settings on your device. Adjust your settings to control which apps have permission to access your camera, location, microphone, and personal information.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15000"/>
              </a:lnSpc>
              <a:spcBef>
                <a:spcPts val="0"/>
              </a:spcBef>
              <a:spcAft>
                <a:spcPts val="0"/>
              </a:spcAft>
              <a:buFont typeface="Symbol" panose="05050102010706020507" pitchFamily="18" charset="2"/>
              <a:buNone/>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Adjust your notifications to change how much content will display on the lock screen when messages come in.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15000"/>
              </a:lnSpc>
              <a:spcBef>
                <a:spcPts val="0"/>
              </a:spcBef>
              <a:spcAft>
                <a:spcPts val="0"/>
              </a:spcAft>
              <a:buFont typeface="Symbol" panose="05050102010706020507" pitchFamily="18" charset="2"/>
              <a:buNone/>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Check that the apps and operating system are running the most up-to-date versions available, or set these to automatically update.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n-US" dirty="0"/>
          </a:p>
        </p:txBody>
      </p:sp>
    </p:spTree>
    <p:extLst>
      <p:ext uri="{BB962C8B-B14F-4D97-AF65-F5344CB8AC3E}">
        <p14:creationId xmlns:p14="http://schemas.microsoft.com/office/powerpoint/2010/main" val="29205760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ATT Aleck Sans" panose="020B0503020203020204" pitchFamily="34" charset="0"/>
                <a:ea typeface="Times New Roman" panose="02020603050405020304" pitchFamily="18" charset="0"/>
              </a:rPr>
              <a:t>In this activity, we will practice what we’ve covered and see what everyone has learned.</a:t>
            </a:r>
            <a:endParaRPr lang="en-US"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200" dirty="0">
                <a:effectLst/>
                <a:latin typeface="ATT Aleck Sans" panose="020B0503020203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TT Aleck Sans" panose="020B0503020203020204" pitchFamily="34" charset="0"/>
                <a:ea typeface="Times New Roman" panose="02020603050405020304" pitchFamily="18" charset="0"/>
              </a:rPr>
              <a:t>Open a web browser and type </a:t>
            </a:r>
            <a:r>
              <a:rPr lang="en-US" sz="1200" kern="1200" dirty="0" err="1">
                <a:solidFill>
                  <a:schemeClr val="tx1"/>
                </a:solidFill>
                <a:effectLst/>
                <a:latin typeface="+mn-lt"/>
                <a:ea typeface="+mn-ea"/>
                <a:cs typeface="+mn-cs"/>
              </a:rPr>
              <a:t>www.digitallearn.org</a:t>
            </a:r>
            <a:r>
              <a:rPr lang="en-US" dirty="0">
                <a:effectLst/>
              </a:rPr>
              <a:t> </a:t>
            </a:r>
            <a:r>
              <a:rPr lang="en-US" sz="1200" dirty="0">
                <a:effectLst/>
                <a:latin typeface="ATT Aleck Sans" panose="020B0503020203020204" pitchFamily="34" charset="0"/>
                <a:ea typeface="Times New Roman" panose="02020603050405020304" pitchFamily="18" charset="0"/>
              </a:rPr>
              <a:t>in the address bar. Click on “</a:t>
            </a:r>
            <a:r>
              <a:rPr lang="en-US" sz="1800" b="0" dirty="0"/>
              <a:t>Using a Mobile Device (Android).” T</a:t>
            </a:r>
            <a:r>
              <a:rPr lang="en-US" sz="1200" b="0" dirty="0">
                <a:effectLst/>
                <a:latin typeface="ATT Aleck Sans" panose="020B0503020203020204" pitchFamily="34" charset="0"/>
                <a:ea typeface="Times New Roman" panose="02020603050405020304" pitchFamily="18" charset="0"/>
              </a:rPr>
              <a:t>hen click on “Lesson 7: Practice.” </a:t>
            </a:r>
            <a:endParaRPr lang="en-US" sz="1200" b="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200" b="0" dirty="0">
                <a:effectLst/>
                <a:latin typeface="ATT Aleck Sans" panose="020B0503020203020204" pitchFamily="34" charset="0"/>
                <a:ea typeface="Times New Roman" panose="02020603050405020304" pitchFamily="18" charset="0"/>
              </a:rPr>
              <a:t> </a:t>
            </a:r>
            <a:endParaRPr lang="en-US" sz="1200" b="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200" i="1" dirty="0">
                <a:solidFill>
                  <a:srgbClr val="00B0F0"/>
                </a:solidFill>
                <a:effectLst/>
                <a:latin typeface="ATT Aleck Sans" panose="020B0503020203020204" pitchFamily="34" charset="0"/>
                <a:ea typeface="Times New Roman" panose="02020603050405020304" pitchFamily="18" charset="0"/>
              </a:rPr>
              <a:t>INSTRUCTOR NOTE: </a:t>
            </a:r>
            <a:r>
              <a:rPr lang="en-US" sz="1200" i="0" dirty="0">
                <a:solidFill>
                  <a:srgbClr val="00B0F0"/>
                </a:solidFill>
                <a:effectLst/>
                <a:latin typeface="ATT Aleck Sans" panose="020B0503020203020204" pitchFamily="34" charset="0"/>
                <a:ea typeface="Times New Roman" panose="02020603050405020304" pitchFamily="18" charset="0"/>
              </a:rPr>
              <a:t>Allow learners several minutes to work on the Practice lesson. Then go through the Practice lesson as a demo and have learners answer the questions. Learners can also complete this activity on their mobile device by going to the web address above. </a:t>
            </a:r>
            <a:endParaRPr lang="en-US" sz="1200" i="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43</a:t>
            </a:fld>
            <a:endParaRPr lang="en-US" dirty="0"/>
          </a:p>
        </p:txBody>
      </p:sp>
    </p:spTree>
    <p:extLst>
      <p:ext uri="{BB962C8B-B14F-4D97-AF65-F5344CB8AC3E}">
        <p14:creationId xmlns:p14="http://schemas.microsoft.com/office/powerpoint/2010/main" val="8939399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INSTRUCTOR NOTE: </a:t>
            </a:r>
            <a:r>
              <a:rPr lang="en-US" sz="1800" i="0" kern="1200" dirty="0">
                <a:solidFill>
                  <a:schemeClr val="tx1"/>
                </a:solidFill>
                <a:effectLst/>
                <a:latin typeface="+mn-lt"/>
                <a:ea typeface="+mn-ea"/>
                <a:cs typeface="+mn-cs"/>
              </a:rPr>
              <a:t>Ask if there are any other final questions and answer any outstanding ones that may have been missed in the “parking lot” sections. For information about what the parking lot is, see the “Before the Workshop Begins” section of the Instructor Guide.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44</a:t>
            </a:fld>
            <a:endParaRPr lang="en-US" dirty="0"/>
          </a:p>
        </p:txBody>
      </p:sp>
    </p:spTree>
    <p:extLst>
      <p:ext uri="{BB962C8B-B14F-4D97-AF65-F5344CB8AC3E}">
        <p14:creationId xmlns:p14="http://schemas.microsoft.com/office/powerpoint/2010/main" val="4554182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Congratulations! Today you have: </a:t>
            </a:r>
            <a:endParaRPr lang="en-US" dirty="0"/>
          </a:p>
          <a:p>
            <a:endParaRPr lang="en-US" dirty="0"/>
          </a:p>
          <a:p>
            <a:pPr marL="480060" lvl="1" indent="-171450">
              <a:lnSpc>
                <a:spcPct val="150000"/>
              </a:lnSpc>
              <a:buFont typeface="Arial" panose="020B0604020202020204" pitchFamily="34" charset="0"/>
              <a:buChar char="•"/>
            </a:pPr>
            <a:r>
              <a:rPr lang="en-US" dirty="0">
                <a:latin typeface="ATT Aleck Sans"/>
                <a:cs typeface="ATT Aleck Sans"/>
              </a:rPr>
              <a:t>Learned about Android mobile devices</a:t>
            </a:r>
          </a:p>
          <a:p>
            <a:pPr marL="480060" lvl="1" indent="-171450">
              <a:lnSpc>
                <a:spcPct val="150000"/>
              </a:lnSpc>
              <a:buFont typeface="Arial" panose="020B0604020202020204" pitchFamily="34" charset="0"/>
              <a:buChar char="•"/>
            </a:pPr>
            <a:r>
              <a:rPr lang="en-US" dirty="0">
                <a:latin typeface="ATT Aleck Sans"/>
                <a:cs typeface="ATT Aleck Sans"/>
              </a:rPr>
              <a:t>Built skills to:</a:t>
            </a:r>
            <a:r>
              <a:rPr lang="en-US" strike="sngStrike" dirty="0">
                <a:latin typeface="ATT Aleck Sans"/>
                <a:cs typeface="ATT Aleck Sans"/>
              </a:rPr>
              <a:t> </a:t>
            </a:r>
          </a:p>
          <a:p>
            <a:pPr marL="1085850" lvl="2" indent="-171450">
              <a:buFont typeface="Arial" panose="020B0604020202020204" pitchFamily="34" charset="0"/>
              <a:buChar char="•"/>
            </a:pPr>
            <a:r>
              <a:rPr lang="en-US" dirty="0"/>
              <a:t>Navigate your device</a:t>
            </a:r>
          </a:p>
          <a:p>
            <a:pPr marL="1085850" lvl="2" indent="-171450">
              <a:buFont typeface="Arial" panose="020B0604020202020204" pitchFamily="34" charset="0"/>
              <a:buChar char="•"/>
            </a:pPr>
            <a:r>
              <a:rPr lang="en-US" dirty="0"/>
              <a:t>Get connected to Wi-Fi</a:t>
            </a:r>
          </a:p>
          <a:p>
            <a:pPr marL="1085850" lvl="2" indent="-171450">
              <a:buFont typeface="Arial" panose="020B0604020202020204" pitchFamily="34" charset="0"/>
              <a:buChar char="•"/>
            </a:pPr>
            <a:r>
              <a:rPr lang="en-US" dirty="0"/>
              <a:t>Identify common apps</a:t>
            </a:r>
          </a:p>
          <a:p>
            <a:pPr marL="1085850" lvl="2" indent="-171450">
              <a:buFont typeface="Arial" panose="020B0604020202020204" pitchFamily="34" charset="0"/>
              <a:buChar char="•"/>
            </a:pPr>
            <a:r>
              <a:rPr lang="en-US" dirty="0"/>
              <a:t>Identify helpful settings</a:t>
            </a:r>
          </a:p>
          <a:p>
            <a:pPr marL="500253" lvl="1" indent="-171450">
              <a:lnSpc>
                <a:spcPct val="150000"/>
              </a:lnSpc>
              <a:buFont typeface="Arial" panose="020B0604020202020204" pitchFamily="34" charset="0"/>
              <a:buChar char="•"/>
            </a:pPr>
            <a:r>
              <a:rPr lang="en-US" dirty="0">
                <a:solidFill>
                  <a:srgbClr val="00B0F0"/>
                </a:solidFill>
                <a:latin typeface="ATT Aleck Sans"/>
                <a:cs typeface="ATT Aleck Sans"/>
              </a:rPr>
              <a:t>Learned useful tips to connect to Wi-Fi and use your device safely</a:t>
            </a:r>
            <a:br>
              <a:rPr lang="en-US" dirty="0"/>
            </a:b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Provide each learner with a Certificate of Completion.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45</a:t>
            </a:fld>
            <a:endParaRPr lang="en-US" dirty="0"/>
          </a:p>
        </p:txBody>
      </p:sp>
    </p:spTree>
    <p:extLst>
      <p:ext uri="{BB962C8B-B14F-4D97-AF65-F5344CB8AC3E}">
        <p14:creationId xmlns:p14="http://schemas.microsoft.com/office/powerpoint/2010/main" val="23305033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Point the learners to additional courses that are available. Draw learners’ attention to the website address in the slide.</a:t>
            </a:r>
          </a:p>
          <a:p>
            <a:pPr marL="0" lvl="0" indent="0">
              <a:buFont typeface="Arial" panose="020B0604020202020204" pitchFamily="34" charset="0"/>
              <a:buNone/>
            </a:pPr>
            <a:endParaRPr lang="en-US" sz="1200" i="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46</a:t>
            </a:fld>
            <a:endParaRPr lang="en-US" dirty="0"/>
          </a:p>
        </p:txBody>
      </p:sp>
    </p:spTree>
    <p:extLst>
      <p:ext uri="{BB962C8B-B14F-4D97-AF65-F5344CB8AC3E}">
        <p14:creationId xmlns:p14="http://schemas.microsoft.com/office/powerpoint/2010/main" val="321876504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a:extLst>
              <a:ext uri="{FF2B5EF4-FFF2-40B4-BE49-F238E27FC236}">
                <a16:creationId xmlns:a16="http://schemas.microsoft.com/office/drawing/2014/main" id="{DC605C7C-63EA-73B7-7F79-900C406675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a:extLst>
              <a:ext uri="{FF2B5EF4-FFF2-40B4-BE49-F238E27FC236}">
                <a16:creationId xmlns:a16="http://schemas.microsoft.com/office/drawing/2014/main" id="{8836DA37-2DDA-3C56-8C9A-44F4EA2DD04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Thanks again to AT&amp;T and PLA for this workshop. We appreciate all our participants for coming and we encourage you to keep learning! </a:t>
            </a:r>
          </a:p>
          <a:p>
            <a:pPr>
              <a:spcBef>
                <a:spcPct val="0"/>
              </a:spcBef>
            </a:pPr>
            <a:endParaRPr lang="en-US" altLang="en-US" dirty="0"/>
          </a:p>
        </p:txBody>
      </p:sp>
      <p:sp>
        <p:nvSpPr>
          <p:cNvPr id="14339" name="Slide Number Placeholder 3">
            <a:extLst>
              <a:ext uri="{FF2B5EF4-FFF2-40B4-BE49-F238E27FC236}">
                <a16:creationId xmlns:a16="http://schemas.microsoft.com/office/drawing/2014/main" id="{BC4D6636-5457-D10D-8849-5EB77053A32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DFDCB5FE-826F-164F-ABED-168B288C0461}" type="slidenum">
              <a:rPr lang="en-US" altLang="en-US">
                <a:latin typeface="Calibri" panose="020F0502020204030204" pitchFamily="34" charset="0"/>
              </a:rPr>
              <a:pPr fontAlgn="base">
                <a:spcBef>
                  <a:spcPct val="0"/>
                </a:spcBef>
                <a:spcAft>
                  <a:spcPct val="0"/>
                </a:spcAft>
              </a:pPr>
              <a:t>47</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Here you can see an Android smartphone and an Android tablet. </a:t>
            </a:r>
          </a:p>
          <a:p>
            <a:pPr marL="0" marR="0">
              <a:lnSpc>
                <a:spcPct val="107000"/>
              </a:lnSpc>
              <a:spcBef>
                <a:spcPts val="0"/>
              </a:spcBef>
              <a:spcAft>
                <a:spcPts val="0"/>
              </a:spcAft>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A smartphone is a mobile telephone that has both cellular and internet access. Smartphones allow you to make and receive phone calls and text messages. Because they are connected to the internet, they also can help you share photos, play videos or games, check and send email, and browse the web.</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A tablet is a portable computer that uses a touchscreen. Most tablets are smaller and weigh less than a computer laptop but are usually bigger and weigh slightly more than a smartphone. Tablets connect to the internet through a Wi-Fi or cellular connection.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n-US" dirty="0"/>
          </a:p>
        </p:txBody>
      </p:sp>
    </p:spTree>
    <p:extLst>
      <p:ext uri="{BB962C8B-B14F-4D97-AF65-F5344CB8AC3E}">
        <p14:creationId xmlns:p14="http://schemas.microsoft.com/office/powerpoint/2010/main" val="3399693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primary difference between a mobile device and a computer is the way you get around. Rather than using a mouse or keyboard, you use your fingers to tap, type, scroll, and more. You can also use your voice to help navigate your device.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p>
          <a:p>
            <a:pPr marL="0" marR="0">
              <a:lnSpc>
                <a:spcPct val="107000"/>
              </a:lnSpc>
              <a:spcBef>
                <a:spcPts val="0"/>
              </a:spcBef>
              <a:spcAft>
                <a:spcPts val="800"/>
              </a:spcAft>
            </a:pPr>
            <a:r>
              <a:rPr lang="en-US" sz="18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INSTRUCTOR NOTE: </a:t>
            </a:r>
            <a:r>
              <a:rPr lang="en-US" sz="18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If you have a mobile device, demonstrate these gestures on your phone:</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i="0" dirty="0">
                <a:effectLst/>
                <a:latin typeface="Calibri" panose="020F0502020204030204" pitchFamily="34" charset="0"/>
                <a:ea typeface="Calibri" panose="020F0502020204030204" pitchFamily="34" charset="0"/>
                <a:cs typeface="Calibri" panose="020F0502020204030204" pitchFamily="34" charset="0"/>
              </a:rPr>
              <a:t>Instead of clicking, you tap.</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i="0" dirty="0">
                <a:effectLst/>
                <a:latin typeface="Calibri" panose="020F0502020204030204" pitchFamily="34" charset="0"/>
                <a:ea typeface="Calibri" panose="020F0502020204030204" pitchFamily="34" charset="0"/>
                <a:cs typeface="Calibri" panose="020F0502020204030204" pitchFamily="34" charset="0"/>
              </a:rPr>
              <a:t>The keyboard is on your screen, and you type using that.</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n-US" sz="1800" i="0" dirty="0">
                <a:effectLst/>
                <a:latin typeface="Calibri" panose="020F0502020204030204" pitchFamily="34" charset="0"/>
                <a:ea typeface="Calibri" panose="020F0502020204030204" pitchFamily="34" charset="0"/>
              </a:rPr>
              <a:t>You scroll with your finger instead of using your mouse or pointer.</a:t>
            </a:r>
            <a:endParaRPr lang="en-US" i="0" dirty="0"/>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n-US" dirty="0"/>
          </a:p>
        </p:txBody>
      </p:sp>
    </p:spTree>
    <p:extLst>
      <p:ext uri="{BB962C8B-B14F-4D97-AF65-F5344CB8AC3E}">
        <p14:creationId xmlns:p14="http://schemas.microsoft.com/office/powerpoint/2010/main" val="9796001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If you have a mobile device, demonstrate these features on your phone, and encourage learners to find them on their own phones.</a:t>
            </a:r>
            <a:endParaRPr lang="en-US" sz="1800" i="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 ports and buttons on your smartphone or tablet will vary depending on the specific model you are using. In general, phones and tablets have a power button and volume control. Smartphones typically have a ring/silent switch. </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n-US" dirty="0"/>
          </a:p>
        </p:txBody>
      </p:sp>
    </p:spTree>
    <p:extLst>
      <p:ext uri="{BB962C8B-B14F-4D97-AF65-F5344CB8AC3E}">
        <p14:creationId xmlns:p14="http://schemas.microsoft.com/office/powerpoint/2010/main" val="2593606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If you have a mobile device, demonstrate the charging port on your phone, and encourage learners to find it on their own devices.</a:t>
            </a:r>
            <a:endParaRPr lang="en-US" sz="1800" i="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n-US"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Both smartphones and tablets have a charging port.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n-US" dirty="0"/>
          </a:p>
        </p:txBody>
      </p:sp>
    </p:spTree>
    <p:extLst>
      <p:ext uri="{BB962C8B-B14F-4D97-AF65-F5344CB8AC3E}">
        <p14:creationId xmlns:p14="http://schemas.microsoft.com/office/powerpoint/2010/main" val="2690564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As we get started using the phone, the first thing we need to do is unlock the device. The way you do this depends on the Android device you have and the choices you made when you set up your phone.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solidFill>
                  <a:srgbClr val="000000"/>
                </a:solidFill>
                <a:effectLst/>
                <a:latin typeface="Calibri" panose="020F0502020204030204" pitchFamily="34" charset="0"/>
                <a:ea typeface="Calibri" panose="020F0502020204030204" pitchFamily="34" charset="0"/>
              </a:rPr>
              <a:t>Some phones allow you to unlock a phone with face recognition. Others unlock using your fingerprint, or you can enter a passcode or password.</a:t>
            </a: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n-US" dirty="0"/>
          </a:p>
        </p:txBody>
      </p:sp>
    </p:spTree>
    <p:extLst>
      <p:ext uri="{BB962C8B-B14F-4D97-AF65-F5344CB8AC3E}">
        <p14:creationId xmlns:p14="http://schemas.microsoft.com/office/powerpoint/2010/main" val="29645898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5/30/22</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5/30/22</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5/30/22</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5/30/22</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5/30/22</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5/30/22</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5/30/22</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5/30/22</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5/30/22</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5/30/22</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5/30/22</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5/30/22</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20" r:id="rId3"/>
    <p:sldLayoutId id="2147483821" r:id="rId4"/>
    <p:sldLayoutId id="2147483828" r:id="rId5"/>
    <p:sldLayoutId id="2147483829" r:id="rId6"/>
    <p:sldLayoutId id="2147483822" r:id="rId7"/>
    <p:sldLayoutId id="2147483823" r:id="rId8"/>
    <p:sldLayoutId id="2147483824" r:id="rId9"/>
    <p:sldLayoutId id="2147483825" r:id="rId10"/>
    <p:sldLayoutId id="2147483826" r:id="rId11"/>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17.png"/><Relationship Id="rId5" Type="http://schemas.openxmlformats.org/officeDocument/2006/relationships/image" Target="../media/image9.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16.png"/><Relationship Id="rId5" Type="http://schemas.openxmlformats.org/officeDocument/2006/relationships/image" Target="../media/image19.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24.png"/><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8.xml"/><Relationship Id="rId5" Type="http://schemas.openxmlformats.org/officeDocument/2006/relationships/image" Target="../media/image2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9.xml"/><Relationship Id="rId5" Type="http://schemas.openxmlformats.org/officeDocument/2006/relationships/image" Target="../media/image28.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33.png"/><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notesSlide" Target="../notesSlides/notesSlide23.xml"/><Relationship Id="rId7" Type="http://schemas.openxmlformats.org/officeDocument/2006/relationships/image" Target="../media/image37.png"/><Relationship Id="rId2"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40.svg"/><Relationship Id="rId4" Type="http://schemas.openxmlformats.org/officeDocument/2006/relationships/image" Target="../media/image34.png"/><Relationship Id="rId9" Type="http://schemas.openxmlformats.org/officeDocument/2006/relationships/image" Target="../media/image39.png"/></Relationships>
</file>

<file path=ppt/slides/_rels/slide2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24.xml"/><Relationship Id="rId7" Type="http://schemas.openxmlformats.org/officeDocument/2006/relationships/image" Target="../media/image43.png"/><Relationship Id="rId2" Type="http://schemas.openxmlformats.org/officeDocument/2006/relationships/slideLayout" Target="../slideLayouts/slideLayout7.xml"/><Relationship Id="rId1" Type="http://schemas.openxmlformats.org/officeDocument/2006/relationships/tags" Target="../tags/tag2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25.xml"/><Relationship Id="rId5" Type="http://schemas.openxmlformats.org/officeDocument/2006/relationships/hyperlink" Target="https://www.digitallearn.org/" TargetMode="External"/><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26.xml"/><Relationship Id="rId5" Type="http://schemas.openxmlformats.org/officeDocument/2006/relationships/image" Target="../media/image46.png"/><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2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28.xml"/><Relationship Id="rId5" Type="http://schemas.openxmlformats.org/officeDocument/2006/relationships/image" Target="../media/image50.png"/><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30.xml"/><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31.xml"/><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32.xml"/><Relationship Id="rId5" Type="http://schemas.openxmlformats.org/officeDocument/2006/relationships/image" Target="../media/image47.png"/><Relationship Id="rId4" Type="http://schemas.openxmlformats.org/officeDocument/2006/relationships/image" Target="../media/image16.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3.xml"/><Relationship Id="rId5" Type="http://schemas.openxmlformats.org/officeDocument/2006/relationships/image" Target="../media/image53.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34.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35.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16.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ags" Target="../tags/tag36.xml"/><Relationship Id="rId6" Type="http://schemas.openxmlformats.org/officeDocument/2006/relationships/image" Target="../media/image58.png"/><Relationship Id="rId5" Type="http://schemas.openxmlformats.org/officeDocument/2006/relationships/image" Target="../media/image47.png"/><Relationship Id="rId4" Type="http://schemas.openxmlformats.org/officeDocument/2006/relationships/image" Target="../media/image16.png"/></Relationships>
</file>

<file path=ppt/slides/_rels/slide38.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notesSlide" Target="../notesSlides/notesSlide38.xml"/><Relationship Id="rId7" Type="http://schemas.openxmlformats.org/officeDocument/2006/relationships/image" Target="../media/image60.png"/><Relationship Id="rId2" Type="http://schemas.openxmlformats.org/officeDocument/2006/relationships/slideLayout" Target="../slideLayouts/slideLayout7.xml"/><Relationship Id="rId1" Type="http://schemas.openxmlformats.org/officeDocument/2006/relationships/tags" Target="../tags/tag37.xml"/><Relationship Id="rId6" Type="http://schemas.openxmlformats.org/officeDocument/2006/relationships/image" Target="../media/image59.png"/><Relationship Id="rId11" Type="http://schemas.openxmlformats.org/officeDocument/2006/relationships/image" Target="../media/image64.png"/><Relationship Id="rId5" Type="http://schemas.openxmlformats.org/officeDocument/2006/relationships/image" Target="../media/image47.png"/><Relationship Id="rId10" Type="http://schemas.openxmlformats.org/officeDocument/2006/relationships/image" Target="../media/image63.png"/><Relationship Id="rId4" Type="http://schemas.openxmlformats.org/officeDocument/2006/relationships/image" Target="../media/image16.png"/><Relationship Id="rId9" Type="http://schemas.openxmlformats.org/officeDocument/2006/relationships/image" Target="../media/image6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39.xml"/><Relationship Id="rId5" Type="http://schemas.openxmlformats.org/officeDocument/2006/relationships/image" Target="../media/image66.png"/><Relationship Id="rId4" Type="http://schemas.openxmlformats.org/officeDocument/2006/relationships/image" Target="../media/image65.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40.xml"/><Relationship Id="rId4" Type="http://schemas.openxmlformats.org/officeDocument/2006/relationships/image" Target="../media/image67.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41.xml"/><Relationship Id="rId5" Type="http://schemas.openxmlformats.org/officeDocument/2006/relationships/image" Target="../media/image50.png"/><Relationship Id="rId4"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42.xml"/><Relationship Id="rId4" Type="http://schemas.openxmlformats.org/officeDocument/2006/relationships/hyperlink" Target="https://www.digitallearn.org/" TargetMode="Externa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43.xm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xml"/><Relationship Id="rId1" Type="http://schemas.openxmlformats.org/officeDocument/2006/relationships/tags" Target="../tags/tag45.xml"/><Relationship Id="rId5" Type="http://schemas.openxmlformats.org/officeDocument/2006/relationships/image" Target="../media/image2.jpeg"/><Relationship Id="rId4" Type="http://schemas.openxmlformats.org/officeDocument/2006/relationships/hyperlink" Target="https://www.digitallearn.org/" TargetMode="Externa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tags" Target="../tags/tag46.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8B63C-99D2-C935-620B-D5515B03446B}"/>
              </a:ext>
            </a:extLst>
          </p:cNvPr>
          <p:cNvSpPr>
            <a:spLocks noGrp="1"/>
          </p:cNvSpPr>
          <p:nvPr>
            <p:ph type="subTitle" idx="1"/>
          </p:nvPr>
        </p:nvSpPr>
        <p:spPr>
          <a:xfrm>
            <a:off x="0" y="3848100"/>
            <a:ext cx="5410200" cy="1333500"/>
          </a:xfrm>
        </p:spPr>
        <p:txBody>
          <a:bodyPr>
            <a:noAutofit/>
          </a:bodyPr>
          <a:lstStyle/>
          <a:p>
            <a:pPr fontAlgn="auto">
              <a:spcAft>
                <a:spcPts val="0"/>
              </a:spcAft>
              <a:buClr>
                <a:schemeClr val="accent3"/>
              </a:buClr>
              <a:buFont typeface="Georgia"/>
              <a:buNone/>
              <a:defRPr/>
            </a:pPr>
            <a:r>
              <a:rPr lang="en-US" sz="2400" dirty="0">
                <a:solidFill>
                  <a:schemeClr val="accent2">
                    <a:lumMod val="50000"/>
                  </a:schemeClr>
                </a:solidFill>
              </a:rPr>
              <a:t>Instructor Name </a:t>
            </a:r>
          </a:p>
          <a:p>
            <a:pPr fontAlgn="auto">
              <a:spcAft>
                <a:spcPts val="0"/>
              </a:spcAft>
              <a:buClr>
                <a:schemeClr val="accent3"/>
              </a:buClr>
              <a:buFont typeface="Georgia"/>
              <a:buNone/>
              <a:defRPr/>
            </a:pPr>
            <a:r>
              <a:rPr lang="en-US" sz="2400" dirty="0">
                <a:solidFill>
                  <a:schemeClr val="accent2">
                    <a:lumMod val="50000"/>
                  </a:schemeClr>
                </a:solidFill>
              </a:rPr>
              <a:t>Instructor Title</a:t>
            </a:r>
          </a:p>
          <a:p>
            <a:pPr fontAlgn="auto">
              <a:spcAft>
                <a:spcPts val="0"/>
              </a:spcAft>
              <a:buClr>
                <a:schemeClr val="accent3"/>
              </a:buClr>
              <a:buFont typeface="Georgia"/>
              <a:buNone/>
              <a:defRPr/>
            </a:pPr>
            <a:r>
              <a:rPr lang="en-US" sz="2400" dirty="0">
                <a:solidFill>
                  <a:schemeClr val="accent2">
                    <a:lumMod val="50000"/>
                  </a:schemeClr>
                </a:solidFill>
              </a:rPr>
              <a:t>Library Name</a:t>
            </a:r>
          </a:p>
        </p:txBody>
      </p:sp>
      <p:sp>
        <p:nvSpPr>
          <p:cNvPr id="7170" name="Title 1">
            <a:extLst>
              <a:ext uri="{FF2B5EF4-FFF2-40B4-BE49-F238E27FC236}">
                <a16:creationId xmlns:a16="http://schemas.microsoft.com/office/drawing/2014/main" id="{DAF4CA13-B50D-EDBC-ED81-DE2EBD30EEB7}"/>
              </a:ext>
            </a:extLst>
          </p:cNvPr>
          <p:cNvSpPr>
            <a:spLocks noGrp="1" noChangeArrowheads="1"/>
          </p:cNvSpPr>
          <p:nvPr>
            <p:ph type="ctrTitle"/>
          </p:nvPr>
        </p:nvSpPr>
        <p:spPr>
          <a:xfrm>
            <a:off x="0" y="2824163"/>
            <a:ext cx="9067800" cy="990600"/>
          </a:xfrm>
        </p:spPr>
        <p:txBody>
          <a:bodyPr/>
          <a:lstStyle/>
          <a:p>
            <a:r>
              <a:rPr lang="en-US" sz="4800" dirty="0"/>
              <a:t>Mobile Device Basics—Android</a:t>
            </a:r>
            <a:endParaRPr lang="en-US" altLang="en-US" sz="2800" b="1" i="1" dirty="0">
              <a:cs typeface="Courier New" panose="02070309020205020404" pitchFamily="49" charset="0"/>
            </a:endParaRPr>
          </a:p>
        </p:txBody>
      </p:sp>
      <p:pic>
        <p:nvPicPr>
          <p:cNvPr id="7171" name="Picture 5">
            <a:extLst>
              <a:ext uri="{FF2B5EF4-FFF2-40B4-BE49-F238E27FC236}">
                <a16:creationId xmlns:a16="http://schemas.microsoft.com/office/drawing/2014/main" id="{3169205D-4BB9-1ED9-A270-DE925DCA48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5193656"/>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Rectangle 6">
            <a:extLst>
              <a:ext uri="{FF2B5EF4-FFF2-40B4-BE49-F238E27FC236}">
                <a16:creationId xmlns:a16="http://schemas.microsoft.com/office/drawing/2014/main" id="{EED9DD46-BA4D-55EC-760E-74D5917E7B53}"/>
              </a:ext>
            </a:extLst>
          </p:cNvPr>
          <p:cNvSpPr>
            <a:spLocks noChangeArrowheads="1"/>
          </p:cNvSpPr>
          <p:nvPr/>
        </p:nvSpPr>
        <p:spPr bwMode="auto">
          <a:xfrm>
            <a:off x="0" y="6248400"/>
            <a:ext cx="9001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Provided by AT&amp;T and Public Library Association</a:t>
            </a:r>
          </a:p>
        </p:txBody>
      </p:sp>
      <p:sp>
        <p:nvSpPr>
          <p:cNvPr id="4" name="Slide Number Placeholder 3">
            <a:extLst>
              <a:ext uri="{FF2B5EF4-FFF2-40B4-BE49-F238E27FC236}">
                <a16:creationId xmlns:a16="http://schemas.microsoft.com/office/drawing/2014/main" id="{7C8C11A2-8461-ED62-F729-BEB0D8BCB914}"/>
              </a:ext>
            </a:extLst>
          </p:cNvPr>
          <p:cNvSpPr>
            <a:spLocks noGrp="1"/>
          </p:cNvSpPr>
          <p:nvPr>
            <p:ph type="sldNum" sz="quarter" idx="12"/>
          </p:nvPr>
        </p:nvSpPr>
        <p:spPr/>
        <p:txBody>
          <a:bodyPr/>
          <a:lstStyle/>
          <a:p>
            <a:pPr>
              <a:defRPr/>
            </a:pPr>
            <a:fld id="{98A81C7F-E3F4-ED4F-8494-2B309FD87B5D}" type="slidenum">
              <a:rPr lang="en-US"/>
              <a:pPr>
                <a:defRPr/>
              </a:pPr>
              <a:t>1</a:t>
            </a:fld>
            <a:endParaRPr lang="en-US"/>
          </a:p>
        </p:txBody>
      </p:sp>
      <p:sp>
        <p:nvSpPr>
          <p:cNvPr id="8" name="Rectangle 6">
            <a:extLst>
              <a:ext uri="{FF2B5EF4-FFF2-40B4-BE49-F238E27FC236}">
                <a16:creationId xmlns:a16="http://schemas.microsoft.com/office/drawing/2014/main" id="{752F5B74-2880-A227-2045-6A6987B66A75}"/>
              </a:ext>
            </a:extLst>
          </p:cNvPr>
          <p:cNvSpPr>
            <a:spLocks noChangeArrowheads="1"/>
          </p:cNvSpPr>
          <p:nvPr/>
        </p:nvSpPr>
        <p:spPr bwMode="auto">
          <a:xfrm>
            <a:off x="5603875" y="4559942"/>
            <a:ext cx="33575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Insert Library Logo Here</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10</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Home Screen</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1" y="1395180"/>
            <a:ext cx="2445435" cy="5029199"/>
          </a:xfrm>
          <a:prstGeom prst="rect">
            <a:avLst/>
          </a:prstGeom>
        </p:spPr>
      </p:pic>
    </p:spTree>
    <p:custDataLst>
      <p:tags r:id="rId1"/>
    </p:custDataLst>
    <p:extLst>
      <p:ext uri="{BB962C8B-B14F-4D97-AF65-F5344CB8AC3E}">
        <p14:creationId xmlns:p14="http://schemas.microsoft.com/office/powerpoint/2010/main" val="156013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11</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Apps View</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1" y="1395181"/>
            <a:ext cx="2445435" cy="5029197"/>
          </a:xfrm>
          <a:prstGeom prst="rect">
            <a:avLst/>
          </a:prstGeom>
        </p:spPr>
      </p:pic>
    </p:spTree>
    <p:custDataLst>
      <p:tags r:id="rId1"/>
    </p:custDataLst>
    <p:extLst>
      <p:ext uri="{BB962C8B-B14F-4D97-AF65-F5344CB8AC3E}">
        <p14:creationId xmlns:p14="http://schemas.microsoft.com/office/powerpoint/2010/main" val="1624759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12</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Tap | Tap and Hold</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445719" y="1308917"/>
            <a:ext cx="2445434" cy="5029197"/>
          </a:xfrm>
          <a:prstGeom prst="rect">
            <a:avLst/>
          </a:prstGeom>
        </p:spPr>
      </p:pic>
      <p:pic>
        <p:nvPicPr>
          <p:cNvPr id="7" name="Picture 6" descr="A picture containing metalware&#10;&#10;Description automatically generated">
            <a:extLst>
              <a:ext uri="{FF2B5EF4-FFF2-40B4-BE49-F238E27FC236}">
                <a16:creationId xmlns:a16="http://schemas.microsoft.com/office/drawing/2014/main" id="{A16FB671-6D75-4FA2-9057-C434835D31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80360" y="3325151"/>
            <a:ext cx="996728" cy="996728"/>
          </a:xfrm>
          <a:prstGeom prst="rect">
            <a:avLst/>
          </a:prstGeom>
        </p:spPr>
      </p:pic>
      <p:pic>
        <p:nvPicPr>
          <p:cNvPr id="8" name="Content Placeholder 12">
            <a:extLst>
              <a:ext uri="{FF2B5EF4-FFF2-40B4-BE49-F238E27FC236}">
                <a16:creationId xmlns:a16="http://schemas.microsoft.com/office/drawing/2014/main" id="{A8AAA292-15DD-4E2F-B6C6-B311711DF31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879672" y="1308918"/>
            <a:ext cx="2445434" cy="5029195"/>
          </a:xfrm>
          <a:prstGeom prst="rect">
            <a:avLst/>
          </a:prstGeom>
        </p:spPr>
      </p:pic>
      <p:pic>
        <p:nvPicPr>
          <p:cNvPr id="9" name="Picture 8">
            <a:extLst>
              <a:ext uri="{FF2B5EF4-FFF2-40B4-BE49-F238E27FC236}">
                <a16:creationId xmlns:a16="http://schemas.microsoft.com/office/drawing/2014/main" id="{9FCDFB49-CAAD-42A6-B4B6-425274102B86}"/>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467974" y="4596443"/>
            <a:ext cx="996728" cy="996728"/>
          </a:xfrm>
          <a:prstGeom prst="rect">
            <a:avLst/>
          </a:prstGeom>
        </p:spPr>
      </p:pic>
    </p:spTree>
    <p:custDataLst>
      <p:tags r:id="rId1"/>
    </p:custDataLst>
    <p:extLst>
      <p:ext uri="{BB962C8B-B14F-4D97-AF65-F5344CB8AC3E}">
        <p14:creationId xmlns:p14="http://schemas.microsoft.com/office/powerpoint/2010/main" val="547849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13</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Swipe Up/Down | Left/Right</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445719" y="1308918"/>
            <a:ext cx="2445434" cy="5029195"/>
          </a:xfrm>
          <a:prstGeom prst="rect">
            <a:avLst/>
          </a:prstGeom>
        </p:spPr>
      </p:pic>
      <p:pic>
        <p:nvPicPr>
          <p:cNvPr id="7" name="Picture 6">
            <a:extLst>
              <a:ext uri="{FF2B5EF4-FFF2-40B4-BE49-F238E27FC236}">
                <a16:creationId xmlns:a16="http://schemas.microsoft.com/office/drawing/2014/main" id="{A16FB671-6D75-4FA2-9057-C434835D313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580360" y="3325151"/>
            <a:ext cx="996728" cy="996728"/>
          </a:xfrm>
          <a:prstGeom prst="rect">
            <a:avLst/>
          </a:prstGeom>
        </p:spPr>
      </p:pic>
      <p:pic>
        <p:nvPicPr>
          <p:cNvPr id="8" name="Content Placeholder 12">
            <a:extLst>
              <a:ext uri="{FF2B5EF4-FFF2-40B4-BE49-F238E27FC236}">
                <a16:creationId xmlns:a16="http://schemas.microsoft.com/office/drawing/2014/main" id="{A8AAA292-15DD-4E2F-B6C6-B311711DF31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879672" y="1308918"/>
            <a:ext cx="2445433" cy="5029195"/>
          </a:xfrm>
          <a:prstGeom prst="rect">
            <a:avLst/>
          </a:prstGeom>
        </p:spPr>
      </p:pic>
      <p:pic>
        <p:nvPicPr>
          <p:cNvPr id="9" name="Picture 8">
            <a:extLst>
              <a:ext uri="{FF2B5EF4-FFF2-40B4-BE49-F238E27FC236}">
                <a16:creationId xmlns:a16="http://schemas.microsoft.com/office/drawing/2014/main" id="{9FCDFB49-CAAD-42A6-B4B6-425274102B86}"/>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6364641" y="4552354"/>
            <a:ext cx="618126" cy="996728"/>
          </a:xfrm>
          <a:prstGeom prst="rect">
            <a:avLst/>
          </a:prstGeom>
        </p:spPr>
      </p:pic>
    </p:spTree>
    <p:custDataLst>
      <p:tags r:id="rId1"/>
    </p:custDataLst>
    <p:extLst>
      <p:ext uri="{BB962C8B-B14F-4D97-AF65-F5344CB8AC3E}">
        <p14:creationId xmlns:p14="http://schemas.microsoft.com/office/powerpoint/2010/main" val="3857075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14</a:t>
            </a:fld>
            <a:endParaRPr lang="en-US"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n-US" sz="4800" dirty="0"/>
              <a:t>Activity #1</a:t>
            </a:r>
          </a:p>
        </p:txBody>
      </p:sp>
    </p:spTree>
    <p:custDataLst>
      <p:tags r:id="rId1"/>
    </p:custDataLst>
    <p:extLst>
      <p:ext uri="{BB962C8B-B14F-4D97-AF65-F5344CB8AC3E}">
        <p14:creationId xmlns:p14="http://schemas.microsoft.com/office/powerpoint/2010/main" val="1747823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B30F9C-1A7A-4F2F-9982-64825E1A8453}"/>
              </a:ext>
            </a:extLst>
          </p:cNvPr>
          <p:cNvSpPr>
            <a:spLocks noGrp="1"/>
          </p:cNvSpPr>
          <p:nvPr>
            <p:ph type="sldNum" sz="quarter" idx="12"/>
          </p:nvPr>
        </p:nvSpPr>
        <p:spPr/>
        <p:txBody>
          <a:bodyPr/>
          <a:lstStyle/>
          <a:p>
            <a:fld id="{D852D4E8-E283-404D-80D7-3AF63315721A}" type="slidenum">
              <a:rPr lang="en-US" smtClean="0"/>
              <a:t>15</a:t>
            </a:fld>
            <a:endParaRPr lang="en-US" dirty="0"/>
          </a:p>
        </p:txBody>
      </p:sp>
      <p:pic>
        <p:nvPicPr>
          <p:cNvPr id="4" name="Picture 3">
            <a:extLst>
              <a:ext uri="{FF2B5EF4-FFF2-40B4-BE49-F238E27FC236}">
                <a16:creationId xmlns:a16="http://schemas.microsoft.com/office/drawing/2014/main" id="{6BC5C8EC-2BAC-443D-967C-7A990C6427B3}"/>
              </a:ext>
            </a:extLst>
          </p:cNvPr>
          <p:cNvPicPr>
            <a:picLocks noChangeAspect="1"/>
          </p:cNvPicPr>
          <p:nvPr/>
        </p:nvPicPr>
        <p:blipFill>
          <a:blip r:embed="rId4"/>
          <a:stretch>
            <a:fillRect/>
          </a:stretch>
        </p:blipFill>
        <p:spPr>
          <a:xfrm>
            <a:off x="411480" y="862642"/>
            <a:ext cx="8321040" cy="3835562"/>
          </a:xfrm>
          <a:prstGeom prst="rect">
            <a:avLst/>
          </a:prstGeom>
        </p:spPr>
      </p:pic>
    </p:spTree>
    <p:custDataLst>
      <p:tags r:id="rId1"/>
    </p:custDataLst>
    <p:extLst>
      <p:ext uri="{BB962C8B-B14F-4D97-AF65-F5344CB8AC3E}">
        <p14:creationId xmlns:p14="http://schemas.microsoft.com/office/powerpoint/2010/main" val="2801060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16</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Common Apps</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spTree>
    <p:custDataLst>
      <p:tags r:id="rId1"/>
    </p:custDataLst>
    <p:extLst>
      <p:ext uri="{BB962C8B-B14F-4D97-AF65-F5344CB8AC3E}">
        <p14:creationId xmlns:p14="http://schemas.microsoft.com/office/powerpoint/2010/main" val="183372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17</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Phone</a:t>
            </a:r>
          </a:p>
        </p:txBody>
      </p:sp>
      <p:pic>
        <p:nvPicPr>
          <p:cNvPr id="9" name="Content Placeholder 12">
            <a:extLst>
              <a:ext uri="{FF2B5EF4-FFF2-40B4-BE49-F238E27FC236}">
                <a16:creationId xmlns:a16="http://schemas.microsoft.com/office/drawing/2014/main" id="{01D42285-4330-4240-8CEC-DA277697FC9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243584"/>
            <a:ext cx="2445434" cy="5029195"/>
          </a:xfrm>
          <a:prstGeom prst="rect">
            <a:avLst/>
          </a:prstGeom>
          <a:ln>
            <a:solidFill>
              <a:schemeClr val="bg1">
                <a:lumMod val="75000"/>
              </a:schemeClr>
            </a:solidFill>
          </a:ln>
        </p:spPr>
      </p:pic>
      <p:pic>
        <p:nvPicPr>
          <p:cNvPr id="7" name="Content Placeholder 12">
            <a:extLst>
              <a:ext uri="{FF2B5EF4-FFF2-40B4-BE49-F238E27FC236}">
                <a16:creationId xmlns:a16="http://schemas.microsoft.com/office/drawing/2014/main" id="{3C5B851B-BD7F-49B3-93DF-A9A4B1B792F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349283" y="1244417"/>
            <a:ext cx="2445434" cy="5028362"/>
          </a:xfrm>
          <a:prstGeom prst="rect">
            <a:avLst/>
          </a:prstGeom>
          <a:ln>
            <a:solidFill>
              <a:schemeClr val="bg1">
                <a:lumMod val="75000"/>
              </a:schemeClr>
            </a:solidFill>
          </a:ln>
        </p:spPr>
      </p:pic>
      <p:pic>
        <p:nvPicPr>
          <p:cNvPr id="8" name="Content Placeholder 12">
            <a:extLst>
              <a:ext uri="{FF2B5EF4-FFF2-40B4-BE49-F238E27FC236}">
                <a16:creationId xmlns:a16="http://schemas.microsoft.com/office/drawing/2014/main" id="{ADB93072-6B8D-4DBE-9B3A-EEF19F557D92}"/>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349689" y="1244417"/>
            <a:ext cx="2445028" cy="5028362"/>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97918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18</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Messaging</a:t>
            </a:r>
          </a:p>
        </p:txBody>
      </p:sp>
      <p:pic>
        <p:nvPicPr>
          <p:cNvPr id="8" name="Content Placeholder 12">
            <a:extLst>
              <a:ext uri="{FF2B5EF4-FFF2-40B4-BE49-F238E27FC236}">
                <a16:creationId xmlns:a16="http://schemas.microsoft.com/office/drawing/2014/main" id="{C4FCB619-F9F2-42F8-8952-6CA3CB7780E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247660"/>
            <a:ext cx="2445434" cy="5025189"/>
          </a:xfrm>
          <a:prstGeom prst="rect">
            <a:avLst/>
          </a:prstGeom>
          <a:ln>
            <a:solidFill>
              <a:schemeClr val="bg1">
                <a:lumMod val="75000"/>
              </a:schemeClr>
            </a:solidFill>
          </a:ln>
        </p:spPr>
      </p:pic>
      <p:pic>
        <p:nvPicPr>
          <p:cNvPr id="7" name="Content Placeholder 12" hidden="1">
            <a:extLst>
              <a:ext uri="{FF2B5EF4-FFF2-40B4-BE49-F238E27FC236}">
                <a16:creationId xmlns:a16="http://schemas.microsoft.com/office/drawing/2014/main" id="{E5562C47-0D8C-4F92-BA35-9C398520820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349283" y="1247660"/>
            <a:ext cx="2445434" cy="5029195"/>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3482988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19</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Email</a:t>
            </a:r>
          </a:p>
        </p:txBody>
      </p:sp>
      <p:pic>
        <p:nvPicPr>
          <p:cNvPr id="7" name="Content Placeholder 12">
            <a:extLst>
              <a:ext uri="{FF2B5EF4-FFF2-40B4-BE49-F238E27FC236}">
                <a16:creationId xmlns:a16="http://schemas.microsoft.com/office/drawing/2014/main" id="{31F5FA93-CCFB-44B3-965D-D9648ADC159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245657"/>
            <a:ext cx="2445434" cy="5029195"/>
          </a:xfrm>
          <a:prstGeom prst="rect">
            <a:avLst/>
          </a:prstGeom>
        </p:spPr>
      </p:pic>
    </p:spTree>
    <p:custDataLst>
      <p:tags r:id="rId1"/>
    </p:custDataLst>
    <p:extLst>
      <p:ext uri="{BB962C8B-B14F-4D97-AF65-F5344CB8AC3E}">
        <p14:creationId xmlns:p14="http://schemas.microsoft.com/office/powerpoint/2010/main" val="2272625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a:bodyPr>
          <a:lstStyle/>
          <a:p>
            <a:pPr>
              <a:lnSpc>
                <a:spcPct val="150000"/>
              </a:lnSpc>
            </a:pPr>
            <a:r>
              <a:rPr lang="en-US" b="1" dirty="0">
                <a:solidFill>
                  <a:schemeClr val="tx1"/>
                </a:solidFill>
              </a:rPr>
              <a:t>Introduction </a:t>
            </a:r>
            <a:endParaRPr lang="en-US" dirty="0">
              <a:solidFill>
                <a:schemeClr val="tx1"/>
              </a:solidFill>
            </a:endParaRPr>
          </a:p>
          <a:p>
            <a:pPr>
              <a:lnSpc>
                <a:spcPct val="150000"/>
              </a:lnSpc>
            </a:pPr>
            <a:r>
              <a:rPr lang="en-US" b="1" dirty="0">
                <a:solidFill>
                  <a:schemeClr val="tx1"/>
                </a:solidFill>
              </a:rPr>
              <a:t>Skill Building</a:t>
            </a:r>
          </a:p>
          <a:p>
            <a:pPr lvl="1"/>
            <a:r>
              <a:rPr lang="en-US" dirty="0">
                <a:solidFill>
                  <a:schemeClr val="tx1"/>
                </a:solidFill>
              </a:rPr>
              <a:t>Navigating Your Device</a:t>
            </a:r>
          </a:p>
          <a:p>
            <a:pPr lvl="1"/>
            <a:r>
              <a:rPr lang="en-US" dirty="0">
                <a:solidFill>
                  <a:schemeClr val="tx1"/>
                </a:solidFill>
              </a:rPr>
              <a:t>Getting Connected</a:t>
            </a:r>
          </a:p>
          <a:p>
            <a:pPr lvl="1"/>
            <a:r>
              <a:rPr lang="en-US" dirty="0">
                <a:solidFill>
                  <a:schemeClr val="tx1"/>
                </a:solidFill>
              </a:rPr>
              <a:t>Common Apps</a:t>
            </a:r>
          </a:p>
          <a:p>
            <a:pPr lvl="1"/>
            <a:r>
              <a:rPr lang="en-US" dirty="0">
                <a:solidFill>
                  <a:schemeClr val="tx1"/>
                </a:solidFill>
              </a:rPr>
              <a:t>Helpful Settings</a:t>
            </a:r>
          </a:p>
          <a:p>
            <a:pPr>
              <a:lnSpc>
                <a:spcPct val="150000"/>
              </a:lnSpc>
            </a:pPr>
            <a:r>
              <a:rPr lang="en-US" b="1" dirty="0">
                <a:solidFill>
                  <a:schemeClr val="tx1"/>
                </a:solidFill>
              </a:rPr>
              <a:t>Tips and Tricks </a:t>
            </a:r>
          </a:p>
          <a:p>
            <a:pPr>
              <a:lnSpc>
                <a:spcPct val="150000"/>
              </a:lnSpc>
            </a:pPr>
            <a:r>
              <a:rPr lang="en-US" b="1" dirty="0">
                <a:solidFill>
                  <a:schemeClr val="tx1"/>
                </a:solidFill>
              </a:rPr>
              <a:t>Practice</a:t>
            </a:r>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704088"/>
            <a:ext cx="8229600" cy="1066800"/>
          </a:xfrm>
        </p:spPr>
        <p:txBody>
          <a:bodyPr>
            <a:normAutofit/>
          </a:bodyPr>
          <a:lstStyle/>
          <a:p>
            <a:r>
              <a:rPr lang="en-US" sz="3200" dirty="0"/>
              <a:t>Today’s Agenda</a:t>
            </a:r>
            <a:br>
              <a:rPr lang="en-US" sz="3200" dirty="0"/>
            </a:br>
            <a:endParaRPr lang="en-US" sz="2300" dirty="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n-US" dirty="0"/>
          </a:p>
        </p:txBody>
      </p:sp>
      <p:sp>
        <p:nvSpPr>
          <p:cNvPr id="5" name="TextBox 4">
            <a:extLst>
              <a:ext uri="{FF2B5EF4-FFF2-40B4-BE49-F238E27FC236}">
                <a16:creationId xmlns:a16="http://schemas.microsoft.com/office/drawing/2014/main" id="{04B8EFAC-DF0B-41C5-A977-9181D8138E3E}"/>
              </a:ext>
            </a:extLst>
          </p:cNvPr>
          <p:cNvSpPr txBox="1"/>
          <p:nvPr/>
        </p:nvSpPr>
        <p:spPr>
          <a:xfrm>
            <a:off x="385313" y="5377132"/>
            <a:ext cx="8301487" cy="923330"/>
          </a:xfrm>
          <a:prstGeom prst="rect">
            <a:avLst/>
          </a:prstGeom>
          <a:noFill/>
        </p:spPr>
        <p:txBody>
          <a:bodyPr wrap="square" rtlCol="0">
            <a:spAutoFit/>
          </a:bodyPr>
          <a:lstStyle/>
          <a:p>
            <a:r>
              <a:rPr lang="en-US" sz="1800" i="1" dirty="0">
                <a:effectLst/>
                <a:latin typeface="ATT Aleck Sans" panose="020B0503020203020204" pitchFamily="34" charset="0"/>
                <a:ea typeface="Times New Roman" panose="02020603050405020304" pitchFamily="18" charset="0"/>
              </a:rPr>
              <a:t>NOTE: </a:t>
            </a:r>
            <a:r>
              <a:rPr lang="en-US" sz="1800" dirty="0">
                <a:effectLst/>
                <a:latin typeface="ATT Aleck Sans" panose="020B0503020203020204" pitchFamily="34" charset="0"/>
                <a:ea typeface="Times New Roman" panose="02020603050405020304" pitchFamily="18" charset="0"/>
              </a:rPr>
              <a:t>This workshop is specific to Android mobile devices and A</a:t>
            </a:r>
            <a:r>
              <a:rPr lang="en-US" dirty="0">
                <a:latin typeface="ATT Aleck Sans" panose="020B0503020203020204" pitchFamily="34" charset="0"/>
                <a:ea typeface="Times New Roman" panose="02020603050405020304" pitchFamily="18" charset="0"/>
              </a:rPr>
              <a:t>ndroid’s</a:t>
            </a:r>
            <a:r>
              <a:rPr lang="en-US" sz="1800" dirty="0">
                <a:effectLst/>
                <a:latin typeface="ATT Aleck Sans" panose="020B0503020203020204" pitchFamily="34" charset="0"/>
                <a:ea typeface="Times New Roman" panose="02020603050405020304" pitchFamily="18" charset="0"/>
              </a:rPr>
              <a:t> operating system. If you are interested in another operating system, please visit dititalliteracy.att.com or consider another workshop being offered.</a:t>
            </a:r>
            <a:endParaRPr lang="en-US" dirty="0"/>
          </a:p>
        </p:txBody>
      </p:sp>
    </p:spTree>
    <p:custDataLst>
      <p:tags r:id="rId1"/>
    </p:custDataLst>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20</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Browser</a:t>
            </a:r>
          </a:p>
        </p:txBody>
      </p:sp>
      <p:pic>
        <p:nvPicPr>
          <p:cNvPr id="7" name="Content Placeholder 12">
            <a:extLst>
              <a:ext uri="{FF2B5EF4-FFF2-40B4-BE49-F238E27FC236}">
                <a16:creationId xmlns:a16="http://schemas.microsoft.com/office/drawing/2014/main" id="{FCA5656C-46E7-4084-A8E9-DA84B613272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245657"/>
            <a:ext cx="2445434" cy="5029195"/>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992946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21</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Camera</a:t>
            </a:r>
          </a:p>
        </p:txBody>
      </p:sp>
      <p:pic>
        <p:nvPicPr>
          <p:cNvPr id="7" name="Content Placeholder 12">
            <a:extLst>
              <a:ext uri="{FF2B5EF4-FFF2-40B4-BE49-F238E27FC236}">
                <a16:creationId xmlns:a16="http://schemas.microsoft.com/office/drawing/2014/main" id="{580A98E7-1E8D-4764-AAE7-EA4F17C560E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245657"/>
            <a:ext cx="2445434" cy="5029195"/>
          </a:xfrm>
          <a:prstGeom prst="rect">
            <a:avLst/>
          </a:prstGeom>
        </p:spPr>
      </p:pic>
      <p:pic>
        <p:nvPicPr>
          <p:cNvPr id="8" name="Content Placeholder 12">
            <a:extLst>
              <a:ext uri="{FF2B5EF4-FFF2-40B4-BE49-F238E27FC236}">
                <a16:creationId xmlns:a16="http://schemas.microsoft.com/office/drawing/2014/main" id="{0F264889-0807-4324-8EA7-2EDBCA79B29F}"/>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349283" y="1245657"/>
            <a:ext cx="2445434" cy="5029195"/>
          </a:xfrm>
          <a:prstGeom prst="rect">
            <a:avLst/>
          </a:prstGeom>
        </p:spPr>
      </p:pic>
    </p:spTree>
    <p:custDataLst>
      <p:tags r:id="rId1"/>
    </p:custDataLst>
    <p:extLst>
      <p:ext uri="{BB962C8B-B14F-4D97-AF65-F5344CB8AC3E}">
        <p14:creationId xmlns:p14="http://schemas.microsoft.com/office/powerpoint/2010/main" val="6232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22</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Maps</a:t>
            </a:r>
          </a:p>
        </p:txBody>
      </p:sp>
      <p:pic>
        <p:nvPicPr>
          <p:cNvPr id="7" name="Content Placeholder 12">
            <a:extLst>
              <a:ext uri="{FF2B5EF4-FFF2-40B4-BE49-F238E27FC236}">
                <a16:creationId xmlns:a16="http://schemas.microsoft.com/office/drawing/2014/main" id="{348EC25D-A74D-40D9-98A4-127F1394F73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49283" y="1246073"/>
            <a:ext cx="2445434" cy="5028362"/>
          </a:xfrm>
          <a:prstGeom prst="rect">
            <a:avLst/>
          </a:prstGeom>
        </p:spPr>
      </p:pic>
      <p:pic>
        <p:nvPicPr>
          <p:cNvPr id="8" name="Content Placeholder 12">
            <a:extLst>
              <a:ext uri="{FF2B5EF4-FFF2-40B4-BE49-F238E27FC236}">
                <a16:creationId xmlns:a16="http://schemas.microsoft.com/office/drawing/2014/main" id="{924FAF35-64FF-41C5-B8AC-908336163D0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349283" y="1246073"/>
            <a:ext cx="2445433" cy="5028362"/>
          </a:xfrm>
          <a:prstGeom prst="rect">
            <a:avLst/>
          </a:prstGeom>
          <a:ln>
            <a:solidFill>
              <a:schemeClr val="bg1">
                <a:lumMod val="75000"/>
              </a:schemeClr>
            </a:solidFill>
          </a:ln>
        </p:spPr>
      </p:pic>
      <p:pic>
        <p:nvPicPr>
          <p:cNvPr id="9" name="Content Placeholder 12">
            <a:extLst>
              <a:ext uri="{FF2B5EF4-FFF2-40B4-BE49-F238E27FC236}">
                <a16:creationId xmlns:a16="http://schemas.microsoft.com/office/drawing/2014/main" id="{AFB2ED98-25F2-43F0-9AAF-3ACCD5A76C0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3349282" y="1245238"/>
            <a:ext cx="2445433" cy="502836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1401052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23</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Popular Categories of Apps</a:t>
            </a:r>
          </a:p>
        </p:txBody>
      </p:sp>
      <p:pic>
        <p:nvPicPr>
          <p:cNvPr id="4" name="Picture 3" descr="A picture containing text&#10;&#10;Description automatically generated">
            <a:extLst>
              <a:ext uri="{FF2B5EF4-FFF2-40B4-BE49-F238E27FC236}">
                <a16:creationId xmlns:a16="http://schemas.microsoft.com/office/drawing/2014/main" id="{658F847B-4655-40EE-AA52-25833E79C6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8352" y="2490716"/>
            <a:ext cx="914400" cy="830558"/>
          </a:xfrm>
          <a:prstGeom prst="rect">
            <a:avLst/>
          </a:prstGeom>
        </p:spPr>
      </p:pic>
      <p:pic>
        <p:nvPicPr>
          <p:cNvPr id="11" name="Picture 10" descr="Shape&#10;&#10;Description automatically generated with medium confidence">
            <a:extLst>
              <a:ext uri="{FF2B5EF4-FFF2-40B4-BE49-F238E27FC236}">
                <a16:creationId xmlns:a16="http://schemas.microsoft.com/office/drawing/2014/main" id="{D9918E70-0DC1-4502-B130-234A49E5DA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853" y="2490716"/>
            <a:ext cx="1097280" cy="855122"/>
          </a:xfrm>
          <a:prstGeom prst="rect">
            <a:avLst/>
          </a:prstGeom>
        </p:spPr>
      </p:pic>
      <p:pic>
        <p:nvPicPr>
          <p:cNvPr id="13" name="Picture 12" descr="Shape&#10;&#10;Description automatically generated">
            <a:extLst>
              <a:ext uri="{FF2B5EF4-FFF2-40B4-BE49-F238E27FC236}">
                <a16:creationId xmlns:a16="http://schemas.microsoft.com/office/drawing/2014/main" id="{35DBCAF9-8EE6-4A78-92E1-03A3075D8A2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59844" y="2490716"/>
            <a:ext cx="822960" cy="933200"/>
          </a:xfrm>
          <a:prstGeom prst="rect">
            <a:avLst/>
          </a:prstGeom>
        </p:spPr>
      </p:pic>
      <p:pic>
        <p:nvPicPr>
          <p:cNvPr id="17" name="Graphic 16" descr="Heart with pulse with solid fill">
            <a:extLst>
              <a:ext uri="{FF2B5EF4-FFF2-40B4-BE49-F238E27FC236}">
                <a16:creationId xmlns:a16="http://schemas.microsoft.com/office/drawing/2014/main" id="{E4E25FCF-FDE2-45C2-A889-A096F00DA3B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048027" y="4830219"/>
            <a:ext cx="1280160" cy="1280160"/>
          </a:xfrm>
          <a:prstGeom prst="rect">
            <a:avLst/>
          </a:prstGeom>
        </p:spPr>
      </p:pic>
      <p:pic>
        <p:nvPicPr>
          <p:cNvPr id="19" name="Graphic 18" descr="Partial sun with solid fill">
            <a:extLst>
              <a:ext uri="{FF2B5EF4-FFF2-40B4-BE49-F238E27FC236}">
                <a16:creationId xmlns:a16="http://schemas.microsoft.com/office/drawing/2014/main" id="{668EFD51-C71D-4F2E-A93A-A186F1F669A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322666" y="4818011"/>
            <a:ext cx="1188720" cy="1188720"/>
          </a:xfrm>
          <a:prstGeom prst="rect">
            <a:avLst/>
          </a:prstGeom>
        </p:spPr>
      </p:pic>
      <p:sp>
        <p:nvSpPr>
          <p:cNvPr id="20" name="Content Placeholder 1">
            <a:extLst>
              <a:ext uri="{FF2B5EF4-FFF2-40B4-BE49-F238E27FC236}">
                <a16:creationId xmlns:a16="http://schemas.microsoft.com/office/drawing/2014/main" id="{D0920ECC-5528-4205-9C1C-2575B5D8F254}"/>
              </a:ext>
            </a:extLst>
          </p:cNvPr>
          <p:cNvSpPr txBox="1">
            <a:spLocks/>
          </p:cNvSpPr>
          <p:nvPr/>
        </p:nvSpPr>
        <p:spPr>
          <a:xfrm>
            <a:off x="849180" y="1677703"/>
            <a:ext cx="1327116" cy="502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b="1" dirty="0">
                <a:solidFill>
                  <a:schemeClr val="tx1"/>
                </a:solidFill>
              </a:rPr>
              <a:t>Games   </a:t>
            </a:r>
            <a:endParaRPr lang="en-US" dirty="0">
              <a:solidFill>
                <a:schemeClr val="tx1"/>
              </a:solidFill>
            </a:endParaRPr>
          </a:p>
        </p:txBody>
      </p:sp>
      <p:sp>
        <p:nvSpPr>
          <p:cNvPr id="21" name="Content Placeholder 1">
            <a:extLst>
              <a:ext uri="{FF2B5EF4-FFF2-40B4-BE49-F238E27FC236}">
                <a16:creationId xmlns:a16="http://schemas.microsoft.com/office/drawing/2014/main" id="{7ECD86A1-76EE-42F4-89F7-65BC7266C621}"/>
              </a:ext>
            </a:extLst>
          </p:cNvPr>
          <p:cNvSpPr txBox="1">
            <a:spLocks/>
          </p:cNvSpPr>
          <p:nvPr/>
        </p:nvSpPr>
        <p:spPr>
          <a:xfrm>
            <a:off x="2821415" y="1655556"/>
            <a:ext cx="2748275" cy="502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b="1" dirty="0">
                <a:solidFill>
                  <a:schemeClr val="tx1"/>
                </a:solidFill>
              </a:rPr>
              <a:t>Streaming Video</a:t>
            </a:r>
            <a:endParaRPr lang="en-US" dirty="0">
              <a:solidFill>
                <a:schemeClr val="tx1"/>
              </a:solidFill>
            </a:endParaRPr>
          </a:p>
        </p:txBody>
      </p:sp>
      <p:sp>
        <p:nvSpPr>
          <p:cNvPr id="22" name="Content Placeholder 1">
            <a:extLst>
              <a:ext uri="{FF2B5EF4-FFF2-40B4-BE49-F238E27FC236}">
                <a16:creationId xmlns:a16="http://schemas.microsoft.com/office/drawing/2014/main" id="{D6A9B77B-8B01-4FC3-BEBC-6C7A23D6E546}"/>
              </a:ext>
            </a:extLst>
          </p:cNvPr>
          <p:cNvSpPr txBox="1">
            <a:spLocks/>
          </p:cNvSpPr>
          <p:nvPr/>
        </p:nvSpPr>
        <p:spPr>
          <a:xfrm>
            <a:off x="5797187" y="1655556"/>
            <a:ext cx="2748275" cy="502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b="1" dirty="0">
                <a:solidFill>
                  <a:schemeClr val="tx1"/>
                </a:solidFill>
              </a:rPr>
              <a:t>Streaming Music</a:t>
            </a:r>
            <a:endParaRPr lang="en-US" dirty="0">
              <a:solidFill>
                <a:schemeClr val="tx1"/>
              </a:solidFill>
            </a:endParaRPr>
          </a:p>
        </p:txBody>
      </p:sp>
      <p:sp>
        <p:nvSpPr>
          <p:cNvPr id="23" name="Content Placeholder 1">
            <a:extLst>
              <a:ext uri="{FF2B5EF4-FFF2-40B4-BE49-F238E27FC236}">
                <a16:creationId xmlns:a16="http://schemas.microsoft.com/office/drawing/2014/main" id="{5A071A3A-2C8F-4CB9-8A11-1E8479D7166D}"/>
              </a:ext>
            </a:extLst>
          </p:cNvPr>
          <p:cNvSpPr txBox="1">
            <a:spLocks/>
          </p:cNvSpPr>
          <p:nvPr/>
        </p:nvSpPr>
        <p:spPr>
          <a:xfrm>
            <a:off x="1073648" y="4209422"/>
            <a:ext cx="3228919" cy="502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b="1" dirty="0">
                <a:solidFill>
                  <a:schemeClr val="tx1"/>
                </a:solidFill>
              </a:rPr>
              <a:t>Health and Fitness</a:t>
            </a:r>
            <a:endParaRPr lang="en-US" dirty="0">
              <a:solidFill>
                <a:schemeClr val="tx1"/>
              </a:solidFill>
            </a:endParaRPr>
          </a:p>
        </p:txBody>
      </p:sp>
      <p:sp>
        <p:nvSpPr>
          <p:cNvPr id="24" name="Content Placeholder 1">
            <a:extLst>
              <a:ext uri="{FF2B5EF4-FFF2-40B4-BE49-F238E27FC236}">
                <a16:creationId xmlns:a16="http://schemas.microsoft.com/office/drawing/2014/main" id="{0A5B09CE-5EC2-4381-BAE8-CE870A6A5909}"/>
              </a:ext>
            </a:extLst>
          </p:cNvPr>
          <p:cNvSpPr txBox="1">
            <a:spLocks/>
          </p:cNvSpPr>
          <p:nvPr/>
        </p:nvSpPr>
        <p:spPr>
          <a:xfrm>
            <a:off x="4302567" y="4209422"/>
            <a:ext cx="3228919" cy="502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b="1" dirty="0">
                <a:solidFill>
                  <a:schemeClr val="tx1"/>
                </a:solidFill>
              </a:rPr>
              <a:t>Weather</a:t>
            </a:r>
            <a:endParaRPr lang="en-US" dirty="0">
              <a:solidFill>
                <a:schemeClr val="tx1"/>
              </a:solidFill>
            </a:endParaRPr>
          </a:p>
        </p:txBody>
      </p:sp>
    </p:spTree>
    <p:custDataLst>
      <p:tags r:id="rId1"/>
    </p:custDataLst>
    <p:extLst>
      <p:ext uri="{BB962C8B-B14F-4D97-AF65-F5344CB8AC3E}">
        <p14:creationId xmlns:p14="http://schemas.microsoft.com/office/powerpoint/2010/main" val="1795222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24</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Play Store</a:t>
            </a:r>
          </a:p>
        </p:txBody>
      </p:sp>
      <p:pic>
        <p:nvPicPr>
          <p:cNvPr id="7" name="Content Placeholder 12">
            <a:extLst>
              <a:ext uri="{FF2B5EF4-FFF2-40B4-BE49-F238E27FC236}">
                <a16:creationId xmlns:a16="http://schemas.microsoft.com/office/drawing/2014/main" id="{74AFAC9B-4E4A-4D24-856B-14FF18CB01C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300000"/>
            <a:ext cx="2445434" cy="5029197"/>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300000"/>
            <a:ext cx="2445434" cy="5029197"/>
          </a:xfrm>
          <a:prstGeom prst="rect">
            <a:avLst/>
          </a:prstGeom>
          <a:ln>
            <a:solidFill>
              <a:schemeClr val="bg1">
                <a:lumMod val="75000"/>
              </a:schemeClr>
            </a:solidFill>
          </a:ln>
        </p:spPr>
      </p:pic>
      <p:pic>
        <p:nvPicPr>
          <p:cNvPr id="8" name="Content Placeholder 12">
            <a:extLst>
              <a:ext uri="{FF2B5EF4-FFF2-40B4-BE49-F238E27FC236}">
                <a16:creationId xmlns:a16="http://schemas.microsoft.com/office/drawing/2014/main" id="{A57E8397-A942-4BEB-A322-F26128C893E7}"/>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349283" y="1300000"/>
            <a:ext cx="2445434" cy="5029195"/>
          </a:xfrm>
          <a:prstGeom prst="rect">
            <a:avLst/>
          </a:prstGeom>
          <a:ln>
            <a:solidFill>
              <a:schemeClr val="bg1">
                <a:lumMod val="75000"/>
              </a:schemeClr>
            </a:solidFill>
          </a:ln>
        </p:spPr>
      </p:pic>
      <p:pic>
        <p:nvPicPr>
          <p:cNvPr id="9" name="Content Placeholder 12">
            <a:extLst>
              <a:ext uri="{FF2B5EF4-FFF2-40B4-BE49-F238E27FC236}">
                <a16:creationId xmlns:a16="http://schemas.microsoft.com/office/drawing/2014/main" id="{59ADD844-AF3C-443B-9808-D4BCE5D0BD5A}"/>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349283" y="1299998"/>
            <a:ext cx="2445433" cy="5029195"/>
          </a:xfrm>
          <a:prstGeom prst="rect">
            <a:avLst/>
          </a:prstGeom>
          <a:ln>
            <a:solidFill>
              <a:schemeClr val="bg1">
                <a:lumMod val="75000"/>
              </a:schemeClr>
            </a:solidFill>
          </a:ln>
        </p:spPr>
      </p:pic>
      <p:pic>
        <p:nvPicPr>
          <p:cNvPr id="10" name="Content Placeholder 12">
            <a:extLst>
              <a:ext uri="{FF2B5EF4-FFF2-40B4-BE49-F238E27FC236}">
                <a16:creationId xmlns:a16="http://schemas.microsoft.com/office/drawing/2014/main" id="{D94462C6-F42B-4826-99BF-D9022FBCD260}"/>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3349283" y="1299999"/>
            <a:ext cx="2445433"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07554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25</a:t>
            </a:fld>
            <a:endParaRPr lang="en-US"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n-US" sz="4800" dirty="0"/>
              <a:t>Activity #2</a:t>
            </a:r>
          </a:p>
        </p:txBody>
      </p:sp>
    </p:spTree>
    <p:custDataLst>
      <p:tags r:id="rId1"/>
    </p:custDataLst>
    <p:extLst>
      <p:ext uri="{BB962C8B-B14F-4D97-AF65-F5344CB8AC3E}">
        <p14:creationId xmlns:p14="http://schemas.microsoft.com/office/powerpoint/2010/main" val="1499653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B30F9C-1A7A-4F2F-9982-64825E1A8453}"/>
              </a:ext>
            </a:extLst>
          </p:cNvPr>
          <p:cNvSpPr>
            <a:spLocks noGrp="1"/>
          </p:cNvSpPr>
          <p:nvPr>
            <p:ph type="sldNum" sz="quarter" idx="12"/>
          </p:nvPr>
        </p:nvSpPr>
        <p:spPr/>
        <p:txBody>
          <a:bodyPr/>
          <a:lstStyle/>
          <a:p>
            <a:fld id="{D852D4E8-E283-404D-80D7-3AF63315721A}" type="slidenum">
              <a:rPr lang="en-US" smtClean="0"/>
              <a:t>26</a:t>
            </a:fld>
            <a:endParaRPr lang="en-US" dirty="0"/>
          </a:p>
        </p:txBody>
      </p:sp>
      <p:pic>
        <p:nvPicPr>
          <p:cNvPr id="7" name="Picture 6">
            <a:extLst>
              <a:ext uri="{FF2B5EF4-FFF2-40B4-BE49-F238E27FC236}">
                <a16:creationId xmlns:a16="http://schemas.microsoft.com/office/drawing/2014/main" id="{DCFFF343-4B1C-4EBB-AF92-028F02DA15EB}"/>
              </a:ext>
            </a:extLst>
          </p:cNvPr>
          <p:cNvPicPr>
            <a:picLocks noChangeAspect="1"/>
          </p:cNvPicPr>
          <p:nvPr/>
        </p:nvPicPr>
        <p:blipFill rotWithShape="1">
          <a:blip r:embed="rId4"/>
          <a:srcRect l="59081" t="9821" r="8271" b="1788"/>
          <a:stretch/>
        </p:blipFill>
        <p:spPr>
          <a:xfrm>
            <a:off x="5762444" y="384974"/>
            <a:ext cx="3024387" cy="6088052"/>
          </a:xfrm>
          <a:prstGeom prst="rect">
            <a:avLst/>
          </a:prstGeom>
        </p:spPr>
      </p:pic>
      <p:sp>
        <p:nvSpPr>
          <p:cNvPr id="13" name="TextBox 12">
            <a:extLst>
              <a:ext uri="{FF2B5EF4-FFF2-40B4-BE49-F238E27FC236}">
                <a16:creationId xmlns:a16="http://schemas.microsoft.com/office/drawing/2014/main" id="{CC7D9CF4-2CD1-F1EC-E04C-CA189AAE3DDE}"/>
              </a:ext>
            </a:extLst>
          </p:cNvPr>
          <p:cNvSpPr txBox="1"/>
          <p:nvPr/>
        </p:nvSpPr>
        <p:spPr>
          <a:xfrm>
            <a:off x="228600" y="533400"/>
            <a:ext cx="5533844" cy="6140271"/>
          </a:xfrm>
          <a:prstGeom prst="rect">
            <a:avLst/>
          </a:prstGeom>
          <a:noFill/>
        </p:spPr>
        <p:txBody>
          <a:bodyPr wrap="square">
            <a:spAutoFit/>
          </a:bodyPr>
          <a:lstStyle/>
          <a:p>
            <a:pPr>
              <a:lnSpc>
                <a:spcPct val="107000"/>
              </a:lnSpc>
              <a:spcBef>
                <a:spcPts val="0"/>
              </a:spcBef>
              <a:spcAft>
                <a:spcPts val="0"/>
              </a:spcAft>
            </a:pPr>
            <a:r>
              <a:rPr lang="en-US" b="1" dirty="0"/>
              <a:t>ACTIVITY #2: Common Apps</a:t>
            </a:r>
          </a:p>
          <a:p>
            <a:pPr>
              <a:lnSpc>
                <a:spcPct val="107000"/>
              </a:lnSpc>
              <a:spcBef>
                <a:spcPts val="0"/>
              </a:spcBef>
              <a:spcAft>
                <a:spcPts val="0"/>
              </a:spcAft>
            </a:pPr>
            <a:r>
              <a:rPr lang="en-US" sz="1600" dirty="0"/>
              <a:t>What app do you use to:</a:t>
            </a:r>
          </a:p>
          <a:p>
            <a:pPr marR="0" lvl="0">
              <a:lnSpc>
                <a:spcPct val="107000"/>
              </a:lnSpc>
              <a:spcBef>
                <a:spcPts val="0"/>
              </a:spcBef>
              <a:spcAft>
                <a:spcPts val="0"/>
              </a:spcAft>
            </a:pPr>
            <a:endParaRPr lang="en-US" sz="1600" dirty="0">
              <a:effectLst/>
              <a:latin typeface="+mn-lt"/>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600" dirty="0">
                <a:effectLst/>
                <a:latin typeface="+mn-lt"/>
                <a:ea typeface="Calibri" panose="020F0502020204030204" pitchFamily="34" charset="0"/>
                <a:cs typeface="Times New Roman" panose="02020603050405020304" pitchFamily="18" charset="0"/>
              </a:rPr>
              <a:t>Send an email? _______________________</a:t>
            </a:r>
            <a:br>
              <a:rPr lang="en-US" sz="1600" dirty="0">
                <a:effectLst/>
                <a:latin typeface="+mn-lt"/>
                <a:ea typeface="Calibri" panose="020F0502020204030204" pitchFamily="34" charset="0"/>
                <a:cs typeface="Times New Roman" panose="02020603050405020304" pitchFamily="18" charset="0"/>
              </a:rPr>
            </a:br>
            <a:endParaRPr lang="en-US" sz="1600" dirty="0">
              <a:effectLst/>
              <a:latin typeface="+mn-lt"/>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600" dirty="0">
                <a:effectLst/>
                <a:latin typeface="+mn-lt"/>
                <a:ea typeface="Calibri" panose="020F0502020204030204" pitchFamily="34" charset="0"/>
                <a:cs typeface="Times New Roman" panose="02020603050405020304" pitchFamily="18" charset="0"/>
              </a:rPr>
              <a:t>Search the web?  ______________________</a:t>
            </a:r>
            <a:br>
              <a:rPr lang="en-US" sz="1600" dirty="0">
                <a:effectLst/>
                <a:latin typeface="+mn-lt"/>
                <a:ea typeface="Calibri" panose="020F0502020204030204" pitchFamily="34" charset="0"/>
                <a:cs typeface="Times New Roman" panose="02020603050405020304" pitchFamily="18" charset="0"/>
              </a:rPr>
            </a:br>
            <a:endParaRPr lang="en-US" sz="1600" dirty="0">
              <a:effectLst/>
              <a:latin typeface="+mn-lt"/>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600" dirty="0">
                <a:effectLst/>
                <a:latin typeface="+mn-lt"/>
                <a:ea typeface="Calibri" panose="020F0502020204030204" pitchFamily="34" charset="0"/>
                <a:cs typeface="Times New Roman" panose="02020603050405020304" pitchFamily="18" charset="0"/>
              </a:rPr>
              <a:t>Send a text?  __________________________</a:t>
            </a:r>
            <a:br>
              <a:rPr lang="en-US" sz="1600" dirty="0">
                <a:effectLst/>
                <a:latin typeface="+mn-lt"/>
                <a:ea typeface="Calibri" panose="020F0502020204030204" pitchFamily="34" charset="0"/>
                <a:cs typeface="Times New Roman" panose="02020603050405020304" pitchFamily="18" charset="0"/>
              </a:rPr>
            </a:br>
            <a:endParaRPr lang="en-US" sz="1600" dirty="0">
              <a:effectLst/>
              <a:latin typeface="+mn-lt"/>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600" dirty="0">
                <a:effectLst/>
                <a:latin typeface="+mn-lt"/>
                <a:ea typeface="Calibri" panose="020F0502020204030204" pitchFamily="34" charset="0"/>
                <a:cs typeface="Times New Roman" panose="02020603050405020304" pitchFamily="18" charset="0"/>
              </a:rPr>
              <a:t>Record a video?  _______________________</a:t>
            </a:r>
            <a:br>
              <a:rPr lang="en-US" sz="1600" dirty="0">
                <a:effectLst/>
                <a:latin typeface="+mn-lt"/>
                <a:ea typeface="Calibri" panose="020F0502020204030204" pitchFamily="34" charset="0"/>
                <a:cs typeface="Times New Roman" panose="02020603050405020304" pitchFamily="18" charset="0"/>
              </a:rPr>
            </a:br>
            <a:endParaRPr lang="en-US" sz="1600" dirty="0">
              <a:effectLst/>
              <a:latin typeface="+mn-lt"/>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600" dirty="0">
                <a:effectLst/>
                <a:latin typeface="+mn-lt"/>
                <a:ea typeface="Calibri" panose="020F0502020204030204" pitchFamily="34" charset="0"/>
                <a:cs typeface="Times New Roman" panose="02020603050405020304" pitchFamily="18" charset="0"/>
              </a:rPr>
              <a:t>Make a phone call?  ____________________</a:t>
            </a:r>
          </a:p>
          <a:p>
            <a:pPr marL="0" marR="0">
              <a:lnSpc>
                <a:spcPct val="107000"/>
              </a:lnSpc>
              <a:spcBef>
                <a:spcPts val="0"/>
              </a:spcBef>
              <a:spcAft>
                <a:spcPts val="800"/>
              </a:spcAft>
            </a:pPr>
            <a:r>
              <a:rPr lang="en-US" sz="1600" dirty="0">
                <a:effectLst/>
                <a:latin typeface="+mn-lt"/>
                <a:ea typeface="Calibri" panose="020F0502020204030204" pitchFamily="34" charset="0"/>
                <a:cs typeface="Times New Roman" panose="02020603050405020304" pitchFamily="18" charset="0"/>
              </a:rPr>
              <a:t>  </a:t>
            </a:r>
          </a:p>
          <a:p>
            <a:pPr marL="0" marR="0">
              <a:lnSpc>
                <a:spcPct val="107000"/>
              </a:lnSpc>
              <a:spcBef>
                <a:spcPts val="0"/>
              </a:spcBef>
              <a:spcAft>
                <a:spcPts val="800"/>
              </a:spcAft>
            </a:pPr>
            <a:r>
              <a:rPr lang="en-US" sz="1600" dirty="0">
                <a:effectLst/>
                <a:latin typeface="+mn-lt"/>
                <a:ea typeface="Calibri" panose="020F0502020204030204" pitchFamily="34" charset="0"/>
                <a:cs typeface="Times New Roman" panose="02020603050405020304" pitchFamily="18" charset="0"/>
              </a:rPr>
              <a:t>How do you get back to the Apps view when you have an app open?  </a:t>
            </a:r>
            <a:br>
              <a:rPr lang="en-US" sz="1600" dirty="0">
                <a:effectLst/>
                <a:latin typeface="+mn-lt"/>
                <a:ea typeface="Calibri" panose="020F0502020204030204" pitchFamily="34" charset="0"/>
                <a:cs typeface="Times New Roman" panose="02020603050405020304" pitchFamily="18" charset="0"/>
              </a:rPr>
            </a:br>
            <a:br>
              <a:rPr lang="en-US" sz="1600" dirty="0">
                <a:effectLst/>
                <a:latin typeface="+mn-lt"/>
                <a:ea typeface="Calibri" panose="020F0502020204030204" pitchFamily="34" charset="0"/>
                <a:cs typeface="Times New Roman" panose="02020603050405020304" pitchFamily="18" charset="0"/>
              </a:rPr>
            </a:br>
            <a:r>
              <a:rPr lang="en-US" sz="1600" dirty="0">
                <a:effectLst/>
                <a:latin typeface="+mn-lt"/>
                <a:ea typeface="Calibri" panose="020F0502020204030204" pitchFamily="34" charset="0"/>
                <a:cs typeface="Times New Roman" panose="02020603050405020304" pitchFamily="18" charset="0"/>
              </a:rPr>
              <a:t>Open the camera app and take a picture. Show the instructor the image you took. </a:t>
            </a:r>
          </a:p>
          <a:p>
            <a:pPr marL="0" marR="0">
              <a:lnSpc>
                <a:spcPct val="107000"/>
              </a:lnSpc>
              <a:spcBef>
                <a:spcPts val="0"/>
              </a:spcBef>
              <a:spcAft>
                <a:spcPts val="800"/>
              </a:spcAft>
            </a:pPr>
            <a:r>
              <a:rPr lang="en-US" sz="1600" dirty="0">
                <a:effectLst/>
                <a:latin typeface="+mn-lt"/>
                <a:ea typeface="Calibri" panose="020F0502020204030204" pitchFamily="34" charset="0"/>
                <a:cs typeface="Times New Roman" panose="02020603050405020304" pitchFamily="18" charset="0"/>
              </a:rPr>
              <a:t>Open the browser and search for the PLA Digital Learn website: </a:t>
            </a:r>
            <a:r>
              <a:rPr lang="en-US" sz="1600" u="sng" dirty="0">
                <a:solidFill>
                  <a:srgbClr val="0563C1"/>
                </a:solidFill>
                <a:effectLst/>
                <a:latin typeface="+mn-lt"/>
                <a:ea typeface="Calibri" panose="020F0502020204030204" pitchFamily="34" charset="0"/>
                <a:cs typeface="Times New Roman" panose="02020603050405020304" pitchFamily="18" charset="0"/>
                <a:hlinkClick r:id="rId5"/>
              </a:rPr>
              <a:t>https://www.digitallearn.org/</a:t>
            </a:r>
            <a:r>
              <a:rPr lang="en-US" sz="1600" dirty="0">
                <a:effectLst/>
                <a:latin typeface="+mn-lt"/>
                <a:ea typeface="Calibri" panose="020F0502020204030204" pitchFamily="34" charset="0"/>
                <a:cs typeface="Times New Roman" panose="02020603050405020304" pitchFamily="18" charset="0"/>
              </a:rPr>
              <a:t> Scroll to the link about Accounts and Passwords. Tap the link and show the instructor your screen.</a:t>
            </a:r>
          </a:p>
        </p:txBody>
      </p:sp>
    </p:spTree>
    <p:custDataLst>
      <p:tags r:id="rId1"/>
    </p:custDataLst>
    <p:extLst>
      <p:ext uri="{BB962C8B-B14F-4D97-AF65-F5344CB8AC3E}">
        <p14:creationId xmlns:p14="http://schemas.microsoft.com/office/powerpoint/2010/main" val="1272585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27</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Settings—Getting Connected</a:t>
            </a:r>
          </a:p>
        </p:txBody>
      </p:sp>
      <p:sp>
        <p:nvSpPr>
          <p:cNvPr id="7" name="Content Placeholder 1">
            <a:extLst>
              <a:ext uri="{FF2B5EF4-FFF2-40B4-BE49-F238E27FC236}">
                <a16:creationId xmlns:a16="http://schemas.microsoft.com/office/drawing/2014/main" id="{60CCC6CD-6600-4B92-AD0F-46650EC85AEE}"/>
              </a:ext>
            </a:extLst>
          </p:cNvPr>
          <p:cNvSpPr txBox="1">
            <a:spLocks/>
          </p:cNvSpPr>
          <p:nvPr/>
        </p:nvSpPr>
        <p:spPr>
          <a:xfrm>
            <a:off x="389964" y="1538970"/>
            <a:ext cx="3469342" cy="1950541"/>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sz="2400" b="1" dirty="0">
                <a:solidFill>
                  <a:schemeClr val="tx1"/>
                </a:solidFill>
              </a:rPr>
              <a:t>Cellular</a:t>
            </a:r>
          </a:p>
          <a:p>
            <a:pPr marL="82296" indent="0">
              <a:buNone/>
            </a:pPr>
            <a:endParaRPr lang="en-US" sz="800" b="1" dirty="0">
              <a:solidFill>
                <a:schemeClr val="tx1"/>
              </a:solidFill>
            </a:endParaRPr>
          </a:p>
          <a:p>
            <a:pPr marL="89154" indent="0">
              <a:buNone/>
            </a:pPr>
            <a:r>
              <a:rPr lang="en-US" sz="2400" dirty="0">
                <a:solidFill>
                  <a:schemeClr val="tx1"/>
                </a:solidFill>
              </a:rPr>
              <a:t>Need a cellular service plan</a:t>
            </a:r>
          </a:p>
          <a:p>
            <a:pPr marL="89154" indent="0">
              <a:buNone/>
            </a:pPr>
            <a:r>
              <a:rPr lang="en-US" sz="2250" dirty="0">
                <a:solidFill>
                  <a:schemeClr val="tx1"/>
                </a:solidFill>
              </a:rPr>
              <a:t> </a:t>
            </a:r>
            <a:endParaRPr lang="en-US" dirty="0">
              <a:solidFill>
                <a:schemeClr val="tx1"/>
              </a:solidFill>
            </a:endParaRPr>
          </a:p>
        </p:txBody>
      </p:sp>
      <p:pic>
        <p:nvPicPr>
          <p:cNvPr id="8" name="Picture 7">
            <a:extLst>
              <a:ext uri="{FF2B5EF4-FFF2-40B4-BE49-F238E27FC236}">
                <a16:creationId xmlns:a16="http://schemas.microsoft.com/office/drawing/2014/main" id="{B08686E4-F847-4558-8A79-9137855B61A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58004" y="3919818"/>
            <a:ext cx="1677211" cy="1505529"/>
          </a:xfrm>
          <a:prstGeom prst="rect">
            <a:avLst/>
          </a:prstGeom>
        </p:spPr>
      </p:pic>
      <p:sp>
        <p:nvSpPr>
          <p:cNvPr id="9" name="Content Placeholder 1">
            <a:extLst>
              <a:ext uri="{FF2B5EF4-FFF2-40B4-BE49-F238E27FC236}">
                <a16:creationId xmlns:a16="http://schemas.microsoft.com/office/drawing/2014/main" id="{C56EDBCA-4E6B-4CA5-BF15-06647609EB63}"/>
              </a:ext>
            </a:extLst>
          </p:cNvPr>
          <p:cNvSpPr txBox="1">
            <a:spLocks/>
          </p:cNvSpPr>
          <p:nvPr/>
        </p:nvSpPr>
        <p:spPr>
          <a:xfrm>
            <a:off x="4247027" y="1538969"/>
            <a:ext cx="4123765" cy="1950541"/>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sz="2400" b="1" dirty="0">
                <a:solidFill>
                  <a:schemeClr val="tx1"/>
                </a:solidFill>
              </a:rPr>
              <a:t>Wi-Fi</a:t>
            </a:r>
          </a:p>
          <a:p>
            <a:pPr marL="89154" indent="0">
              <a:buNone/>
            </a:pPr>
            <a:endParaRPr lang="en-US" sz="800" dirty="0">
              <a:solidFill>
                <a:schemeClr val="tx1"/>
              </a:solidFill>
            </a:endParaRPr>
          </a:p>
          <a:p>
            <a:pPr marL="89154" indent="0">
              <a:buNone/>
            </a:pPr>
            <a:r>
              <a:rPr lang="en-US" sz="2400" dirty="0">
                <a:solidFill>
                  <a:schemeClr val="tx1"/>
                </a:solidFill>
              </a:rPr>
              <a:t>All smartphones and tablets can connect to the Internet using Wi-Fi</a:t>
            </a:r>
          </a:p>
        </p:txBody>
      </p:sp>
      <p:pic>
        <p:nvPicPr>
          <p:cNvPr id="10" name="Picture 9" descr="Background pattern&#10;&#10;Description automatically generated">
            <a:extLst>
              <a:ext uri="{FF2B5EF4-FFF2-40B4-BE49-F238E27FC236}">
                <a16:creationId xmlns:a16="http://schemas.microsoft.com/office/drawing/2014/main" id="{29B38BC9-C895-4F81-A577-3BD3FA1509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4696" y="3759316"/>
            <a:ext cx="1997559" cy="1666031"/>
          </a:xfrm>
          <a:prstGeom prst="rect">
            <a:avLst/>
          </a:prstGeom>
        </p:spPr>
      </p:pic>
    </p:spTree>
    <p:custDataLst>
      <p:tags r:id="rId1"/>
    </p:custDataLst>
    <p:extLst>
      <p:ext uri="{BB962C8B-B14F-4D97-AF65-F5344CB8AC3E}">
        <p14:creationId xmlns:p14="http://schemas.microsoft.com/office/powerpoint/2010/main" val="922313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28</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Getting Connected</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360676"/>
            <a:ext cx="2445434" cy="5029197"/>
          </a:xfrm>
          <a:prstGeom prst="rect">
            <a:avLst/>
          </a:prstGeom>
        </p:spPr>
      </p:pic>
      <p:pic>
        <p:nvPicPr>
          <p:cNvPr id="7" name="Content Placeholder 12">
            <a:extLst>
              <a:ext uri="{FF2B5EF4-FFF2-40B4-BE49-F238E27FC236}">
                <a16:creationId xmlns:a16="http://schemas.microsoft.com/office/drawing/2014/main" id="{7523596A-8542-485B-8872-1E1275D0B80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360676"/>
            <a:ext cx="2445434" cy="5029195"/>
          </a:xfrm>
          <a:prstGeom prst="rect">
            <a:avLst/>
          </a:prstGeom>
          <a:ln>
            <a:solidFill>
              <a:schemeClr val="bg1">
                <a:lumMod val="75000"/>
              </a:schemeClr>
            </a:solidFill>
          </a:ln>
        </p:spPr>
      </p:pic>
      <p:pic>
        <p:nvPicPr>
          <p:cNvPr id="9" name="Content Placeholder 12">
            <a:extLst>
              <a:ext uri="{FF2B5EF4-FFF2-40B4-BE49-F238E27FC236}">
                <a16:creationId xmlns:a16="http://schemas.microsoft.com/office/drawing/2014/main" id="{D4734F93-0474-4041-83C0-CCDA549DC22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349626" y="1360674"/>
            <a:ext cx="2444747" cy="5029195"/>
          </a:xfrm>
          <a:prstGeom prst="rect">
            <a:avLst/>
          </a:prstGeom>
        </p:spPr>
      </p:pic>
    </p:spTree>
    <p:custDataLst>
      <p:tags r:id="rId1"/>
    </p:custDataLst>
    <p:extLst>
      <p:ext uri="{BB962C8B-B14F-4D97-AF65-F5344CB8AC3E}">
        <p14:creationId xmlns:p14="http://schemas.microsoft.com/office/powerpoint/2010/main" val="1532730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n-US" dirty="0"/>
              <a:t>Wi-Fi Security Tips</a:t>
            </a:r>
          </a:p>
        </p:txBody>
      </p:sp>
      <p:sp>
        <p:nvSpPr>
          <p:cNvPr id="4" name="Slide Number Placeholder 3">
            <a:extLst>
              <a:ext uri="{FF2B5EF4-FFF2-40B4-BE49-F238E27FC236}">
                <a16:creationId xmlns:a16="http://schemas.microsoft.com/office/drawing/2014/main" id="{82B792E3-8F62-CD45-B09D-6E55F6EBC13C}"/>
              </a:ext>
            </a:extLst>
          </p:cNvPr>
          <p:cNvSpPr>
            <a:spLocks noGrp="1"/>
          </p:cNvSpPr>
          <p:nvPr>
            <p:ph type="sldNum" sz="quarter" idx="12"/>
          </p:nvPr>
        </p:nvSpPr>
        <p:spPr/>
        <p:txBody>
          <a:bodyPr/>
          <a:lstStyle/>
          <a:p>
            <a:fld id="{D852D4E8-E283-404D-80D7-3AF63315721A}" type="slidenum">
              <a:rPr lang="en-US" smtClean="0"/>
              <a:t>29</a:t>
            </a:fld>
            <a:endParaRPr lang="en-US" dirty="0"/>
          </a:p>
        </p:txBody>
      </p:sp>
      <p:pic>
        <p:nvPicPr>
          <p:cNvPr id="8" name="Picture 7">
            <a:extLst>
              <a:ext uri="{FF2B5EF4-FFF2-40B4-BE49-F238E27FC236}">
                <a16:creationId xmlns:a16="http://schemas.microsoft.com/office/drawing/2014/main" id="{2A34BF1F-2D0F-4D71-976D-0D22DA82F284}"/>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p:blipFill>
        <p:spPr>
          <a:xfrm>
            <a:off x="6030524" y="804461"/>
            <a:ext cx="2685109" cy="2194560"/>
          </a:xfrm>
          <a:prstGeom prst="rect">
            <a:avLst/>
          </a:prstGeom>
        </p:spPr>
      </p:pic>
      <p:grpSp>
        <p:nvGrpSpPr>
          <p:cNvPr id="16" name="Group 15">
            <a:extLst>
              <a:ext uri="{FF2B5EF4-FFF2-40B4-BE49-F238E27FC236}">
                <a16:creationId xmlns:a16="http://schemas.microsoft.com/office/drawing/2014/main" id="{817F1F46-4DEB-480A-848E-2D78E8E5E075}"/>
              </a:ext>
            </a:extLst>
          </p:cNvPr>
          <p:cNvGrpSpPr/>
          <p:nvPr/>
        </p:nvGrpSpPr>
        <p:grpSpPr>
          <a:xfrm>
            <a:off x="666764" y="2238057"/>
            <a:ext cx="5886892" cy="457200"/>
            <a:chOff x="781784" y="2238057"/>
            <a:chExt cx="5886892" cy="457200"/>
          </a:xfrm>
        </p:grpSpPr>
        <p:pic>
          <p:nvPicPr>
            <p:cNvPr id="12" name="Picture 11">
              <a:extLst>
                <a:ext uri="{FF2B5EF4-FFF2-40B4-BE49-F238E27FC236}">
                  <a16:creationId xmlns:a16="http://schemas.microsoft.com/office/drawing/2014/main" id="{945F9260-083D-4371-9EA9-0E5EBE65A07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5" name="TextBox 14">
              <a:extLst>
                <a:ext uri="{FF2B5EF4-FFF2-40B4-BE49-F238E27FC236}">
                  <a16:creationId xmlns:a16="http://schemas.microsoft.com/office/drawing/2014/main" id="{D16CFE59-0151-4B23-BE3A-482DD560A49F}"/>
                </a:ext>
              </a:extLst>
            </p:cNvPr>
            <p:cNvSpPr txBox="1"/>
            <p:nvPr/>
          </p:nvSpPr>
          <p:spPr>
            <a:xfrm>
              <a:off x="1238984" y="2279384"/>
              <a:ext cx="5429692" cy="369332"/>
            </a:xfrm>
            <a:prstGeom prst="rect">
              <a:avLst/>
            </a:prstGeom>
            <a:noFill/>
          </p:spPr>
          <p:txBody>
            <a:bodyPr wrap="none" rtlCol="0">
              <a:spAutoFit/>
            </a:bodyPr>
            <a:lstStyle/>
            <a:p>
              <a:r>
                <a:rPr lang="en-US" sz="1800" kern="1200" dirty="0">
                  <a:effectLst/>
                  <a:latin typeface="ATT Aleck Sans" panose="020B0503020203020204" pitchFamily="34" charset="0"/>
                  <a:ea typeface="MS PGothic" panose="020B0600070205080204" pitchFamily="34" charset="-128"/>
                  <a:cs typeface="ATT Aleck Sans" panose="020B0503020203020204" pitchFamily="34" charset="0"/>
                </a:rPr>
                <a:t>Make sure you trust a network before connecting. </a:t>
              </a:r>
              <a:endParaRPr lang="en-US" dirty="0">
                <a:latin typeface="ATT Aleck Sans" panose="020B0503020203020204" pitchFamily="34" charset="0"/>
                <a:cs typeface="ATT Aleck Sans" panose="020B0503020203020204" pitchFamily="34" charset="0"/>
              </a:endParaRPr>
            </a:p>
          </p:txBody>
        </p:sp>
      </p:grpSp>
      <p:grpSp>
        <p:nvGrpSpPr>
          <p:cNvPr id="17" name="Group 16">
            <a:extLst>
              <a:ext uri="{FF2B5EF4-FFF2-40B4-BE49-F238E27FC236}">
                <a16:creationId xmlns:a16="http://schemas.microsoft.com/office/drawing/2014/main" id="{5F998439-A575-4CB9-BC87-381DA02242AB}"/>
              </a:ext>
            </a:extLst>
          </p:cNvPr>
          <p:cNvGrpSpPr/>
          <p:nvPr/>
        </p:nvGrpSpPr>
        <p:grpSpPr>
          <a:xfrm>
            <a:off x="666764" y="3011634"/>
            <a:ext cx="7169294" cy="457200"/>
            <a:chOff x="781784" y="2238057"/>
            <a:chExt cx="7169294" cy="457200"/>
          </a:xfrm>
        </p:grpSpPr>
        <p:pic>
          <p:nvPicPr>
            <p:cNvPr id="18" name="Picture 17">
              <a:extLst>
                <a:ext uri="{FF2B5EF4-FFF2-40B4-BE49-F238E27FC236}">
                  <a16:creationId xmlns:a16="http://schemas.microsoft.com/office/drawing/2014/main" id="{19FDB77E-74A2-4BAD-B175-80BBC92BC39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9" name="TextBox 18">
              <a:extLst>
                <a:ext uri="{FF2B5EF4-FFF2-40B4-BE49-F238E27FC236}">
                  <a16:creationId xmlns:a16="http://schemas.microsoft.com/office/drawing/2014/main" id="{0E011B7C-65D8-45CA-9AA0-BD78307F80A4}"/>
                </a:ext>
              </a:extLst>
            </p:cNvPr>
            <p:cNvSpPr txBox="1"/>
            <p:nvPr/>
          </p:nvSpPr>
          <p:spPr>
            <a:xfrm>
              <a:off x="1238984" y="2281991"/>
              <a:ext cx="6712094" cy="369332"/>
            </a:xfrm>
            <a:prstGeom prst="rect">
              <a:avLst/>
            </a:prstGeom>
            <a:noFill/>
          </p:spPr>
          <p:txBody>
            <a:bodyPr wrap="none" rtlCol="0">
              <a:spAutoFit/>
            </a:bodyPr>
            <a:lstStyle/>
            <a:p>
              <a:r>
                <a:rPr lang="en-US" dirty="0">
                  <a:latin typeface="ATT Aleck Sans" panose="020B0503020203020204" pitchFamily="34" charset="0"/>
                  <a:cs typeface="ATT Aleck Sans" panose="020B0503020203020204" pitchFamily="34" charset="0"/>
                </a:rPr>
                <a:t>Try not to send private information over public Wi-Fi networks.</a:t>
              </a:r>
              <a:endParaRPr lang="en-US" b="1" dirty="0">
                <a:latin typeface="ATT Aleck Sans" panose="020B0503020203020204" pitchFamily="34" charset="0"/>
                <a:cs typeface="ATT Aleck Sans" panose="020B0503020203020204" pitchFamily="34" charset="0"/>
              </a:endParaRPr>
            </a:p>
          </p:txBody>
        </p:sp>
      </p:grpSp>
      <p:grpSp>
        <p:nvGrpSpPr>
          <p:cNvPr id="20" name="Group 19">
            <a:extLst>
              <a:ext uri="{FF2B5EF4-FFF2-40B4-BE49-F238E27FC236}">
                <a16:creationId xmlns:a16="http://schemas.microsoft.com/office/drawing/2014/main" id="{DC5A5B6F-232A-4278-83D2-EF67CFB0C8BF}"/>
              </a:ext>
            </a:extLst>
          </p:cNvPr>
          <p:cNvGrpSpPr/>
          <p:nvPr/>
        </p:nvGrpSpPr>
        <p:grpSpPr>
          <a:xfrm>
            <a:off x="666764" y="3785211"/>
            <a:ext cx="7544397" cy="682410"/>
            <a:chOff x="781784" y="2238057"/>
            <a:chExt cx="7544397" cy="682410"/>
          </a:xfrm>
        </p:grpSpPr>
        <p:pic>
          <p:nvPicPr>
            <p:cNvPr id="21" name="Picture 20">
              <a:extLst>
                <a:ext uri="{FF2B5EF4-FFF2-40B4-BE49-F238E27FC236}">
                  <a16:creationId xmlns:a16="http://schemas.microsoft.com/office/drawing/2014/main" id="{01C1995D-CAA1-44E5-938B-6071C424544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22" name="TextBox 21">
              <a:extLst>
                <a:ext uri="{FF2B5EF4-FFF2-40B4-BE49-F238E27FC236}">
                  <a16:creationId xmlns:a16="http://schemas.microsoft.com/office/drawing/2014/main" id="{48D3EA09-245B-4F0B-8A1E-9EE0995577EE}"/>
                </a:ext>
              </a:extLst>
            </p:cNvPr>
            <p:cNvSpPr txBox="1"/>
            <p:nvPr/>
          </p:nvSpPr>
          <p:spPr>
            <a:xfrm>
              <a:off x="1238984" y="2274136"/>
              <a:ext cx="7087197" cy="646331"/>
            </a:xfrm>
            <a:prstGeom prst="rect">
              <a:avLst/>
            </a:prstGeom>
            <a:noFill/>
          </p:spPr>
          <p:txBody>
            <a:bodyPr wrap="none" rtlCol="0">
              <a:spAutoFit/>
            </a:bodyPr>
            <a:lstStyle/>
            <a:p>
              <a:r>
                <a:rPr lang="en-US" dirty="0">
                  <a:latin typeface="ATT Aleck Sans" panose="020B0503020203020204" pitchFamily="34" charset="0"/>
                  <a:cs typeface="ATT Aleck Sans" panose="020B0503020203020204" pitchFamily="34" charset="0"/>
                </a:rPr>
                <a:t>If you send personal information, make sure the website is secure </a:t>
              </a:r>
              <a:br>
                <a:rPr lang="en-US" dirty="0">
                  <a:latin typeface="ATT Aleck Sans" panose="020B0503020203020204" pitchFamily="34" charset="0"/>
                  <a:cs typeface="ATT Aleck Sans" panose="020B0503020203020204" pitchFamily="34" charset="0"/>
                </a:rPr>
              </a:br>
              <a:r>
                <a:rPr lang="en-US" dirty="0">
                  <a:latin typeface="ATT Aleck Sans" panose="020B0503020203020204" pitchFamily="34" charset="0"/>
                  <a:cs typeface="ATT Aleck Sans" panose="020B0503020203020204" pitchFamily="34" charset="0"/>
                </a:rPr>
                <a:t>and begins with </a:t>
              </a:r>
              <a:r>
                <a:rPr lang="en-US" i="1" dirty="0">
                  <a:latin typeface="ATT Aleck Sans" panose="020B0503020203020204" pitchFamily="34" charset="0"/>
                  <a:cs typeface="ATT Aleck Sans" panose="020B0503020203020204" pitchFamily="34" charset="0"/>
                </a:rPr>
                <a:t>https.</a:t>
              </a:r>
            </a:p>
          </p:txBody>
        </p:sp>
      </p:grpSp>
      <p:grpSp>
        <p:nvGrpSpPr>
          <p:cNvPr id="26" name="Group 25">
            <a:extLst>
              <a:ext uri="{FF2B5EF4-FFF2-40B4-BE49-F238E27FC236}">
                <a16:creationId xmlns:a16="http://schemas.microsoft.com/office/drawing/2014/main" id="{5BA12743-6D97-471D-B77A-B9C8F587EA9B}"/>
              </a:ext>
            </a:extLst>
          </p:cNvPr>
          <p:cNvGrpSpPr/>
          <p:nvPr/>
        </p:nvGrpSpPr>
        <p:grpSpPr>
          <a:xfrm>
            <a:off x="666764" y="4783999"/>
            <a:ext cx="7029833" cy="682410"/>
            <a:chOff x="781784" y="2238057"/>
            <a:chExt cx="7029833" cy="682410"/>
          </a:xfrm>
        </p:grpSpPr>
        <p:pic>
          <p:nvPicPr>
            <p:cNvPr id="27" name="Picture 26">
              <a:extLst>
                <a:ext uri="{FF2B5EF4-FFF2-40B4-BE49-F238E27FC236}">
                  <a16:creationId xmlns:a16="http://schemas.microsoft.com/office/drawing/2014/main" id="{FE7320A6-34B6-4A3F-AD57-63E22876F5E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28" name="TextBox 27">
              <a:extLst>
                <a:ext uri="{FF2B5EF4-FFF2-40B4-BE49-F238E27FC236}">
                  <a16:creationId xmlns:a16="http://schemas.microsoft.com/office/drawing/2014/main" id="{38CE9150-BEC3-40BB-AE26-512A70A6E05B}"/>
                </a:ext>
              </a:extLst>
            </p:cNvPr>
            <p:cNvSpPr txBox="1"/>
            <p:nvPr/>
          </p:nvSpPr>
          <p:spPr>
            <a:xfrm>
              <a:off x="1238984" y="2274136"/>
              <a:ext cx="6572633" cy="646331"/>
            </a:xfrm>
            <a:prstGeom prst="rect">
              <a:avLst/>
            </a:prstGeom>
            <a:noFill/>
          </p:spPr>
          <p:txBody>
            <a:bodyPr wrap="none" rtlCol="0">
              <a:spAutoFit/>
            </a:bodyPr>
            <a:lstStyle/>
            <a:p>
              <a:r>
                <a:rPr lang="en-US" dirty="0">
                  <a:latin typeface="ATT Aleck Sans" panose="020B0503020203020204" pitchFamily="34" charset="0"/>
                  <a:cs typeface="ATT Aleck Sans" panose="020B0503020203020204" pitchFamily="34" charset="0"/>
                </a:rPr>
                <a:t>Set up a password for your home network to block intruders </a:t>
              </a:r>
              <a:br>
                <a:rPr lang="en-US" dirty="0">
                  <a:latin typeface="ATT Aleck Sans" panose="020B0503020203020204" pitchFamily="34" charset="0"/>
                  <a:cs typeface="ATT Aleck Sans" panose="020B0503020203020204" pitchFamily="34" charset="0"/>
                </a:rPr>
              </a:br>
              <a:r>
                <a:rPr lang="en-US" dirty="0">
                  <a:latin typeface="ATT Aleck Sans" panose="020B0503020203020204" pitchFamily="34" charset="0"/>
                  <a:cs typeface="ATT Aleck Sans" panose="020B0503020203020204" pitchFamily="34" charset="0"/>
                </a:rPr>
                <a:t>from accessing it. </a:t>
              </a:r>
              <a:endParaRPr lang="en-US" b="1" dirty="0">
                <a:latin typeface="ATT Aleck Sans" panose="020B0503020203020204" pitchFamily="34" charset="0"/>
                <a:cs typeface="ATT Aleck Sans" panose="020B0503020203020204" pitchFamily="34" charset="0"/>
              </a:endParaRPr>
            </a:p>
          </p:txBody>
        </p:sp>
      </p:grpSp>
    </p:spTree>
    <p:custDataLst>
      <p:tags r:id="rId1"/>
    </p:custDataLst>
    <p:extLst>
      <p:ext uri="{BB962C8B-B14F-4D97-AF65-F5344CB8AC3E}">
        <p14:creationId xmlns:p14="http://schemas.microsoft.com/office/powerpoint/2010/main" val="2885153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577A77-46FE-4C6B-BE7F-1A8D2922F0D9}"/>
              </a:ext>
            </a:extLst>
          </p:cNvPr>
          <p:cNvSpPr>
            <a:spLocks noGrp="1"/>
          </p:cNvSpPr>
          <p:nvPr>
            <p:ph type="sldNum" sz="quarter" idx="12"/>
          </p:nvPr>
        </p:nvSpPr>
        <p:spPr/>
        <p:txBody>
          <a:bodyPr/>
          <a:lstStyle/>
          <a:p>
            <a:fld id="{D852D4E8-E283-404D-80D7-3AF63315721A}" type="slidenum">
              <a:rPr lang="en-US" smtClean="0"/>
              <a:t>3</a:t>
            </a:fld>
            <a:endParaRPr lang="en-US" dirty="0"/>
          </a:p>
        </p:txBody>
      </p:sp>
      <p:sp>
        <p:nvSpPr>
          <p:cNvPr id="3" name="Title 2">
            <a:extLst>
              <a:ext uri="{FF2B5EF4-FFF2-40B4-BE49-F238E27FC236}">
                <a16:creationId xmlns:a16="http://schemas.microsoft.com/office/drawing/2014/main" id="{2E6CE481-89D2-431C-9620-17728BE9CD4A}"/>
              </a:ext>
            </a:extLst>
          </p:cNvPr>
          <p:cNvSpPr>
            <a:spLocks noGrp="1"/>
          </p:cNvSpPr>
          <p:nvPr>
            <p:ph type="title"/>
          </p:nvPr>
        </p:nvSpPr>
        <p:spPr>
          <a:xfrm>
            <a:off x="457200" y="365760"/>
            <a:ext cx="8229600" cy="1069848"/>
          </a:xfrm>
        </p:spPr>
        <p:txBody>
          <a:bodyPr/>
          <a:lstStyle/>
          <a:p>
            <a:r>
              <a:rPr lang="en-US" dirty="0"/>
              <a:t>Introduction</a:t>
            </a:r>
          </a:p>
        </p:txBody>
      </p:sp>
      <p:pic>
        <p:nvPicPr>
          <p:cNvPr id="7" name="Picture 6" descr="Icon&#10;&#10;Description automatically generated">
            <a:extLst>
              <a:ext uri="{FF2B5EF4-FFF2-40B4-BE49-F238E27FC236}">
                <a16:creationId xmlns:a16="http://schemas.microsoft.com/office/drawing/2014/main" id="{03D118CF-7260-4A78-B882-4979ABA87EB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107792" y="731520"/>
            <a:ext cx="2579008" cy="2253727"/>
          </a:xfrm>
          <a:prstGeom prst="rect">
            <a:avLst/>
          </a:prstGeom>
        </p:spPr>
      </p:pic>
      <p:sp>
        <p:nvSpPr>
          <p:cNvPr id="4" name="TextBox 3">
            <a:extLst>
              <a:ext uri="{FF2B5EF4-FFF2-40B4-BE49-F238E27FC236}">
                <a16:creationId xmlns:a16="http://schemas.microsoft.com/office/drawing/2014/main" id="{E2FF503E-20B4-488F-BE29-6DD7486043F7}"/>
              </a:ext>
            </a:extLst>
          </p:cNvPr>
          <p:cNvSpPr txBox="1"/>
          <p:nvPr/>
        </p:nvSpPr>
        <p:spPr>
          <a:xfrm>
            <a:off x="457200" y="2031077"/>
            <a:ext cx="5178725" cy="461665"/>
          </a:xfrm>
          <a:prstGeom prst="rect">
            <a:avLst/>
          </a:prstGeom>
          <a:noFill/>
        </p:spPr>
        <p:txBody>
          <a:bodyPr wrap="square" rtlCol="0">
            <a:spAutoFit/>
          </a:bodyPr>
          <a:lstStyle/>
          <a:p>
            <a:r>
              <a:rPr lang="en-US" sz="2400" dirty="0">
                <a:latin typeface="ATT Aleck Sans" panose="020B0503020203020204" pitchFamily="34" charset="0"/>
                <a:cs typeface="ATT Aleck Sans" panose="020B0503020203020204" pitchFamily="34" charset="0"/>
              </a:rPr>
              <a:t>What brings you to this workshop?</a:t>
            </a:r>
          </a:p>
        </p:txBody>
      </p:sp>
      <p:sp>
        <p:nvSpPr>
          <p:cNvPr id="8" name="TextBox 7">
            <a:extLst>
              <a:ext uri="{FF2B5EF4-FFF2-40B4-BE49-F238E27FC236}">
                <a16:creationId xmlns:a16="http://schemas.microsoft.com/office/drawing/2014/main" id="{78E71EAC-6929-46DA-AB59-77C2E0A51E9D}"/>
              </a:ext>
            </a:extLst>
          </p:cNvPr>
          <p:cNvSpPr txBox="1"/>
          <p:nvPr/>
        </p:nvSpPr>
        <p:spPr>
          <a:xfrm>
            <a:off x="457200" y="3252912"/>
            <a:ext cx="7120218" cy="707886"/>
          </a:xfrm>
          <a:prstGeom prst="rect">
            <a:avLst/>
          </a:prstGeom>
          <a:noFill/>
        </p:spPr>
        <p:txBody>
          <a:bodyPr wrap="square" rtlCol="0">
            <a:spAutoFit/>
          </a:bodyPr>
          <a:lstStyle/>
          <a:p>
            <a:pPr marL="342900" indent="-342900">
              <a:buClr>
                <a:schemeClr val="tx2"/>
              </a:buClr>
              <a:buFont typeface="Arial" panose="020B0604020202020204" pitchFamily="34" charset="0"/>
              <a:buChar char="•"/>
            </a:pPr>
            <a:r>
              <a:rPr lang="en-US" sz="2000" dirty="0">
                <a:latin typeface="ATT Aleck Sans" panose="020B0503020203020204" pitchFamily="34" charset="0"/>
                <a:cs typeface="ATT Aleck Sans" panose="020B0503020203020204" pitchFamily="34" charset="0"/>
              </a:rPr>
              <a:t>Do you have a mobile device and you want to learn more about it?</a:t>
            </a:r>
          </a:p>
        </p:txBody>
      </p:sp>
      <p:sp>
        <p:nvSpPr>
          <p:cNvPr id="9" name="TextBox 8">
            <a:extLst>
              <a:ext uri="{FF2B5EF4-FFF2-40B4-BE49-F238E27FC236}">
                <a16:creationId xmlns:a16="http://schemas.microsoft.com/office/drawing/2014/main" id="{8EFFC6CD-3BB2-44D8-8C50-978B7BDB3FC9}"/>
              </a:ext>
            </a:extLst>
          </p:cNvPr>
          <p:cNvSpPr txBox="1"/>
          <p:nvPr/>
        </p:nvSpPr>
        <p:spPr>
          <a:xfrm>
            <a:off x="457200" y="4109991"/>
            <a:ext cx="7162845" cy="707886"/>
          </a:xfrm>
          <a:prstGeom prst="rect">
            <a:avLst/>
          </a:prstGeom>
          <a:noFill/>
        </p:spPr>
        <p:txBody>
          <a:bodyPr wrap="square" lIns="91440" tIns="45720" rIns="91440" bIns="45720" rtlCol="0" anchor="t">
            <a:spAutoFit/>
          </a:bodyPr>
          <a:lstStyle/>
          <a:p>
            <a:pPr marL="342900" indent="-342900">
              <a:buClr>
                <a:schemeClr val="tx2"/>
              </a:buClr>
              <a:buFont typeface="Arial" panose="020B0604020202020204" pitchFamily="34" charset="0"/>
              <a:buChar char="•"/>
            </a:pPr>
            <a:r>
              <a:rPr lang="en-US" sz="2000" dirty="0">
                <a:latin typeface="ATT Aleck Sans"/>
                <a:cs typeface="ATT Aleck Sans"/>
              </a:rPr>
              <a:t>Are you thinking about getting an Android mobile device? </a:t>
            </a:r>
            <a:endParaRPr lang="en-US" sz="2000" dirty="0">
              <a:latin typeface="ATT Aleck Sans" panose="020B0503020203020204" pitchFamily="34" charset="0"/>
              <a:cs typeface="ATT Aleck Sans" panose="020B0503020203020204" pitchFamily="34" charset="0"/>
            </a:endParaRPr>
          </a:p>
        </p:txBody>
      </p:sp>
    </p:spTree>
    <p:custDataLst>
      <p:tags r:id="rId1"/>
    </p:custDataLst>
    <p:extLst>
      <p:ext uri="{BB962C8B-B14F-4D97-AF65-F5344CB8AC3E}">
        <p14:creationId xmlns:p14="http://schemas.microsoft.com/office/powerpoint/2010/main" val="58004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30</a:t>
            </a:fld>
            <a:endParaRPr lang="en-US"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n-US" sz="4800" dirty="0"/>
              <a:t>Activity #3</a:t>
            </a:r>
          </a:p>
        </p:txBody>
      </p:sp>
    </p:spTree>
    <p:custDataLst>
      <p:tags r:id="rId1"/>
    </p:custDataLst>
    <p:extLst>
      <p:ext uri="{BB962C8B-B14F-4D97-AF65-F5344CB8AC3E}">
        <p14:creationId xmlns:p14="http://schemas.microsoft.com/office/powerpoint/2010/main" val="2461057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B30F9C-1A7A-4F2F-9982-64825E1A8453}"/>
              </a:ext>
            </a:extLst>
          </p:cNvPr>
          <p:cNvSpPr>
            <a:spLocks noGrp="1"/>
          </p:cNvSpPr>
          <p:nvPr>
            <p:ph type="sldNum" sz="quarter" idx="12"/>
          </p:nvPr>
        </p:nvSpPr>
        <p:spPr/>
        <p:txBody>
          <a:bodyPr/>
          <a:lstStyle/>
          <a:p>
            <a:fld id="{D852D4E8-E283-404D-80D7-3AF63315721A}" type="slidenum">
              <a:rPr lang="en-US" smtClean="0"/>
              <a:t>31</a:t>
            </a:fld>
            <a:endParaRPr lang="en-US" dirty="0"/>
          </a:p>
        </p:txBody>
      </p:sp>
      <p:pic>
        <p:nvPicPr>
          <p:cNvPr id="4" name="Picture 3">
            <a:extLst>
              <a:ext uri="{FF2B5EF4-FFF2-40B4-BE49-F238E27FC236}">
                <a16:creationId xmlns:a16="http://schemas.microsoft.com/office/drawing/2014/main" id="{EC2C87CB-D7C1-48FC-9D6D-A4D3F9CD6D9D}"/>
              </a:ext>
            </a:extLst>
          </p:cNvPr>
          <p:cNvPicPr>
            <a:picLocks noChangeAspect="1"/>
          </p:cNvPicPr>
          <p:nvPr/>
        </p:nvPicPr>
        <p:blipFill>
          <a:blip r:embed="rId4"/>
          <a:stretch>
            <a:fillRect/>
          </a:stretch>
        </p:blipFill>
        <p:spPr>
          <a:xfrm>
            <a:off x="325609" y="914399"/>
            <a:ext cx="8385063" cy="4899803"/>
          </a:xfrm>
          <a:prstGeom prst="rect">
            <a:avLst/>
          </a:prstGeom>
        </p:spPr>
      </p:pic>
    </p:spTree>
    <p:custDataLst>
      <p:tags r:id="rId1"/>
    </p:custDataLst>
    <p:extLst>
      <p:ext uri="{BB962C8B-B14F-4D97-AF65-F5344CB8AC3E}">
        <p14:creationId xmlns:p14="http://schemas.microsoft.com/office/powerpoint/2010/main" val="4285973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B30F9C-1A7A-4F2F-9982-64825E1A8453}"/>
              </a:ext>
            </a:extLst>
          </p:cNvPr>
          <p:cNvSpPr>
            <a:spLocks noGrp="1"/>
          </p:cNvSpPr>
          <p:nvPr>
            <p:ph type="sldNum" sz="quarter" idx="12"/>
          </p:nvPr>
        </p:nvSpPr>
        <p:spPr/>
        <p:txBody>
          <a:bodyPr/>
          <a:lstStyle/>
          <a:p>
            <a:fld id="{D852D4E8-E283-404D-80D7-3AF63315721A}" type="slidenum">
              <a:rPr lang="en-US" smtClean="0"/>
              <a:t>32</a:t>
            </a:fld>
            <a:endParaRPr lang="en-US" dirty="0"/>
          </a:p>
        </p:txBody>
      </p:sp>
      <p:pic>
        <p:nvPicPr>
          <p:cNvPr id="5" name="Picture 4">
            <a:extLst>
              <a:ext uri="{FF2B5EF4-FFF2-40B4-BE49-F238E27FC236}">
                <a16:creationId xmlns:a16="http://schemas.microsoft.com/office/drawing/2014/main" id="{9B6565AA-F570-4AEC-B504-51F023558DFF}"/>
              </a:ext>
            </a:extLst>
          </p:cNvPr>
          <p:cNvPicPr>
            <a:picLocks noChangeAspect="1"/>
          </p:cNvPicPr>
          <p:nvPr/>
        </p:nvPicPr>
        <p:blipFill>
          <a:blip r:embed="rId4"/>
          <a:stretch>
            <a:fillRect/>
          </a:stretch>
        </p:blipFill>
        <p:spPr>
          <a:xfrm>
            <a:off x="334687" y="718867"/>
            <a:ext cx="8299289" cy="5308121"/>
          </a:xfrm>
          <a:prstGeom prst="rect">
            <a:avLst/>
          </a:prstGeom>
        </p:spPr>
      </p:pic>
    </p:spTree>
    <p:custDataLst>
      <p:tags r:id="rId1"/>
    </p:custDataLst>
    <p:extLst>
      <p:ext uri="{BB962C8B-B14F-4D97-AF65-F5344CB8AC3E}">
        <p14:creationId xmlns:p14="http://schemas.microsoft.com/office/powerpoint/2010/main" val="1589839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33</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Settings—Security, Privacy, and Accessibility</a:t>
            </a:r>
          </a:p>
        </p:txBody>
      </p:sp>
      <p:pic>
        <p:nvPicPr>
          <p:cNvPr id="11" name="Content Placeholder 12">
            <a:extLst>
              <a:ext uri="{FF2B5EF4-FFF2-40B4-BE49-F238E27FC236}">
                <a16:creationId xmlns:a16="http://schemas.microsoft.com/office/drawing/2014/main" id="{76382B51-30E9-4855-9E53-7764F03EC56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360676"/>
            <a:ext cx="2445434" cy="5029197"/>
          </a:xfrm>
          <a:prstGeom prst="rect">
            <a:avLst/>
          </a:prstGeom>
        </p:spPr>
      </p:pic>
      <p:pic>
        <p:nvPicPr>
          <p:cNvPr id="12" name="Content Placeholder 12">
            <a:extLst>
              <a:ext uri="{FF2B5EF4-FFF2-40B4-BE49-F238E27FC236}">
                <a16:creationId xmlns:a16="http://schemas.microsoft.com/office/drawing/2014/main" id="{1E78D149-BF30-4D08-ACB4-4D615EAF2BB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360676"/>
            <a:ext cx="2445434" cy="5029195"/>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1455224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n-US" dirty="0"/>
              <a:t>Unlocking Your Phone</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34</a:t>
            </a:fld>
            <a:endParaRPr lang="en-US" dirty="0"/>
          </a:p>
        </p:txBody>
      </p:sp>
      <p:pic>
        <p:nvPicPr>
          <p:cNvPr id="5" name="Picture 4" descr="Icon&#10;&#10;Description automatically generated">
            <a:extLst>
              <a:ext uri="{FF2B5EF4-FFF2-40B4-BE49-F238E27FC236}">
                <a16:creationId xmlns:a16="http://schemas.microsoft.com/office/drawing/2014/main" id="{32247379-B259-48CA-BB6F-13D6D6B8C5D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107792" y="731520"/>
            <a:ext cx="2579008" cy="2253727"/>
          </a:xfrm>
          <a:prstGeom prst="rect">
            <a:avLst/>
          </a:prstGeom>
        </p:spPr>
      </p:pic>
      <p:sp>
        <p:nvSpPr>
          <p:cNvPr id="6" name="TextBox 5">
            <a:extLst>
              <a:ext uri="{FF2B5EF4-FFF2-40B4-BE49-F238E27FC236}">
                <a16:creationId xmlns:a16="http://schemas.microsoft.com/office/drawing/2014/main" id="{3E8C1BB7-FC13-4A5C-93FE-6927D80BB5C9}"/>
              </a:ext>
            </a:extLst>
          </p:cNvPr>
          <p:cNvSpPr txBox="1"/>
          <p:nvPr/>
        </p:nvSpPr>
        <p:spPr>
          <a:xfrm>
            <a:off x="457200" y="1765568"/>
            <a:ext cx="5306096" cy="830997"/>
          </a:xfrm>
          <a:prstGeom prst="rect">
            <a:avLst/>
          </a:prstGeom>
          <a:noFill/>
        </p:spPr>
        <p:txBody>
          <a:bodyPr wrap="square" rtlCol="0">
            <a:spAutoFit/>
          </a:bodyPr>
          <a:lstStyle/>
          <a:p>
            <a:r>
              <a:rPr lang="en-US" sz="2400" dirty="0">
                <a:latin typeface="ATT Aleck Sans" panose="020B0503020203020204" pitchFamily="34" charset="0"/>
                <a:cs typeface="ATT Aleck Sans" panose="020B0503020203020204" pitchFamily="34" charset="0"/>
              </a:rPr>
              <a:t>What method are using to lock and unlock your phone?</a:t>
            </a:r>
          </a:p>
        </p:txBody>
      </p:sp>
      <p:pic>
        <p:nvPicPr>
          <p:cNvPr id="7" name="Picture 6" descr="Graphical user interface, text, application&#10;&#10;Description automatically generated">
            <a:extLst>
              <a:ext uri="{FF2B5EF4-FFF2-40B4-BE49-F238E27FC236}">
                <a16:creationId xmlns:a16="http://schemas.microsoft.com/office/drawing/2014/main" id="{039CBFAF-B852-4852-A08F-ECEEC434D02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3241" y="2761933"/>
            <a:ext cx="1786781" cy="367463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3453344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CC29E2-2AF5-44F6-87F7-45DED320D693}"/>
              </a:ext>
            </a:extLst>
          </p:cNvPr>
          <p:cNvSpPr>
            <a:spLocks noGrp="1"/>
          </p:cNvSpPr>
          <p:nvPr>
            <p:ph type="sldNum" sz="quarter" idx="12"/>
          </p:nvPr>
        </p:nvSpPr>
        <p:spPr/>
        <p:txBody>
          <a:bodyPr/>
          <a:lstStyle/>
          <a:p>
            <a:fld id="{D852D4E8-E283-404D-80D7-3AF63315721A}" type="slidenum">
              <a:rPr lang="en-US" smtClean="0"/>
              <a:t>35</a:t>
            </a:fld>
            <a:endParaRPr lang="en-US" dirty="0"/>
          </a:p>
        </p:txBody>
      </p:sp>
      <p:sp>
        <p:nvSpPr>
          <p:cNvPr id="3" name="Title 2">
            <a:extLst>
              <a:ext uri="{FF2B5EF4-FFF2-40B4-BE49-F238E27FC236}">
                <a16:creationId xmlns:a16="http://schemas.microsoft.com/office/drawing/2014/main" id="{E25C48AC-A52F-45EC-A221-402D779D14CC}"/>
              </a:ext>
            </a:extLst>
          </p:cNvPr>
          <p:cNvSpPr txBox="1">
            <a:spLocks/>
          </p:cNvSpPr>
          <p:nvPr/>
        </p:nvSpPr>
        <p:spPr>
          <a:xfrm>
            <a:off x="457200" y="533400"/>
            <a:ext cx="8229600"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PIN or Passcode</a:t>
            </a:r>
          </a:p>
        </p:txBody>
      </p:sp>
      <p:pic>
        <p:nvPicPr>
          <p:cNvPr id="4" name="Content Placeholder 12">
            <a:extLst>
              <a:ext uri="{FF2B5EF4-FFF2-40B4-BE49-F238E27FC236}">
                <a16:creationId xmlns:a16="http://schemas.microsoft.com/office/drawing/2014/main" id="{6CB1F2EC-4FD4-49D5-B52E-57BF8AC3E0D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360676"/>
            <a:ext cx="2445434" cy="5029195"/>
          </a:xfrm>
          <a:prstGeom prst="rect">
            <a:avLst/>
          </a:prstGeom>
          <a:ln>
            <a:solidFill>
              <a:schemeClr val="bg1">
                <a:lumMod val="75000"/>
              </a:schemeClr>
            </a:solidFill>
          </a:ln>
        </p:spPr>
      </p:pic>
      <p:pic>
        <p:nvPicPr>
          <p:cNvPr id="5" name="Content Placeholder 12">
            <a:extLst>
              <a:ext uri="{FF2B5EF4-FFF2-40B4-BE49-F238E27FC236}">
                <a16:creationId xmlns:a16="http://schemas.microsoft.com/office/drawing/2014/main" id="{DE9699A5-CE35-4DE5-832E-5A6596D009A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360675"/>
            <a:ext cx="2445433" cy="5029195"/>
          </a:xfrm>
          <a:prstGeom prst="rect">
            <a:avLst/>
          </a:prstGeom>
          <a:ln>
            <a:solidFill>
              <a:schemeClr val="bg1">
                <a:lumMod val="75000"/>
              </a:schemeClr>
            </a:solidFill>
          </a:ln>
        </p:spPr>
      </p:pic>
      <p:pic>
        <p:nvPicPr>
          <p:cNvPr id="6" name="Content Placeholder 12">
            <a:extLst>
              <a:ext uri="{FF2B5EF4-FFF2-40B4-BE49-F238E27FC236}">
                <a16:creationId xmlns:a16="http://schemas.microsoft.com/office/drawing/2014/main" id="{54CBD18A-C740-4B05-8269-0E4D44545C2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349282" y="1360676"/>
            <a:ext cx="2445433"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063374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CC29E2-2AF5-44F6-87F7-45DED320D693}"/>
              </a:ext>
            </a:extLst>
          </p:cNvPr>
          <p:cNvSpPr>
            <a:spLocks noGrp="1"/>
          </p:cNvSpPr>
          <p:nvPr>
            <p:ph type="sldNum" sz="quarter" idx="12"/>
          </p:nvPr>
        </p:nvSpPr>
        <p:spPr/>
        <p:txBody>
          <a:bodyPr/>
          <a:lstStyle/>
          <a:p>
            <a:fld id="{D852D4E8-E283-404D-80D7-3AF63315721A}" type="slidenum">
              <a:rPr lang="en-US" smtClean="0"/>
              <a:t>36</a:t>
            </a:fld>
            <a:endParaRPr lang="en-US" dirty="0"/>
          </a:p>
        </p:txBody>
      </p:sp>
      <p:sp>
        <p:nvSpPr>
          <p:cNvPr id="3" name="Title 2">
            <a:extLst>
              <a:ext uri="{FF2B5EF4-FFF2-40B4-BE49-F238E27FC236}">
                <a16:creationId xmlns:a16="http://schemas.microsoft.com/office/drawing/2014/main" id="{E25C48AC-A52F-45EC-A221-402D779D14CC}"/>
              </a:ext>
            </a:extLst>
          </p:cNvPr>
          <p:cNvSpPr txBox="1">
            <a:spLocks/>
          </p:cNvSpPr>
          <p:nvPr/>
        </p:nvSpPr>
        <p:spPr>
          <a:xfrm>
            <a:off x="457200" y="533400"/>
            <a:ext cx="8229600"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App Security</a:t>
            </a:r>
          </a:p>
        </p:txBody>
      </p:sp>
      <p:pic>
        <p:nvPicPr>
          <p:cNvPr id="5" name="Content Placeholder 12">
            <a:extLst>
              <a:ext uri="{FF2B5EF4-FFF2-40B4-BE49-F238E27FC236}">
                <a16:creationId xmlns:a16="http://schemas.microsoft.com/office/drawing/2014/main" id="{D80B90BF-AF83-449F-9C2A-12C0645AE50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4" name="Content Placeholder 12">
            <a:extLst>
              <a:ext uri="{FF2B5EF4-FFF2-40B4-BE49-F238E27FC236}">
                <a16:creationId xmlns:a16="http://schemas.microsoft.com/office/drawing/2014/main" id="{6CB1F2EC-4FD4-49D5-B52E-57BF8AC3E0D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245658"/>
            <a:ext cx="2445433" cy="5029195"/>
          </a:xfrm>
          <a:prstGeom prst="rect">
            <a:avLst/>
          </a:prstGeom>
          <a:ln>
            <a:solidFill>
              <a:schemeClr val="bg1">
                <a:lumMod val="75000"/>
              </a:schemeClr>
            </a:solidFill>
          </a:ln>
        </p:spPr>
      </p:pic>
      <p:pic>
        <p:nvPicPr>
          <p:cNvPr id="6" name="Content Placeholder 12">
            <a:extLst>
              <a:ext uri="{FF2B5EF4-FFF2-40B4-BE49-F238E27FC236}">
                <a16:creationId xmlns:a16="http://schemas.microsoft.com/office/drawing/2014/main" id="{1A9FD2E5-BF7C-4077-A512-4EAA19B10B1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349282" y="1245657"/>
            <a:ext cx="2445433"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1187614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CC29E2-2AF5-44F6-87F7-45DED320D693}"/>
              </a:ext>
            </a:extLst>
          </p:cNvPr>
          <p:cNvSpPr>
            <a:spLocks noGrp="1"/>
          </p:cNvSpPr>
          <p:nvPr>
            <p:ph type="sldNum" sz="quarter" idx="12"/>
          </p:nvPr>
        </p:nvSpPr>
        <p:spPr/>
        <p:txBody>
          <a:bodyPr/>
          <a:lstStyle/>
          <a:p>
            <a:fld id="{D852D4E8-E283-404D-80D7-3AF63315721A}" type="slidenum">
              <a:rPr lang="en-US" smtClean="0"/>
              <a:t>37</a:t>
            </a:fld>
            <a:endParaRPr lang="en-US" dirty="0"/>
          </a:p>
        </p:txBody>
      </p:sp>
      <p:sp>
        <p:nvSpPr>
          <p:cNvPr id="3" name="Title 2">
            <a:extLst>
              <a:ext uri="{FF2B5EF4-FFF2-40B4-BE49-F238E27FC236}">
                <a16:creationId xmlns:a16="http://schemas.microsoft.com/office/drawing/2014/main" id="{E25C48AC-A52F-45EC-A221-402D779D14CC}"/>
              </a:ext>
            </a:extLst>
          </p:cNvPr>
          <p:cNvSpPr txBox="1">
            <a:spLocks/>
          </p:cNvSpPr>
          <p:nvPr/>
        </p:nvSpPr>
        <p:spPr>
          <a:xfrm>
            <a:off x="457200" y="533400"/>
            <a:ext cx="8229600"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Privacy</a:t>
            </a:r>
          </a:p>
        </p:txBody>
      </p:sp>
      <p:pic>
        <p:nvPicPr>
          <p:cNvPr id="5" name="Content Placeholder 12">
            <a:extLst>
              <a:ext uri="{FF2B5EF4-FFF2-40B4-BE49-F238E27FC236}">
                <a16:creationId xmlns:a16="http://schemas.microsoft.com/office/drawing/2014/main" id="{D80B90BF-AF83-449F-9C2A-12C0645AE50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4" name="Content Placeholder 12">
            <a:extLst>
              <a:ext uri="{FF2B5EF4-FFF2-40B4-BE49-F238E27FC236}">
                <a16:creationId xmlns:a16="http://schemas.microsoft.com/office/drawing/2014/main" id="{6CB1F2EC-4FD4-49D5-B52E-57BF8AC3E0D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245659"/>
            <a:ext cx="2445433" cy="5029193"/>
          </a:xfrm>
          <a:prstGeom prst="rect">
            <a:avLst/>
          </a:prstGeom>
          <a:ln>
            <a:solidFill>
              <a:schemeClr val="bg1">
                <a:lumMod val="75000"/>
              </a:schemeClr>
            </a:solidFill>
          </a:ln>
        </p:spPr>
      </p:pic>
      <p:pic>
        <p:nvPicPr>
          <p:cNvPr id="6" name="Content Placeholder 12">
            <a:extLst>
              <a:ext uri="{FF2B5EF4-FFF2-40B4-BE49-F238E27FC236}">
                <a16:creationId xmlns:a16="http://schemas.microsoft.com/office/drawing/2014/main" id="{1A9FD2E5-BF7C-4077-A512-4EAA19B10B1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349282" y="1245657"/>
            <a:ext cx="2445432"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1154852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CC29E2-2AF5-44F6-87F7-45DED320D693}"/>
              </a:ext>
            </a:extLst>
          </p:cNvPr>
          <p:cNvSpPr>
            <a:spLocks noGrp="1"/>
          </p:cNvSpPr>
          <p:nvPr>
            <p:ph type="sldNum" sz="quarter" idx="12"/>
          </p:nvPr>
        </p:nvSpPr>
        <p:spPr/>
        <p:txBody>
          <a:bodyPr/>
          <a:lstStyle/>
          <a:p>
            <a:fld id="{D852D4E8-E283-404D-80D7-3AF63315721A}" type="slidenum">
              <a:rPr lang="en-US" smtClean="0"/>
              <a:t>38</a:t>
            </a:fld>
            <a:endParaRPr lang="en-US" dirty="0"/>
          </a:p>
        </p:txBody>
      </p:sp>
      <p:sp>
        <p:nvSpPr>
          <p:cNvPr id="3" name="Title 2">
            <a:extLst>
              <a:ext uri="{FF2B5EF4-FFF2-40B4-BE49-F238E27FC236}">
                <a16:creationId xmlns:a16="http://schemas.microsoft.com/office/drawing/2014/main" id="{E25C48AC-A52F-45EC-A221-402D779D14CC}"/>
              </a:ext>
            </a:extLst>
          </p:cNvPr>
          <p:cNvSpPr txBox="1">
            <a:spLocks/>
          </p:cNvSpPr>
          <p:nvPr/>
        </p:nvSpPr>
        <p:spPr>
          <a:xfrm>
            <a:off x="457200" y="533400"/>
            <a:ext cx="8229600"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Accessibility</a:t>
            </a:r>
          </a:p>
        </p:txBody>
      </p:sp>
      <p:pic>
        <p:nvPicPr>
          <p:cNvPr id="5" name="Content Placeholder 12">
            <a:extLst>
              <a:ext uri="{FF2B5EF4-FFF2-40B4-BE49-F238E27FC236}">
                <a16:creationId xmlns:a16="http://schemas.microsoft.com/office/drawing/2014/main" id="{D80B90BF-AF83-449F-9C2A-12C0645AE50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4" name="Content Placeholder 12">
            <a:extLst>
              <a:ext uri="{FF2B5EF4-FFF2-40B4-BE49-F238E27FC236}">
                <a16:creationId xmlns:a16="http://schemas.microsoft.com/office/drawing/2014/main" id="{6CB1F2EC-4FD4-49D5-B52E-57BF8AC3E0D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245659"/>
            <a:ext cx="2445433" cy="5029193"/>
          </a:xfrm>
          <a:prstGeom prst="rect">
            <a:avLst/>
          </a:prstGeom>
          <a:ln>
            <a:solidFill>
              <a:schemeClr val="bg1">
                <a:lumMod val="75000"/>
              </a:schemeClr>
            </a:solidFill>
          </a:ln>
        </p:spPr>
      </p:pic>
      <p:pic>
        <p:nvPicPr>
          <p:cNvPr id="6" name="Content Placeholder 12">
            <a:extLst>
              <a:ext uri="{FF2B5EF4-FFF2-40B4-BE49-F238E27FC236}">
                <a16:creationId xmlns:a16="http://schemas.microsoft.com/office/drawing/2014/main" id="{1A9FD2E5-BF7C-4077-A512-4EAA19B10B1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349282" y="1245658"/>
            <a:ext cx="2445432" cy="5029191"/>
          </a:xfrm>
          <a:prstGeom prst="rect">
            <a:avLst/>
          </a:prstGeom>
          <a:ln>
            <a:solidFill>
              <a:schemeClr val="bg1">
                <a:lumMod val="75000"/>
              </a:schemeClr>
            </a:solidFill>
          </a:ln>
        </p:spPr>
      </p:pic>
      <p:grpSp>
        <p:nvGrpSpPr>
          <p:cNvPr id="17" name="Group 16">
            <a:extLst>
              <a:ext uri="{FF2B5EF4-FFF2-40B4-BE49-F238E27FC236}">
                <a16:creationId xmlns:a16="http://schemas.microsoft.com/office/drawing/2014/main" id="{1935391A-065A-4F3B-B539-C7FCEDF5EC76}"/>
              </a:ext>
            </a:extLst>
          </p:cNvPr>
          <p:cNvGrpSpPr/>
          <p:nvPr/>
        </p:nvGrpSpPr>
        <p:grpSpPr>
          <a:xfrm>
            <a:off x="653842" y="1600200"/>
            <a:ext cx="7157078" cy="3591042"/>
            <a:chOff x="653842" y="1600200"/>
            <a:chExt cx="7157078" cy="3591042"/>
          </a:xfrm>
        </p:grpSpPr>
        <p:pic>
          <p:nvPicPr>
            <p:cNvPr id="8" name="Picture 7">
              <a:extLst>
                <a:ext uri="{FF2B5EF4-FFF2-40B4-BE49-F238E27FC236}">
                  <a16:creationId xmlns:a16="http://schemas.microsoft.com/office/drawing/2014/main" id="{8CB6AACF-12D8-4AAE-9710-94DCBF6056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3842" y="1600200"/>
              <a:ext cx="1128600" cy="914400"/>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5A503E32-C954-45C4-A23C-32C9AA0A87D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5225" y="3152736"/>
              <a:ext cx="695422" cy="552527"/>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599BEA72-CB7C-4FE6-BE00-6150F973535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85225" y="4343399"/>
              <a:ext cx="847843" cy="847843"/>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2A18471-7537-4055-9FA8-7135C0BAF1A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934498" y="1876336"/>
              <a:ext cx="876422" cy="638264"/>
            </a:xfrm>
            <a:prstGeom prst="rect">
              <a:avLst/>
            </a:prstGeom>
          </p:spPr>
        </p:pic>
        <p:pic>
          <p:nvPicPr>
            <p:cNvPr id="16" name="Picture 15" descr="Shape&#10;&#10;Description automatically generated with low confidence">
              <a:extLst>
                <a:ext uri="{FF2B5EF4-FFF2-40B4-BE49-F238E27FC236}">
                  <a16:creationId xmlns:a16="http://schemas.microsoft.com/office/drawing/2014/main" id="{651CAE5B-76D4-4D69-9752-C869D6940C5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77393" y="3152736"/>
              <a:ext cx="590632" cy="1009791"/>
            </a:xfrm>
            <a:prstGeom prst="rect">
              <a:avLst/>
            </a:prstGeom>
          </p:spPr>
        </p:pic>
      </p:grpSp>
    </p:spTree>
    <p:custDataLst>
      <p:tags r:id="rId1"/>
    </p:custDataLst>
    <p:extLst>
      <p:ext uri="{BB962C8B-B14F-4D97-AF65-F5344CB8AC3E}">
        <p14:creationId xmlns:p14="http://schemas.microsoft.com/office/powerpoint/2010/main" val="330534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39</a:t>
            </a:fld>
            <a:endParaRPr lang="en-US"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n-US" sz="4800" dirty="0"/>
              <a:t>Activity #4</a:t>
            </a:r>
          </a:p>
        </p:txBody>
      </p:sp>
    </p:spTree>
    <p:custDataLst>
      <p:tags r:id="rId1"/>
    </p:custDataLst>
    <p:extLst>
      <p:ext uri="{BB962C8B-B14F-4D97-AF65-F5344CB8AC3E}">
        <p14:creationId xmlns:p14="http://schemas.microsoft.com/office/powerpoint/2010/main" val="390850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4</a:t>
            </a:fld>
            <a:endParaRPr lang="en-US" dirty="0"/>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Introduction (continued)</a:t>
            </a:r>
          </a:p>
        </p:txBody>
      </p:sp>
      <p:pic>
        <p:nvPicPr>
          <p:cNvPr id="3" name="Picture 2" descr="Graphical user interface, application&#10;&#10;Description automatically generated">
            <a:extLst>
              <a:ext uri="{FF2B5EF4-FFF2-40B4-BE49-F238E27FC236}">
                <a16:creationId xmlns:a16="http://schemas.microsoft.com/office/drawing/2014/main" id="{680AA773-D959-43BA-AC05-222F05EDC75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39746" y="1528286"/>
            <a:ext cx="6242317" cy="4681738"/>
          </a:xfrm>
          <a:prstGeom prst="rect">
            <a:avLst/>
          </a:prstGeom>
        </p:spPr>
      </p:pic>
      <p:pic>
        <p:nvPicPr>
          <p:cNvPr id="9" name="Picture 8" descr="A picture containing text, monitor, electronics, screen&#10;&#10;Description automatically generated">
            <a:extLst>
              <a:ext uri="{FF2B5EF4-FFF2-40B4-BE49-F238E27FC236}">
                <a16:creationId xmlns:a16="http://schemas.microsoft.com/office/drawing/2014/main" id="{0A46B0FB-18BB-41DB-919F-28CFE83171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 y="1389602"/>
            <a:ext cx="2478029" cy="4959106"/>
          </a:xfrm>
          <a:prstGeom prst="rect">
            <a:avLst/>
          </a:prstGeom>
        </p:spPr>
      </p:pic>
    </p:spTree>
    <p:custDataLst>
      <p:tags r:id="rId1"/>
    </p:custDataLst>
    <p:extLst>
      <p:ext uri="{BB962C8B-B14F-4D97-AF65-F5344CB8AC3E}">
        <p14:creationId xmlns:p14="http://schemas.microsoft.com/office/powerpoint/2010/main" val="37732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A4540E-6CA3-43D2-90FD-FA8550AB6130}"/>
              </a:ext>
            </a:extLst>
          </p:cNvPr>
          <p:cNvSpPr>
            <a:spLocks noGrp="1"/>
          </p:cNvSpPr>
          <p:nvPr>
            <p:ph type="sldNum" sz="quarter" idx="12"/>
          </p:nvPr>
        </p:nvSpPr>
        <p:spPr/>
        <p:txBody>
          <a:bodyPr/>
          <a:lstStyle/>
          <a:p>
            <a:fld id="{D852D4E8-E283-404D-80D7-3AF63315721A}" type="slidenum">
              <a:rPr lang="en-US" smtClean="0"/>
              <a:t>40</a:t>
            </a:fld>
            <a:endParaRPr lang="en-US" dirty="0"/>
          </a:p>
        </p:txBody>
      </p:sp>
      <p:pic>
        <p:nvPicPr>
          <p:cNvPr id="3" name="Content Placeholder 12">
            <a:extLst>
              <a:ext uri="{FF2B5EF4-FFF2-40B4-BE49-F238E27FC236}">
                <a16:creationId xmlns:a16="http://schemas.microsoft.com/office/drawing/2014/main" id="{08EC96B6-EE45-4355-B8B3-BFED2D22786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250188" y="1069044"/>
            <a:ext cx="2834640" cy="5465787"/>
          </a:xfrm>
          <a:prstGeom prst="rect">
            <a:avLst/>
          </a:prstGeom>
          <a:ln>
            <a:solidFill>
              <a:schemeClr val="bg1">
                <a:lumMod val="75000"/>
              </a:schemeClr>
            </a:solidFill>
          </a:ln>
        </p:spPr>
      </p:pic>
      <p:pic>
        <p:nvPicPr>
          <p:cNvPr id="4" name="Content Placeholder 12">
            <a:extLst>
              <a:ext uri="{FF2B5EF4-FFF2-40B4-BE49-F238E27FC236}">
                <a16:creationId xmlns:a16="http://schemas.microsoft.com/office/drawing/2014/main" id="{C223FAC1-5DF5-4D6F-A61C-51319B85418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811970" y="1069043"/>
            <a:ext cx="2834640" cy="5465787"/>
          </a:xfrm>
          <a:prstGeom prst="rect">
            <a:avLst/>
          </a:prstGeom>
          <a:ln>
            <a:solidFill>
              <a:schemeClr val="bg1">
                <a:lumMod val="75000"/>
              </a:schemeClr>
            </a:solidFill>
          </a:ln>
        </p:spPr>
      </p:pic>
      <p:sp>
        <p:nvSpPr>
          <p:cNvPr id="5" name="TextBox 4">
            <a:extLst>
              <a:ext uri="{FF2B5EF4-FFF2-40B4-BE49-F238E27FC236}">
                <a16:creationId xmlns:a16="http://schemas.microsoft.com/office/drawing/2014/main" id="{B52437C6-1838-400D-99D6-646DAAE348E9}"/>
              </a:ext>
            </a:extLst>
          </p:cNvPr>
          <p:cNvSpPr txBox="1"/>
          <p:nvPr/>
        </p:nvSpPr>
        <p:spPr>
          <a:xfrm>
            <a:off x="1558506" y="496491"/>
            <a:ext cx="5641675" cy="369332"/>
          </a:xfrm>
          <a:prstGeom prst="rect">
            <a:avLst/>
          </a:prstGeom>
          <a:noFill/>
        </p:spPr>
        <p:txBody>
          <a:bodyPr wrap="square" rtlCol="0">
            <a:spAutoFit/>
          </a:bodyPr>
          <a:lstStyle/>
          <a:p>
            <a:pPr algn="ctr"/>
            <a:r>
              <a:rPr lang="en-US" sz="1800" dirty="0">
                <a:effectLst/>
                <a:latin typeface="ATT Aleck Sans" panose="020B0503020203020204" pitchFamily="34" charset="0"/>
                <a:ea typeface="Calibri" panose="020F0502020204030204" pitchFamily="34" charset="0"/>
                <a:cs typeface="Times New Roman" panose="02020603050405020304" pitchFamily="18" charset="0"/>
              </a:rPr>
              <a:t>Which of these apps seems </a:t>
            </a:r>
            <a:r>
              <a:rPr lang="en-US" sz="1800" b="1" dirty="0">
                <a:effectLst/>
                <a:latin typeface="ATT Aleck Sans" panose="020B0503020203020204" pitchFamily="34" charset="0"/>
                <a:ea typeface="Calibri" panose="020F0502020204030204" pitchFamily="34" charset="0"/>
                <a:cs typeface="Times New Roman" panose="02020603050405020304" pitchFamily="18" charset="0"/>
              </a:rPr>
              <a:t>more trusted</a:t>
            </a:r>
            <a:r>
              <a:rPr lang="en-US" sz="1800" dirty="0">
                <a:effectLst/>
                <a:latin typeface="ATT Aleck Sans" panose="020B0503020203020204" pitchFamily="34" charset="0"/>
                <a:ea typeface="Calibri" panose="020F0502020204030204" pitchFamily="34" charset="0"/>
                <a:cs typeface="Times New Roman" panose="02020603050405020304" pitchFamily="18" charset="0"/>
              </a:rPr>
              <a:t>? </a:t>
            </a:r>
            <a:endParaRPr lang="en-US" dirty="0"/>
          </a:p>
        </p:txBody>
      </p:sp>
    </p:spTree>
    <p:custDataLst>
      <p:tags r:id="rId1"/>
    </p:custDataLst>
    <p:extLst>
      <p:ext uri="{BB962C8B-B14F-4D97-AF65-F5344CB8AC3E}">
        <p14:creationId xmlns:p14="http://schemas.microsoft.com/office/powerpoint/2010/main" val="2104970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A4540E-6CA3-43D2-90FD-FA8550AB6130}"/>
              </a:ext>
            </a:extLst>
          </p:cNvPr>
          <p:cNvSpPr>
            <a:spLocks noGrp="1"/>
          </p:cNvSpPr>
          <p:nvPr>
            <p:ph type="sldNum" sz="quarter" idx="12"/>
          </p:nvPr>
        </p:nvSpPr>
        <p:spPr/>
        <p:txBody>
          <a:bodyPr/>
          <a:lstStyle/>
          <a:p>
            <a:fld id="{D852D4E8-E283-404D-80D7-3AF63315721A}" type="slidenum">
              <a:rPr lang="en-US" smtClean="0"/>
              <a:t>41</a:t>
            </a:fld>
            <a:endParaRPr lang="en-US" dirty="0"/>
          </a:p>
        </p:txBody>
      </p:sp>
      <p:pic>
        <p:nvPicPr>
          <p:cNvPr id="3" name="Content Placeholder 12">
            <a:extLst>
              <a:ext uri="{FF2B5EF4-FFF2-40B4-BE49-F238E27FC236}">
                <a16:creationId xmlns:a16="http://schemas.microsoft.com/office/drawing/2014/main" id="{08EC96B6-EE45-4355-B8B3-BFED2D22786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2" y="1313318"/>
            <a:ext cx="2445432" cy="4893871"/>
          </a:xfrm>
          <a:prstGeom prst="rect">
            <a:avLst/>
          </a:prstGeom>
          <a:ln>
            <a:noFill/>
          </a:ln>
        </p:spPr>
      </p:pic>
      <p:sp>
        <p:nvSpPr>
          <p:cNvPr id="4" name="TextBox 3">
            <a:extLst>
              <a:ext uri="{FF2B5EF4-FFF2-40B4-BE49-F238E27FC236}">
                <a16:creationId xmlns:a16="http://schemas.microsoft.com/office/drawing/2014/main" id="{AF8E1010-7EE4-4A11-8973-C2C9EF224588}"/>
              </a:ext>
            </a:extLst>
          </p:cNvPr>
          <p:cNvSpPr txBox="1"/>
          <p:nvPr/>
        </p:nvSpPr>
        <p:spPr>
          <a:xfrm>
            <a:off x="1558506" y="773668"/>
            <a:ext cx="6222520" cy="369332"/>
          </a:xfrm>
          <a:prstGeom prst="rect">
            <a:avLst/>
          </a:prstGeom>
          <a:noFill/>
        </p:spPr>
        <p:txBody>
          <a:bodyPr wrap="square" rtlCol="0">
            <a:spAutoFit/>
          </a:bodyPr>
          <a:lstStyle/>
          <a:p>
            <a:pPr algn="ctr"/>
            <a:r>
              <a:rPr lang="en-US" sz="1800" dirty="0">
                <a:effectLst/>
                <a:latin typeface="ATT Aleck Sans" panose="020B0503020203020204" pitchFamily="34" charset="0"/>
                <a:ea typeface="Calibri" panose="020F0502020204030204" pitchFamily="34" charset="0"/>
                <a:cs typeface="Times New Roman" panose="02020603050405020304" pitchFamily="18" charset="0"/>
              </a:rPr>
              <a:t>What might be a problem? How could you address it?</a:t>
            </a:r>
            <a:endParaRPr lang="en-US" dirty="0"/>
          </a:p>
        </p:txBody>
      </p:sp>
    </p:spTree>
    <p:custDataLst>
      <p:tags r:id="rId1"/>
    </p:custDataLst>
    <p:extLst>
      <p:ext uri="{BB962C8B-B14F-4D97-AF65-F5344CB8AC3E}">
        <p14:creationId xmlns:p14="http://schemas.microsoft.com/office/powerpoint/2010/main" val="4176718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a:p>
            <a:pPr lvl="1"/>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n-US" dirty="0"/>
              <a:t>Security Tips</a:t>
            </a:r>
          </a:p>
        </p:txBody>
      </p:sp>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42</a:t>
            </a:fld>
            <a:endParaRPr lang="en-US" dirty="0"/>
          </a:p>
        </p:txBody>
      </p:sp>
      <p:pic>
        <p:nvPicPr>
          <p:cNvPr id="7" name="Picture 6">
            <a:extLst>
              <a:ext uri="{FF2B5EF4-FFF2-40B4-BE49-F238E27FC236}">
                <a16:creationId xmlns:a16="http://schemas.microsoft.com/office/drawing/2014/main" id="{173F19AD-C75A-4C91-B103-1BEC4CAC4D0D}"/>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p:blipFill>
        <p:spPr>
          <a:xfrm>
            <a:off x="6030524" y="804461"/>
            <a:ext cx="2685109" cy="2194560"/>
          </a:xfrm>
          <a:prstGeom prst="rect">
            <a:avLst/>
          </a:prstGeom>
        </p:spPr>
      </p:pic>
      <p:grpSp>
        <p:nvGrpSpPr>
          <p:cNvPr id="8" name="Group 7">
            <a:extLst>
              <a:ext uri="{FF2B5EF4-FFF2-40B4-BE49-F238E27FC236}">
                <a16:creationId xmlns:a16="http://schemas.microsoft.com/office/drawing/2014/main" id="{662AAD70-3CBA-4923-8921-285DF4A2D1E9}"/>
              </a:ext>
            </a:extLst>
          </p:cNvPr>
          <p:cNvGrpSpPr/>
          <p:nvPr/>
        </p:nvGrpSpPr>
        <p:grpSpPr>
          <a:xfrm>
            <a:off x="781784" y="2053393"/>
            <a:ext cx="4926693" cy="457200"/>
            <a:chOff x="781784" y="2238057"/>
            <a:chExt cx="4926693" cy="457200"/>
          </a:xfrm>
        </p:grpSpPr>
        <p:pic>
          <p:nvPicPr>
            <p:cNvPr id="9" name="Picture 8">
              <a:extLst>
                <a:ext uri="{FF2B5EF4-FFF2-40B4-BE49-F238E27FC236}">
                  <a16:creationId xmlns:a16="http://schemas.microsoft.com/office/drawing/2014/main" id="{980406B9-C468-4A9F-BD8A-CA99994103EF}"/>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0" name="TextBox 9">
              <a:extLst>
                <a:ext uri="{FF2B5EF4-FFF2-40B4-BE49-F238E27FC236}">
                  <a16:creationId xmlns:a16="http://schemas.microsoft.com/office/drawing/2014/main" id="{76C7A6F8-F05D-4557-AE1B-17B50D152B0A}"/>
                </a:ext>
              </a:extLst>
            </p:cNvPr>
            <p:cNvSpPr txBox="1"/>
            <p:nvPr/>
          </p:nvSpPr>
          <p:spPr>
            <a:xfrm>
              <a:off x="1238984" y="2279384"/>
              <a:ext cx="4469493" cy="369332"/>
            </a:xfrm>
            <a:prstGeom prst="rect">
              <a:avLst/>
            </a:prstGeom>
            <a:noFill/>
          </p:spPr>
          <p:txBody>
            <a:bodyPr wrap="none" rtlCol="0">
              <a:spAutoFit/>
            </a:bodyPr>
            <a:lstStyle/>
            <a:p>
              <a:r>
                <a:rPr lang="en-US" dirty="0">
                  <a:latin typeface="ATT Aleck Sans" panose="020B0503020203020204" pitchFamily="34" charset="0"/>
                  <a:cs typeface="ATT Aleck Sans" panose="020B0503020203020204" pitchFamily="34" charset="0"/>
                </a:rPr>
                <a:t>Set a passcode on each of your devices.</a:t>
              </a:r>
            </a:p>
          </p:txBody>
        </p:sp>
      </p:grpSp>
      <p:grpSp>
        <p:nvGrpSpPr>
          <p:cNvPr id="11" name="Group 10">
            <a:extLst>
              <a:ext uri="{FF2B5EF4-FFF2-40B4-BE49-F238E27FC236}">
                <a16:creationId xmlns:a16="http://schemas.microsoft.com/office/drawing/2014/main" id="{0BF67F94-8561-4682-B307-4EC4F583D5EC}"/>
              </a:ext>
            </a:extLst>
          </p:cNvPr>
          <p:cNvGrpSpPr/>
          <p:nvPr/>
        </p:nvGrpSpPr>
        <p:grpSpPr>
          <a:xfrm>
            <a:off x="781784" y="2713041"/>
            <a:ext cx="3636275" cy="457200"/>
            <a:chOff x="781784" y="2238057"/>
            <a:chExt cx="3636275" cy="457200"/>
          </a:xfrm>
        </p:grpSpPr>
        <p:pic>
          <p:nvPicPr>
            <p:cNvPr id="12" name="Picture 11">
              <a:extLst>
                <a:ext uri="{FF2B5EF4-FFF2-40B4-BE49-F238E27FC236}">
                  <a16:creationId xmlns:a16="http://schemas.microsoft.com/office/drawing/2014/main" id="{9502DB13-B17E-4FAD-914F-F9ECEC0CCD8E}"/>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3" name="TextBox 12">
              <a:extLst>
                <a:ext uri="{FF2B5EF4-FFF2-40B4-BE49-F238E27FC236}">
                  <a16:creationId xmlns:a16="http://schemas.microsoft.com/office/drawing/2014/main" id="{2E07B9DE-E302-47F8-9C09-ABC8E8ED50B9}"/>
                </a:ext>
              </a:extLst>
            </p:cNvPr>
            <p:cNvSpPr txBox="1"/>
            <p:nvPr/>
          </p:nvSpPr>
          <p:spPr>
            <a:xfrm>
              <a:off x="1238984" y="2281991"/>
              <a:ext cx="3179075" cy="369332"/>
            </a:xfrm>
            <a:prstGeom prst="rect">
              <a:avLst/>
            </a:prstGeom>
            <a:noFill/>
          </p:spPr>
          <p:txBody>
            <a:bodyPr wrap="none" rtlCol="0">
              <a:spAutoFit/>
            </a:bodyPr>
            <a:lstStyle/>
            <a:p>
              <a:r>
                <a:rPr lang="en-US" dirty="0">
                  <a:latin typeface="ATT Aleck Sans" panose="020B0503020203020204" pitchFamily="34" charset="0"/>
                  <a:cs typeface="ATT Aleck Sans" panose="020B0503020203020204" pitchFamily="34" charset="0"/>
                </a:rPr>
                <a:t>Download trusted apps only.</a:t>
              </a:r>
              <a:endParaRPr lang="en-US" b="1" dirty="0">
                <a:latin typeface="ATT Aleck Sans" panose="020B0503020203020204" pitchFamily="34" charset="0"/>
                <a:cs typeface="ATT Aleck Sans" panose="020B0503020203020204" pitchFamily="34" charset="0"/>
              </a:endParaRPr>
            </a:p>
          </p:txBody>
        </p:sp>
      </p:grpSp>
      <p:grpSp>
        <p:nvGrpSpPr>
          <p:cNvPr id="14" name="Group 13">
            <a:extLst>
              <a:ext uri="{FF2B5EF4-FFF2-40B4-BE49-F238E27FC236}">
                <a16:creationId xmlns:a16="http://schemas.microsoft.com/office/drawing/2014/main" id="{96DA0BCC-2DAD-4A2B-9946-9BCB161D0E82}"/>
              </a:ext>
            </a:extLst>
          </p:cNvPr>
          <p:cNvGrpSpPr/>
          <p:nvPr/>
        </p:nvGrpSpPr>
        <p:grpSpPr>
          <a:xfrm>
            <a:off x="781784" y="3372689"/>
            <a:ext cx="6532902" cy="457200"/>
            <a:chOff x="781784" y="2238057"/>
            <a:chExt cx="6532902" cy="457200"/>
          </a:xfrm>
        </p:grpSpPr>
        <p:pic>
          <p:nvPicPr>
            <p:cNvPr id="15" name="Picture 14">
              <a:extLst>
                <a:ext uri="{FF2B5EF4-FFF2-40B4-BE49-F238E27FC236}">
                  <a16:creationId xmlns:a16="http://schemas.microsoft.com/office/drawing/2014/main" id="{D1C0601F-94BE-4A42-B2AF-FCE80F08FDA7}"/>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6" name="TextBox 15">
              <a:extLst>
                <a:ext uri="{FF2B5EF4-FFF2-40B4-BE49-F238E27FC236}">
                  <a16:creationId xmlns:a16="http://schemas.microsoft.com/office/drawing/2014/main" id="{3ACC587D-F824-41AB-894A-D55C1DFCE87F}"/>
                </a:ext>
              </a:extLst>
            </p:cNvPr>
            <p:cNvSpPr txBox="1"/>
            <p:nvPr/>
          </p:nvSpPr>
          <p:spPr>
            <a:xfrm>
              <a:off x="1238984" y="2274136"/>
              <a:ext cx="6075702" cy="369332"/>
            </a:xfrm>
            <a:prstGeom prst="rect">
              <a:avLst/>
            </a:prstGeom>
            <a:noFill/>
          </p:spPr>
          <p:txBody>
            <a:bodyPr wrap="none" rtlCol="0">
              <a:spAutoFit/>
            </a:bodyPr>
            <a:lstStyle/>
            <a:p>
              <a:r>
                <a:rPr lang="en-US" dirty="0">
                  <a:latin typeface="ATT Aleck Sans" panose="020B0503020203020204" pitchFamily="34" charset="0"/>
                  <a:cs typeface="ATT Aleck Sans" panose="020B0503020203020204" pitchFamily="34" charset="0"/>
                </a:rPr>
                <a:t>Review your privacy settings and adjust them as needed.</a:t>
              </a:r>
            </a:p>
          </p:txBody>
        </p:sp>
      </p:grpSp>
      <p:grpSp>
        <p:nvGrpSpPr>
          <p:cNvPr id="17" name="Group 16">
            <a:extLst>
              <a:ext uri="{FF2B5EF4-FFF2-40B4-BE49-F238E27FC236}">
                <a16:creationId xmlns:a16="http://schemas.microsoft.com/office/drawing/2014/main" id="{3BBFA26A-4B62-459F-862A-09EE6C2F5E9B}"/>
              </a:ext>
            </a:extLst>
          </p:cNvPr>
          <p:cNvGrpSpPr/>
          <p:nvPr/>
        </p:nvGrpSpPr>
        <p:grpSpPr>
          <a:xfrm>
            <a:off x="781784" y="4032337"/>
            <a:ext cx="7247842" cy="457200"/>
            <a:chOff x="781784" y="2238057"/>
            <a:chExt cx="7247842" cy="457200"/>
          </a:xfrm>
        </p:grpSpPr>
        <p:pic>
          <p:nvPicPr>
            <p:cNvPr id="18" name="Picture 17">
              <a:extLst>
                <a:ext uri="{FF2B5EF4-FFF2-40B4-BE49-F238E27FC236}">
                  <a16:creationId xmlns:a16="http://schemas.microsoft.com/office/drawing/2014/main" id="{CE7EFD13-D822-4621-920A-E09407C9E8EC}"/>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9" name="TextBox 18">
              <a:extLst>
                <a:ext uri="{FF2B5EF4-FFF2-40B4-BE49-F238E27FC236}">
                  <a16:creationId xmlns:a16="http://schemas.microsoft.com/office/drawing/2014/main" id="{E6082EB1-C95C-42D5-A86A-720AD6DE46F9}"/>
                </a:ext>
              </a:extLst>
            </p:cNvPr>
            <p:cNvSpPr txBox="1"/>
            <p:nvPr/>
          </p:nvSpPr>
          <p:spPr>
            <a:xfrm>
              <a:off x="1238984" y="2274136"/>
              <a:ext cx="6790642" cy="369332"/>
            </a:xfrm>
            <a:prstGeom prst="rect">
              <a:avLst/>
            </a:prstGeom>
            <a:noFill/>
          </p:spPr>
          <p:txBody>
            <a:bodyPr wrap="none" rtlCol="0">
              <a:spAutoFit/>
            </a:bodyPr>
            <a:lstStyle/>
            <a:p>
              <a:r>
                <a:rPr lang="en-US" dirty="0">
                  <a:latin typeface="ATT Aleck Sans" panose="020B0503020203020204" pitchFamily="34" charset="0"/>
                  <a:cs typeface="ATT Aleck Sans" panose="020B0503020203020204" pitchFamily="34" charset="0"/>
                </a:rPr>
                <a:t>Adjust notifications to change what appears on the lock screen.</a:t>
              </a:r>
              <a:endParaRPr lang="en-US" b="1" dirty="0">
                <a:latin typeface="ATT Aleck Sans" panose="020B0503020203020204" pitchFamily="34" charset="0"/>
                <a:cs typeface="ATT Aleck Sans" panose="020B0503020203020204" pitchFamily="34" charset="0"/>
              </a:endParaRPr>
            </a:p>
          </p:txBody>
        </p:sp>
      </p:grpSp>
      <p:grpSp>
        <p:nvGrpSpPr>
          <p:cNvPr id="20" name="Group 19">
            <a:extLst>
              <a:ext uri="{FF2B5EF4-FFF2-40B4-BE49-F238E27FC236}">
                <a16:creationId xmlns:a16="http://schemas.microsoft.com/office/drawing/2014/main" id="{957754D1-B233-4DB5-8A08-EC5782623428}"/>
              </a:ext>
            </a:extLst>
          </p:cNvPr>
          <p:cNvGrpSpPr/>
          <p:nvPr/>
        </p:nvGrpSpPr>
        <p:grpSpPr>
          <a:xfrm>
            <a:off x="781784" y="4691985"/>
            <a:ext cx="6638700" cy="457200"/>
            <a:chOff x="781784" y="2238057"/>
            <a:chExt cx="6638700" cy="457200"/>
          </a:xfrm>
        </p:grpSpPr>
        <p:pic>
          <p:nvPicPr>
            <p:cNvPr id="21" name="Picture 20">
              <a:extLst>
                <a:ext uri="{FF2B5EF4-FFF2-40B4-BE49-F238E27FC236}">
                  <a16:creationId xmlns:a16="http://schemas.microsoft.com/office/drawing/2014/main" id="{49E0A460-A3D3-4313-9FBA-BCB485A49AD8}"/>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22" name="TextBox 21">
              <a:extLst>
                <a:ext uri="{FF2B5EF4-FFF2-40B4-BE49-F238E27FC236}">
                  <a16:creationId xmlns:a16="http://schemas.microsoft.com/office/drawing/2014/main" id="{80A84659-BF0A-4787-8CD5-50F058E46D23}"/>
                </a:ext>
              </a:extLst>
            </p:cNvPr>
            <p:cNvSpPr txBox="1"/>
            <p:nvPr/>
          </p:nvSpPr>
          <p:spPr>
            <a:xfrm>
              <a:off x="1238984" y="2274136"/>
              <a:ext cx="6181500" cy="369332"/>
            </a:xfrm>
            <a:prstGeom prst="rect">
              <a:avLst/>
            </a:prstGeom>
            <a:noFill/>
          </p:spPr>
          <p:txBody>
            <a:bodyPr wrap="none" rtlCol="0">
              <a:spAutoFit/>
            </a:bodyPr>
            <a:lstStyle/>
            <a:p>
              <a:r>
                <a:rPr lang="en-US" dirty="0">
                  <a:latin typeface="ATT Aleck Sans" panose="020B0503020203020204" pitchFamily="34" charset="0"/>
                  <a:cs typeface="ATT Aleck Sans" panose="020B0503020203020204" pitchFamily="34" charset="0"/>
                </a:rPr>
                <a:t>Check that apps and the operating system are up to date.</a:t>
              </a:r>
            </a:p>
          </p:txBody>
        </p:sp>
      </p:grpSp>
    </p:spTree>
    <p:custDataLst>
      <p:tags r:id="rId1"/>
    </p:custDataLst>
    <p:extLst>
      <p:ext uri="{BB962C8B-B14F-4D97-AF65-F5344CB8AC3E}">
        <p14:creationId xmlns:p14="http://schemas.microsoft.com/office/powerpoint/2010/main" val="332133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43</a:t>
            </a:fld>
            <a:endParaRPr lang="en-US"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a:xfrm>
            <a:off x="722313" y="2952667"/>
            <a:ext cx="9791031" cy="1924133"/>
          </a:xfrm>
        </p:spPr>
        <p:txBody>
          <a:bodyPr vert="horz" lIns="91440" tIns="45720" rIns="91440" bIns="45720" anchor="t">
            <a:normAutofit fontScale="92500" lnSpcReduction="20000"/>
          </a:bodyPr>
          <a:lstStyle/>
          <a:p>
            <a:r>
              <a:rPr lang="en-US" sz="4800" dirty="0"/>
              <a:t>Activity #5</a:t>
            </a:r>
          </a:p>
          <a:p>
            <a:endParaRPr lang="en-US" sz="4800" dirty="0">
              <a:solidFill>
                <a:srgbClr val="009FDB"/>
              </a:solidFill>
              <a:latin typeface="ATT Aleck Sans"/>
              <a:cs typeface="ATT Aleck Sans"/>
            </a:endParaRPr>
          </a:p>
          <a:p>
            <a:r>
              <a:rPr lang="en-US" sz="2600" dirty="0">
                <a:solidFill>
                  <a:schemeClr val="tx1"/>
                </a:solidFill>
                <a:cs typeface="ATT Aleck Sans"/>
              </a:rPr>
              <a:t>In web browser address bar, type:  </a:t>
            </a:r>
          </a:p>
          <a:p>
            <a:r>
              <a:rPr lang="en-US" sz="2600" dirty="0">
                <a:solidFill>
                  <a:schemeClr val="tx1"/>
                </a:solidFill>
                <a:cs typeface="ATT Aleck Sans"/>
                <a:hlinkClick r:id="rId4"/>
              </a:rPr>
              <a:t>https://</a:t>
            </a:r>
            <a:r>
              <a:rPr lang="en-US" sz="2600" dirty="0" err="1">
                <a:solidFill>
                  <a:schemeClr val="tx1"/>
                </a:solidFill>
                <a:hlinkClick r:id="rId4"/>
              </a:rPr>
              <a:t>www.digitallearn.org</a:t>
            </a:r>
            <a:r>
              <a:rPr lang="en-US" sz="2600" dirty="0">
                <a:solidFill>
                  <a:schemeClr val="tx1"/>
                </a:solidFill>
                <a:hlinkClick r:id="rId4"/>
              </a:rPr>
              <a:t> </a:t>
            </a:r>
            <a:endParaRPr lang="en-US" sz="2600" dirty="0">
              <a:solidFill>
                <a:schemeClr val="tx1"/>
              </a:solidFill>
            </a:endParaRPr>
          </a:p>
        </p:txBody>
      </p:sp>
    </p:spTree>
    <p:custDataLst>
      <p:tags r:id="rId1"/>
    </p:custDataLst>
    <p:extLst>
      <p:ext uri="{BB962C8B-B14F-4D97-AF65-F5344CB8AC3E}">
        <p14:creationId xmlns:p14="http://schemas.microsoft.com/office/powerpoint/2010/main" val="1660452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n-US" dirty="0"/>
              <a:t>Questions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44</a:t>
            </a:fld>
            <a:endParaRPr lang="en-US" dirty="0"/>
          </a:p>
        </p:txBody>
      </p:sp>
      <p:pic>
        <p:nvPicPr>
          <p:cNvPr id="5" name="Picture 4" descr="Icon&#10;&#10;Description automatically generated">
            <a:extLst>
              <a:ext uri="{FF2B5EF4-FFF2-40B4-BE49-F238E27FC236}">
                <a16:creationId xmlns:a16="http://schemas.microsoft.com/office/drawing/2014/main" id="{32247379-B259-48CA-BB6F-13D6D6B8C5D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107792" y="731520"/>
            <a:ext cx="2579008" cy="2253727"/>
          </a:xfrm>
          <a:prstGeom prst="rect">
            <a:avLst/>
          </a:prstGeom>
        </p:spPr>
      </p:pic>
      <p:sp>
        <p:nvSpPr>
          <p:cNvPr id="6" name="TextBox 5">
            <a:extLst>
              <a:ext uri="{FF2B5EF4-FFF2-40B4-BE49-F238E27FC236}">
                <a16:creationId xmlns:a16="http://schemas.microsoft.com/office/drawing/2014/main" id="{3E8C1BB7-FC13-4A5C-93FE-6927D80BB5C9}"/>
              </a:ext>
            </a:extLst>
          </p:cNvPr>
          <p:cNvSpPr txBox="1"/>
          <p:nvPr/>
        </p:nvSpPr>
        <p:spPr>
          <a:xfrm>
            <a:off x="457200" y="2154250"/>
            <a:ext cx="5306096" cy="830997"/>
          </a:xfrm>
          <a:prstGeom prst="rect">
            <a:avLst/>
          </a:prstGeom>
          <a:noFill/>
        </p:spPr>
        <p:txBody>
          <a:bodyPr wrap="square" rtlCol="0">
            <a:spAutoFit/>
          </a:bodyPr>
          <a:lstStyle/>
          <a:p>
            <a:r>
              <a:rPr lang="en-US" sz="2400" dirty="0">
                <a:latin typeface="ATT Aleck Sans" panose="020B0503020203020204" pitchFamily="34" charset="0"/>
                <a:cs typeface="ATT Aleck Sans" panose="020B0503020203020204" pitchFamily="34" charset="0"/>
              </a:rPr>
              <a:t>Anything you want to ask or clarify before we end? </a:t>
            </a:r>
          </a:p>
        </p:txBody>
      </p:sp>
    </p:spTree>
    <p:custDataLst>
      <p:tags r:id="rId1"/>
    </p:custDataLst>
    <p:extLst>
      <p:ext uri="{BB962C8B-B14F-4D97-AF65-F5344CB8AC3E}">
        <p14:creationId xmlns:p14="http://schemas.microsoft.com/office/powerpoint/2010/main" val="112501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vert="horz" lIns="91440" tIns="45720" rIns="91440" bIns="45720" anchor="t">
            <a:normAutofit/>
          </a:bodyPr>
          <a:lstStyle/>
          <a:p>
            <a:pPr marL="81915" indent="0">
              <a:buNone/>
            </a:pPr>
            <a:r>
              <a:rPr lang="en-US" b="1" dirty="0">
                <a:solidFill>
                  <a:schemeClr val="tx1"/>
                </a:solidFill>
                <a:cs typeface="ATT Aleck Sans"/>
              </a:rPr>
              <a:t>Today you have: </a:t>
            </a:r>
          </a:p>
          <a:p>
            <a:pPr marL="81915" indent="0">
              <a:buNone/>
            </a:pPr>
            <a:endParaRPr lang="en-US" sz="1200" dirty="0">
              <a:solidFill>
                <a:schemeClr val="tx1"/>
              </a:solidFill>
            </a:endParaRPr>
          </a:p>
          <a:p>
            <a:pPr marL="493395" lvl="1" indent="-184785">
              <a:lnSpc>
                <a:spcPct val="150000"/>
              </a:lnSpc>
            </a:pPr>
            <a:r>
              <a:rPr lang="en-US" dirty="0">
                <a:solidFill>
                  <a:schemeClr val="tx1"/>
                </a:solidFill>
                <a:cs typeface="ATT Aleck Sans"/>
              </a:rPr>
              <a:t>Learned about Android mobile devices</a:t>
            </a:r>
          </a:p>
          <a:p>
            <a:pPr marL="493395" lvl="1" indent="-184785">
              <a:lnSpc>
                <a:spcPct val="150000"/>
              </a:lnSpc>
            </a:pPr>
            <a:r>
              <a:rPr lang="en-US" dirty="0">
                <a:solidFill>
                  <a:schemeClr val="tx1"/>
                </a:solidFill>
                <a:cs typeface="ATT Aleck Sans"/>
              </a:rPr>
              <a:t>Built skills to:</a:t>
            </a:r>
            <a:r>
              <a:rPr lang="en-US" strike="sngStrike" dirty="0">
                <a:solidFill>
                  <a:schemeClr val="tx1"/>
                </a:solidFill>
                <a:cs typeface="ATT Aleck Sans"/>
              </a:rPr>
              <a:t> </a:t>
            </a:r>
          </a:p>
          <a:p>
            <a:pPr marL="692150" lvl="2" indent="-164465">
              <a:lnSpc>
                <a:spcPct val="150000"/>
              </a:lnSpc>
            </a:pPr>
            <a:r>
              <a:rPr lang="en-US" dirty="0">
                <a:solidFill>
                  <a:schemeClr val="tx1"/>
                </a:solidFill>
                <a:cs typeface="ATT Aleck Sans"/>
              </a:rPr>
              <a:t>Navigate your device</a:t>
            </a:r>
            <a:endParaRPr lang="en-US" dirty="0">
              <a:solidFill>
                <a:schemeClr val="tx1"/>
              </a:solidFill>
            </a:endParaRPr>
          </a:p>
          <a:p>
            <a:pPr marL="692150" lvl="2" indent="-164465">
              <a:lnSpc>
                <a:spcPct val="150000"/>
              </a:lnSpc>
            </a:pPr>
            <a:r>
              <a:rPr lang="en-US" dirty="0">
                <a:solidFill>
                  <a:schemeClr val="tx1"/>
                </a:solidFill>
                <a:cs typeface="ATT Aleck Sans"/>
              </a:rPr>
              <a:t>Get connected to Wi-Fi</a:t>
            </a:r>
          </a:p>
          <a:p>
            <a:pPr marL="692150" lvl="2" indent="-164465">
              <a:lnSpc>
                <a:spcPct val="150000"/>
              </a:lnSpc>
            </a:pPr>
            <a:r>
              <a:rPr lang="en-US" dirty="0">
                <a:solidFill>
                  <a:schemeClr val="tx1"/>
                </a:solidFill>
                <a:cs typeface="ATT Aleck Sans"/>
              </a:rPr>
              <a:t>Identify common apps</a:t>
            </a:r>
          </a:p>
          <a:p>
            <a:pPr marL="692150" lvl="2" indent="-164465">
              <a:lnSpc>
                <a:spcPct val="150000"/>
              </a:lnSpc>
            </a:pPr>
            <a:r>
              <a:rPr lang="en-US" dirty="0">
                <a:solidFill>
                  <a:schemeClr val="tx1"/>
                </a:solidFill>
                <a:cs typeface="ATT Aleck Sans"/>
              </a:rPr>
              <a:t>Identify helpful settings</a:t>
            </a:r>
            <a:endParaRPr lang="en-US" dirty="0">
              <a:solidFill>
                <a:schemeClr val="tx1"/>
              </a:solidFill>
            </a:endParaRPr>
          </a:p>
          <a:p>
            <a:pPr marL="614553" lvl="1" indent="-285750">
              <a:lnSpc>
                <a:spcPct val="150000"/>
              </a:lnSpc>
            </a:pPr>
            <a:r>
              <a:rPr lang="en-US" dirty="0">
                <a:solidFill>
                  <a:schemeClr val="tx1"/>
                </a:solidFill>
                <a:cs typeface="ATT Aleck Sans"/>
              </a:rPr>
              <a:t>Learned useful tips to connect to Wi-Fi and use your device safely</a:t>
            </a:r>
            <a:br>
              <a:rPr lang="en-US" dirty="0"/>
            </a:br>
            <a:endParaRPr lang="en-US" dirty="0">
              <a:solidFill>
                <a:schemeClr val="tx1"/>
              </a:solidFill>
            </a:endParaRPr>
          </a:p>
          <a:p>
            <a:pPr marL="81915"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vert="horz" lIns="91440" tIns="45720" rIns="91440" bIns="45720" anchor="ctr">
            <a:normAutofit/>
          </a:bodyPr>
          <a:lstStyle/>
          <a:p>
            <a:r>
              <a:rPr lang="en-US" dirty="0">
                <a:latin typeface="ATT Aleck Sans"/>
                <a:cs typeface="ATT Aleck Sans"/>
              </a:rPr>
              <a:t>Congratulations! </a:t>
            </a:r>
            <a:endParaRPr lang="en-US" dirty="0"/>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45</a:t>
            </a:fld>
            <a:endParaRPr lang="en-US" dirty="0"/>
          </a:p>
        </p:txBody>
      </p:sp>
    </p:spTree>
    <p:custDataLst>
      <p:tags r:id="rId1"/>
    </p:custDataLst>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rPr lang="en-US" dirty="0"/>
              <a:t>Today’s training is provided by AT&amp;T </a:t>
            </a:r>
            <a:br>
              <a:rPr lang="en-US" dirty="0"/>
            </a:br>
            <a:r>
              <a:rPr lang="en-US" dirty="0"/>
              <a:t>and the Public Library Association. </a:t>
            </a:r>
            <a:br>
              <a:rPr lang="en-US" dirty="0"/>
            </a:br>
            <a:br>
              <a:rPr lang="en-US" dirty="0"/>
            </a:br>
            <a:r>
              <a:rPr lang="en-US" dirty="0"/>
              <a:t>Visit &lt;insert libraries URL here&gt; and </a:t>
            </a:r>
            <a:r>
              <a:rPr lang="en-US" dirty="0">
                <a:hlinkClick r:id="rId4"/>
              </a:rPr>
              <a:t>https://www.digitallearn.org</a:t>
            </a:r>
            <a:br>
              <a:rPr lang="en-US" dirty="0"/>
            </a:br>
            <a:r>
              <a:rPr lang="en-US" dirty="0"/>
              <a:t>for more courses and to build confidence using technology.</a:t>
            </a:r>
            <a:br>
              <a:rPr lang="en-US" dirty="0"/>
            </a:br>
            <a:endParaRPr lang="en-US" sz="4800" dirty="0"/>
          </a:p>
        </p:txBody>
      </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46</a:t>
            </a:fld>
            <a:endParaRPr lang="en-US" dirty="0"/>
          </a:p>
        </p:txBody>
      </p:sp>
      <p:sp>
        <p:nvSpPr>
          <p:cNvPr id="9" name="Rectangle 10">
            <a:extLst>
              <a:ext uri="{FF2B5EF4-FFF2-40B4-BE49-F238E27FC236}">
                <a16:creationId xmlns:a16="http://schemas.microsoft.com/office/drawing/2014/main" id="{8E7C5D12-1094-5120-52FB-C1BC3CA4D612}"/>
              </a:ext>
            </a:extLst>
          </p:cNvPr>
          <p:cNvSpPr>
            <a:spLocks noChangeArrowheads="1"/>
          </p:cNvSpPr>
          <p:nvPr/>
        </p:nvSpPr>
        <p:spPr bwMode="auto">
          <a:xfrm>
            <a:off x="457200" y="6429375"/>
            <a:ext cx="82391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Provided by AT&amp;T and Public Library Association.</a:t>
            </a:r>
          </a:p>
        </p:txBody>
      </p:sp>
      <p:pic>
        <p:nvPicPr>
          <p:cNvPr id="10" name="Picture 11" descr="https://www.digitallearn.org">
            <a:extLst>
              <a:ext uri="{FF2B5EF4-FFF2-40B4-BE49-F238E27FC236}">
                <a16:creationId xmlns:a16="http://schemas.microsoft.com/office/drawing/2014/main" id="{7FD0DD42-C173-3291-D49B-FAF3DA6F66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9725" y="5561013"/>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F0E00D9-A612-B433-B783-BE5A6E5B64F1}"/>
              </a:ext>
            </a:extLst>
          </p:cNvPr>
          <p:cNvSpPr>
            <a:spLocks noGrp="1"/>
          </p:cNvSpPr>
          <p:nvPr>
            <p:ph type="sldNum" sz="quarter" idx="12"/>
          </p:nvPr>
        </p:nvSpPr>
        <p:spPr/>
        <p:txBody>
          <a:bodyPr/>
          <a:lstStyle/>
          <a:p>
            <a:pPr>
              <a:defRPr/>
            </a:pPr>
            <a:fld id="{30EA123D-9CE2-EC41-82B6-57109BF33E26}" type="slidenum">
              <a:rPr lang="en-US"/>
              <a:pPr>
                <a:defRPr/>
              </a:pPr>
              <a:t>47</a:t>
            </a:fld>
            <a:endParaRPr lang="en-US"/>
          </a:p>
        </p:txBody>
      </p:sp>
      <p:sp>
        <p:nvSpPr>
          <p:cNvPr id="13314" name="Subtitle 1" hidden="1">
            <a:extLst>
              <a:ext uri="{FF2B5EF4-FFF2-40B4-BE49-F238E27FC236}">
                <a16:creationId xmlns:a16="http://schemas.microsoft.com/office/drawing/2014/main" id="{7A94663B-82A7-239A-2495-51CAC2E1EE4B}"/>
              </a:ext>
            </a:extLst>
          </p:cNvPr>
          <p:cNvSpPr>
            <a:spLocks noGrp="1" noChangeArrowheads="1"/>
          </p:cNvSpPr>
          <p:nvPr>
            <p:ph type="subTitle" idx="1"/>
          </p:nvPr>
        </p:nvSpPr>
        <p:spPr bwMode="auto">
          <a:xfrm>
            <a:off x="457200" y="3900488"/>
            <a:ext cx="4953000" cy="1752600"/>
          </a:xfrm>
        </p:spPr>
        <p:txBody>
          <a:bodyPr wrap="square" lIns="91440" tIns="45720" rIns="91440" bIns="45720" numCol="1" anchor="t" anchorCtr="0" compatLnSpc="1">
            <a:prstTxWarp prst="textNoShape">
              <a:avLst/>
            </a:prstTxWarp>
          </a:bodyPr>
          <a:lstStyle/>
          <a:p>
            <a:pPr marL="47625"/>
            <a:r>
              <a:rPr lang="en-US" altLang="en-US" sz="2000" b="1"/>
              <a:t>THANK YOU FOR COMING!</a:t>
            </a:r>
          </a:p>
          <a:p>
            <a:pPr marL="47625"/>
            <a:endParaRPr lang="en-US" altLang="en-US"/>
          </a:p>
        </p:txBody>
      </p:sp>
      <p:sp>
        <p:nvSpPr>
          <p:cNvPr id="13315" name="Title 2">
            <a:extLst>
              <a:ext uri="{FF2B5EF4-FFF2-40B4-BE49-F238E27FC236}">
                <a16:creationId xmlns:a16="http://schemas.microsoft.com/office/drawing/2014/main" id="{A841B28A-EC9C-FE77-39A7-F4DF256569E4}"/>
              </a:ext>
            </a:extLst>
          </p:cNvPr>
          <p:cNvSpPr>
            <a:spLocks noGrp="1" noChangeArrowheads="1"/>
          </p:cNvSpPr>
          <p:nvPr>
            <p:ph type="ctrTitle"/>
          </p:nvPr>
        </p:nvSpPr>
        <p:spPr>
          <a:xfrm>
            <a:off x="457200" y="2063750"/>
            <a:ext cx="8458200" cy="1470025"/>
          </a:xfrm>
        </p:spPr>
        <p:txBody>
          <a:bodyPr/>
          <a:lstStyle/>
          <a:p>
            <a:r>
              <a:rPr lang="en-US" altLang="en-US"/>
              <a:t>Thank you for coming!</a:t>
            </a:r>
          </a:p>
        </p:txBody>
      </p:sp>
      <p:sp>
        <p:nvSpPr>
          <p:cNvPr id="13316" name="Rectangle 10">
            <a:extLst>
              <a:ext uri="{FF2B5EF4-FFF2-40B4-BE49-F238E27FC236}">
                <a16:creationId xmlns:a16="http://schemas.microsoft.com/office/drawing/2014/main" id="{C7B40641-E46E-AF2E-2330-66FB6C240E24}"/>
              </a:ext>
            </a:extLst>
          </p:cNvPr>
          <p:cNvSpPr>
            <a:spLocks noChangeArrowheads="1"/>
          </p:cNvSpPr>
          <p:nvPr/>
        </p:nvSpPr>
        <p:spPr bwMode="auto">
          <a:xfrm>
            <a:off x="457200" y="6429375"/>
            <a:ext cx="82391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Provided by AT&amp;T and Public Library Association.</a:t>
            </a:r>
          </a:p>
        </p:txBody>
      </p:sp>
      <p:pic>
        <p:nvPicPr>
          <p:cNvPr id="13317" name="Picture 11" descr="https://www.digitallearn.org">
            <a:extLst>
              <a:ext uri="{FF2B5EF4-FFF2-40B4-BE49-F238E27FC236}">
                <a16:creationId xmlns:a16="http://schemas.microsoft.com/office/drawing/2014/main" id="{7174F2E8-11D2-F1C1-CED3-EE8FF3EB59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9725" y="5561013"/>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5</a:t>
            </a:fld>
            <a:endParaRPr lang="en-US" dirty="0"/>
          </a:p>
        </p:txBody>
      </p:sp>
      <p:sp>
        <p:nvSpPr>
          <p:cNvPr id="7" name="Content Placeholder 1">
            <a:extLst>
              <a:ext uri="{FF2B5EF4-FFF2-40B4-BE49-F238E27FC236}">
                <a16:creationId xmlns:a16="http://schemas.microsoft.com/office/drawing/2014/main" id="{4A04A979-E259-4C7A-AAC6-D96AFEA752D0}"/>
              </a:ext>
            </a:extLst>
          </p:cNvPr>
          <p:cNvSpPr txBox="1">
            <a:spLocks/>
          </p:cNvSpPr>
          <p:nvPr/>
        </p:nvSpPr>
        <p:spPr>
          <a:xfrm>
            <a:off x="389964" y="1538970"/>
            <a:ext cx="3469342" cy="1950541"/>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sz="2400" b="1" dirty="0">
                <a:solidFill>
                  <a:schemeClr val="tx1"/>
                </a:solidFill>
              </a:rPr>
              <a:t>Smartphone</a:t>
            </a:r>
          </a:p>
          <a:p>
            <a:pPr marL="82296" indent="0">
              <a:buNone/>
            </a:pPr>
            <a:endParaRPr lang="en-US" sz="800" b="1" dirty="0">
              <a:solidFill>
                <a:schemeClr val="tx1"/>
              </a:solidFill>
            </a:endParaRPr>
          </a:p>
          <a:p>
            <a:pPr marL="89154" indent="0">
              <a:buNone/>
            </a:pPr>
            <a:r>
              <a:rPr lang="en-US" sz="2400" dirty="0">
                <a:solidFill>
                  <a:schemeClr val="tx1"/>
                </a:solidFill>
              </a:rPr>
              <a:t>Mobile telephone with cellular and internet access</a:t>
            </a:r>
          </a:p>
          <a:p>
            <a:pPr marL="89154" indent="0">
              <a:buNone/>
            </a:pPr>
            <a:r>
              <a:rPr lang="en-US" sz="2250" dirty="0">
                <a:solidFill>
                  <a:schemeClr val="tx1"/>
                </a:solidFill>
              </a:rPr>
              <a:t> </a:t>
            </a:r>
            <a:endParaRPr lang="en-US" dirty="0">
              <a:solidFill>
                <a:schemeClr val="tx1"/>
              </a:solidFill>
            </a:endParaRPr>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Introduction (continued)</a:t>
            </a:r>
          </a:p>
        </p:txBody>
      </p:sp>
      <p:pic>
        <p:nvPicPr>
          <p:cNvPr id="5" name="Picture 4">
            <a:extLst>
              <a:ext uri="{FF2B5EF4-FFF2-40B4-BE49-F238E27FC236}">
                <a16:creationId xmlns:a16="http://schemas.microsoft.com/office/drawing/2014/main" id="{3AEE40E2-C312-4B4A-AF42-A46EB1739455}"/>
              </a:ext>
            </a:extLst>
          </p:cNvPr>
          <p:cNvPicPr>
            <a:picLocks noChangeAspect="1"/>
          </p:cNvPicPr>
          <p:nvPr/>
        </p:nvPicPr>
        <p:blipFill>
          <a:blip r:embed="rId4" cstate="print">
            <a:extLst>
              <a:ext uri="{28A0092B-C50C-407E-A947-70E740481C1C}">
                <a14:useLocalDpi xmlns:a14="http://schemas.microsoft.com/office/drawing/2010/main" val="0"/>
              </a:ext>
            </a:extLst>
          </a:blip>
          <a:srcRect t="7453" b="7453"/>
          <a:stretch/>
        </p:blipFill>
        <p:spPr>
          <a:xfrm>
            <a:off x="4504764" y="3828343"/>
            <a:ext cx="3056314" cy="1950540"/>
          </a:xfrm>
          <a:prstGeom prst="rect">
            <a:avLst/>
          </a:prstGeom>
        </p:spPr>
      </p:pic>
      <p:pic>
        <p:nvPicPr>
          <p:cNvPr id="13" name="Picture 12">
            <a:extLst>
              <a:ext uri="{FF2B5EF4-FFF2-40B4-BE49-F238E27FC236}">
                <a16:creationId xmlns:a16="http://schemas.microsoft.com/office/drawing/2014/main" id="{9EA301EA-53BD-47ED-AB6C-F3A3A7F2318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659388" y="3825619"/>
            <a:ext cx="974670" cy="1950540"/>
          </a:xfrm>
          <a:prstGeom prst="rect">
            <a:avLst/>
          </a:prstGeom>
        </p:spPr>
      </p:pic>
      <p:sp>
        <p:nvSpPr>
          <p:cNvPr id="34" name="Content Placeholder 1">
            <a:extLst>
              <a:ext uri="{FF2B5EF4-FFF2-40B4-BE49-F238E27FC236}">
                <a16:creationId xmlns:a16="http://schemas.microsoft.com/office/drawing/2014/main" id="{F419CF43-B0B4-434D-A67A-C3D3FEC362FC}"/>
              </a:ext>
            </a:extLst>
          </p:cNvPr>
          <p:cNvSpPr txBox="1">
            <a:spLocks/>
          </p:cNvSpPr>
          <p:nvPr/>
        </p:nvSpPr>
        <p:spPr>
          <a:xfrm>
            <a:off x="4247027" y="1538969"/>
            <a:ext cx="4123765" cy="1950541"/>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sz="2400" b="1" dirty="0">
                <a:solidFill>
                  <a:schemeClr val="tx1"/>
                </a:solidFill>
              </a:rPr>
              <a:t>Tablet</a:t>
            </a:r>
          </a:p>
          <a:p>
            <a:pPr marL="89154" indent="0">
              <a:buNone/>
            </a:pPr>
            <a:endParaRPr lang="en-US" sz="800" dirty="0">
              <a:solidFill>
                <a:schemeClr val="tx1"/>
              </a:solidFill>
            </a:endParaRPr>
          </a:p>
          <a:p>
            <a:pPr marL="89154" indent="0">
              <a:buNone/>
            </a:pPr>
            <a:r>
              <a:rPr lang="en-US" sz="2400" dirty="0">
                <a:solidFill>
                  <a:schemeClr val="tx1"/>
                </a:solidFill>
              </a:rPr>
              <a:t>Portable computer that uses a touchscreen</a:t>
            </a:r>
          </a:p>
          <a:p>
            <a:pPr marL="89154" indent="0">
              <a:buNone/>
            </a:pPr>
            <a:endParaRPr lang="en-US" sz="2400" dirty="0">
              <a:solidFill>
                <a:schemeClr val="tx1"/>
              </a:solidFill>
            </a:endParaRPr>
          </a:p>
        </p:txBody>
      </p:sp>
    </p:spTree>
    <p:custDataLst>
      <p:tags r:id="rId1"/>
    </p:custDataLst>
    <p:extLst>
      <p:ext uri="{BB962C8B-B14F-4D97-AF65-F5344CB8AC3E}">
        <p14:creationId xmlns:p14="http://schemas.microsoft.com/office/powerpoint/2010/main" val="3419720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6</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Touch Gestures</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1" y="1395180"/>
            <a:ext cx="2445436" cy="5029200"/>
          </a:xfrm>
          <a:prstGeom prst="rect">
            <a:avLst/>
          </a:prstGeom>
        </p:spPr>
      </p:pic>
      <p:pic>
        <p:nvPicPr>
          <p:cNvPr id="8" name="Picture 7" descr="A picture containing metalware&#10;&#10;Description automatically generated">
            <a:extLst>
              <a:ext uri="{FF2B5EF4-FFF2-40B4-BE49-F238E27FC236}">
                <a16:creationId xmlns:a16="http://schemas.microsoft.com/office/drawing/2014/main" id="{D89CA0ED-777D-4856-9DEC-2DE662033E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96" y="2668060"/>
            <a:ext cx="1625397" cy="1625397"/>
          </a:xfrm>
          <a:prstGeom prst="rect">
            <a:avLst/>
          </a:prstGeom>
        </p:spPr>
      </p:pic>
      <p:pic>
        <p:nvPicPr>
          <p:cNvPr id="9" name="Picture 8">
            <a:extLst>
              <a:ext uri="{FF2B5EF4-FFF2-40B4-BE49-F238E27FC236}">
                <a16:creationId xmlns:a16="http://schemas.microsoft.com/office/drawing/2014/main" id="{49436B34-99AA-47A7-945E-651D2C95D28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830303" y="2668059"/>
            <a:ext cx="1625397" cy="1625397"/>
          </a:xfrm>
          <a:prstGeom prst="rect">
            <a:avLst/>
          </a:prstGeom>
        </p:spPr>
      </p:pic>
    </p:spTree>
    <p:custDataLst>
      <p:tags r:id="rId1"/>
    </p:custDataLst>
    <p:extLst>
      <p:ext uri="{BB962C8B-B14F-4D97-AF65-F5344CB8AC3E}">
        <p14:creationId xmlns:p14="http://schemas.microsoft.com/office/powerpoint/2010/main" val="1477362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87477A-A329-4F86-8FCE-BA36A01970C0}"/>
              </a:ext>
            </a:extLst>
          </p:cNvPr>
          <p:cNvSpPr>
            <a:spLocks noGrp="1"/>
          </p:cNvSpPr>
          <p:nvPr>
            <p:ph type="sldNum" sz="quarter" idx="12"/>
          </p:nvPr>
        </p:nvSpPr>
        <p:spPr/>
        <p:txBody>
          <a:bodyPr/>
          <a:lstStyle/>
          <a:p>
            <a:fld id="{D852D4E8-E283-404D-80D7-3AF63315721A}" type="slidenum">
              <a:rPr lang="en-US" smtClean="0"/>
              <a:t>7</a:t>
            </a:fld>
            <a:endParaRPr lang="en-US" dirty="0"/>
          </a:p>
        </p:txBody>
      </p:sp>
      <p:sp>
        <p:nvSpPr>
          <p:cNvPr id="4" name="Title 3">
            <a:extLst>
              <a:ext uri="{FF2B5EF4-FFF2-40B4-BE49-F238E27FC236}">
                <a16:creationId xmlns:a16="http://schemas.microsoft.com/office/drawing/2014/main" id="{D6A5482E-5C61-4655-BCC8-666B17F2352A}"/>
              </a:ext>
            </a:extLst>
          </p:cNvPr>
          <p:cNvSpPr>
            <a:spLocks noGrp="1"/>
          </p:cNvSpPr>
          <p:nvPr>
            <p:ph type="title"/>
          </p:nvPr>
        </p:nvSpPr>
        <p:spPr>
          <a:xfrm>
            <a:off x="457200" y="365760"/>
            <a:ext cx="8229600" cy="1066800"/>
          </a:xfrm>
        </p:spPr>
        <p:txBody>
          <a:bodyPr/>
          <a:lstStyle/>
          <a:p>
            <a:r>
              <a:rPr lang="en-US" dirty="0"/>
              <a:t>External Buttons</a:t>
            </a:r>
          </a:p>
        </p:txBody>
      </p:sp>
      <p:pic>
        <p:nvPicPr>
          <p:cNvPr id="7" name="Content Placeholder 12">
            <a:extLst>
              <a:ext uri="{FF2B5EF4-FFF2-40B4-BE49-F238E27FC236}">
                <a16:creationId xmlns:a16="http://schemas.microsoft.com/office/drawing/2014/main" id="{B2D39076-398E-4C18-A602-32C19E3113D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1" y="1413923"/>
            <a:ext cx="2445436" cy="4991714"/>
          </a:xfrm>
          <a:prstGeom prst="rect">
            <a:avLst/>
          </a:prstGeom>
        </p:spPr>
      </p:pic>
      <p:sp>
        <p:nvSpPr>
          <p:cNvPr id="6" name="TextBox 5">
            <a:extLst>
              <a:ext uri="{FF2B5EF4-FFF2-40B4-BE49-F238E27FC236}">
                <a16:creationId xmlns:a16="http://schemas.microsoft.com/office/drawing/2014/main" id="{79AC2737-ADBE-4787-8F04-E73592DDCAD9}"/>
              </a:ext>
            </a:extLst>
          </p:cNvPr>
          <p:cNvSpPr txBox="1"/>
          <p:nvPr/>
        </p:nvSpPr>
        <p:spPr>
          <a:xfrm>
            <a:off x="615351" y="2610929"/>
            <a:ext cx="1708030" cy="369332"/>
          </a:xfrm>
          <a:prstGeom prst="rect">
            <a:avLst/>
          </a:prstGeom>
          <a:noFill/>
        </p:spPr>
        <p:txBody>
          <a:bodyPr wrap="square" rtlCol="0">
            <a:spAutoFit/>
          </a:bodyPr>
          <a:lstStyle/>
          <a:p>
            <a:r>
              <a:rPr lang="en-US" dirty="0">
                <a:latin typeface="ATT Aleck Sans" panose="020B0503020203020204" pitchFamily="34" charset="0"/>
                <a:cs typeface="ATT Aleck Sans" panose="020B0503020203020204" pitchFamily="34" charset="0"/>
              </a:rPr>
              <a:t>Power button</a:t>
            </a:r>
          </a:p>
        </p:txBody>
      </p:sp>
      <p:sp>
        <p:nvSpPr>
          <p:cNvPr id="9" name="TextBox 8">
            <a:extLst>
              <a:ext uri="{FF2B5EF4-FFF2-40B4-BE49-F238E27FC236}">
                <a16:creationId xmlns:a16="http://schemas.microsoft.com/office/drawing/2014/main" id="{E05EEF31-5E6A-4F11-8CF1-3F7A8FC48B4A}"/>
              </a:ext>
            </a:extLst>
          </p:cNvPr>
          <p:cNvSpPr txBox="1"/>
          <p:nvPr/>
        </p:nvSpPr>
        <p:spPr>
          <a:xfrm>
            <a:off x="6346166" y="1759939"/>
            <a:ext cx="2199736" cy="369332"/>
          </a:xfrm>
          <a:prstGeom prst="rect">
            <a:avLst/>
          </a:prstGeom>
          <a:noFill/>
        </p:spPr>
        <p:txBody>
          <a:bodyPr wrap="square" rtlCol="0">
            <a:spAutoFit/>
          </a:bodyPr>
          <a:lstStyle/>
          <a:p>
            <a:r>
              <a:rPr lang="en-US" dirty="0">
                <a:latin typeface="ATT Aleck Sans" panose="020B0503020203020204" pitchFamily="34" charset="0"/>
                <a:cs typeface="ATT Aleck Sans" panose="020B0503020203020204" pitchFamily="34" charset="0"/>
              </a:rPr>
              <a:t>Volume control</a:t>
            </a:r>
          </a:p>
        </p:txBody>
      </p:sp>
      <p:sp>
        <p:nvSpPr>
          <p:cNvPr id="10" name="TextBox 9">
            <a:extLst>
              <a:ext uri="{FF2B5EF4-FFF2-40B4-BE49-F238E27FC236}">
                <a16:creationId xmlns:a16="http://schemas.microsoft.com/office/drawing/2014/main" id="{49CE5614-897D-4FCE-A482-562AB4C14842}"/>
              </a:ext>
            </a:extLst>
          </p:cNvPr>
          <p:cNvSpPr txBox="1"/>
          <p:nvPr/>
        </p:nvSpPr>
        <p:spPr>
          <a:xfrm>
            <a:off x="6346166" y="3244334"/>
            <a:ext cx="2199736" cy="369332"/>
          </a:xfrm>
          <a:prstGeom prst="rect">
            <a:avLst/>
          </a:prstGeom>
          <a:noFill/>
        </p:spPr>
        <p:txBody>
          <a:bodyPr wrap="square" rtlCol="0">
            <a:spAutoFit/>
          </a:bodyPr>
          <a:lstStyle/>
          <a:p>
            <a:r>
              <a:rPr lang="en-US" dirty="0">
                <a:latin typeface="ATT Aleck Sans" panose="020B0503020203020204" pitchFamily="34" charset="0"/>
                <a:cs typeface="ATT Aleck Sans" panose="020B0503020203020204" pitchFamily="34" charset="0"/>
              </a:rPr>
              <a:t>Ring/silent switch</a:t>
            </a:r>
          </a:p>
        </p:txBody>
      </p:sp>
      <p:cxnSp>
        <p:nvCxnSpPr>
          <p:cNvPr id="11" name="Straight Arrow Connector 10">
            <a:extLst>
              <a:ext uri="{FF2B5EF4-FFF2-40B4-BE49-F238E27FC236}">
                <a16:creationId xmlns:a16="http://schemas.microsoft.com/office/drawing/2014/main" id="{5A9E9F84-FE5B-4A87-9574-F251D301CA1E}"/>
              </a:ext>
            </a:extLst>
          </p:cNvPr>
          <p:cNvCxnSpPr>
            <a:stCxn id="6" idx="3"/>
          </p:cNvCxnSpPr>
          <p:nvPr/>
        </p:nvCxnSpPr>
        <p:spPr>
          <a:xfrm flipV="1">
            <a:off x="2323381" y="2403894"/>
            <a:ext cx="868393" cy="391701"/>
          </a:xfrm>
          <a:prstGeom prst="straightConnector1">
            <a:avLst/>
          </a:prstGeom>
          <a:ln w="19050">
            <a:solidFill>
              <a:srgbClr val="F4681A"/>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CD28FA0-D822-46D3-973C-5875D48A59ED}"/>
              </a:ext>
            </a:extLst>
          </p:cNvPr>
          <p:cNvCxnSpPr>
            <a:cxnSpLocks/>
            <a:stCxn id="9" idx="1"/>
          </p:cNvCxnSpPr>
          <p:nvPr/>
        </p:nvCxnSpPr>
        <p:spPr>
          <a:xfrm flipH="1">
            <a:off x="5906219" y="1944605"/>
            <a:ext cx="439947" cy="459289"/>
          </a:xfrm>
          <a:prstGeom prst="straightConnector1">
            <a:avLst/>
          </a:prstGeom>
          <a:ln w="19050">
            <a:solidFill>
              <a:srgbClr val="F4681A"/>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3AA3E9A9-CAA1-41DF-A087-41A3762BB11E}"/>
              </a:ext>
            </a:extLst>
          </p:cNvPr>
          <p:cNvCxnSpPr>
            <a:cxnSpLocks/>
            <a:stCxn id="10" idx="1"/>
          </p:cNvCxnSpPr>
          <p:nvPr/>
        </p:nvCxnSpPr>
        <p:spPr>
          <a:xfrm flipH="1" flipV="1">
            <a:off x="5906219" y="3036498"/>
            <a:ext cx="439947" cy="392502"/>
          </a:xfrm>
          <a:prstGeom prst="straightConnector1">
            <a:avLst/>
          </a:prstGeom>
          <a:ln w="1905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507974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87477A-A329-4F86-8FCE-BA36A01970C0}"/>
              </a:ext>
            </a:extLst>
          </p:cNvPr>
          <p:cNvSpPr>
            <a:spLocks noGrp="1"/>
          </p:cNvSpPr>
          <p:nvPr>
            <p:ph type="sldNum" sz="quarter" idx="12"/>
          </p:nvPr>
        </p:nvSpPr>
        <p:spPr/>
        <p:txBody>
          <a:bodyPr/>
          <a:lstStyle/>
          <a:p>
            <a:fld id="{D852D4E8-E283-404D-80D7-3AF63315721A}" type="slidenum">
              <a:rPr lang="en-US" smtClean="0"/>
              <a:t>8</a:t>
            </a:fld>
            <a:endParaRPr lang="en-US" dirty="0"/>
          </a:p>
        </p:txBody>
      </p:sp>
      <p:pic>
        <p:nvPicPr>
          <p:cNvPr id="6" name="Content Placeholder 5">
            <a:extLst>
              <a:ext uri="{FF2B5EF4-FFF2-40B4-BE49-F238E27FC236}">
                <a16:creationId xmlns:a16="http://schemas.microsoft.com/office/drawing/2014/main" id="{1E47475F-E32A-4B3E-942F-ACDACA17A841}"/>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450848" y="1718755"/>
            <a:ext cx="6242304" cy="4166616"/>
          </a:xfrm>
        </p:spPr>
      </p:pic>
      <p:sp>
        <p:nvSpPr>
          <p:cNvPr id="7" name="Title 3">
            <a:extLst>
              <a:ext uri="{FF2B5EF4-FFF2-40B4-BE49-F238E27FC236}">
                <a16:creationId xmlns:a16="http://schemas.microsoft.com/office/drawing/2014/main" id="{16561FF4-E98C-4368-9003-5CD776253491}"/>
              </a:ext>
            </a:extLst>
          </p:cNvPr>
          <p:cNvSpPr>
            <a:spLocks noGrp="1"/>
          </p:cNvSpPr>
          <p:nvPr>
            <p:ph type="title"/>
          </p:nvPr>
        </p:nvSpPr>
        <p:spPr>
          <a:xfrm>
            <a:off x="457200" y="365760"/>
            <a:ext cx="8229600" cy="1066800"/>
          </a:xfrm>
        </p:spPr>
        <p:txBody>
          <a:bodyPr/>
          <a:lstStyle/>
          <a:p>
            <a:r>
              <a:rPr lang="en-US" dirty="0"/>
              <a:t>Charging Port</a:t>
            </a:r>
          </a:p>
        </p:txBody>
      </p:sp>
    </p:spTree>
    <p:custDataLst>
      <p:tags r:id="rId1"/>
    </p:custDataLst>
    <p:extLst>
      <p:ext uri="{BB962C8B-B14F-4D97-AF65-F5344CB8AC3E}">
        <p14:creationId xmlns:p14="http://schemas.microsoft.com/office/powerpoint/2010/main" val="339042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9</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Unlocking Your Phone</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1" y="1395180"/>
            <a:ext cx="2445436" cy="5029199"/>
          </a:xfrm>
          <a:prstGeom prst="rect">
            <a:avLst/>
          </a:prstGeom>
        </p:spPr>
      </p:pic>
    </p:spTree>
    <p:custDataLst>
      <p:tags r:id="rId1"/>
    </p:custDataLst>
    <p:extLst>
      <p:ext uri="{BB962C8B-B14F-4D97-AF65-F5344CB8AC3E}">
        <p14:creationId xmlns:p14="http://schemas.microsoft.com/office/powerpoint/2010/main" val="2316437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3  -  Compatibility Mode" id="{F2F110EE-308B-B640-A35E-D9D321BAB136}" vid="{0E3DBFCB-E701-4E49-B101-61AF67B1051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TechEd Theme - Basic PowerPoint</Template>
  <TotalTime>43</TotalTime>
  <Words>5952</Words>
  <Application>Microsoft Macintosh PowerPoint</Application>
  <PresentationFormat>On-screen Show (4:3)</PresentationFormat>
  <Paragraphs>514</Paragraphs>
  <Slides>47</Slides>
  <Notes>47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47</vt:i4>
      </vt:variant>
    </vt:vector>
  </HeadingPairs>
  <TitlesOfParts>
    <vt:vector size="58" baseType="lpstr">
      <vt:lpstr>Arial</vt:lpstr>
      <vt:lpstr>ATT Aleck Sans</vt:lpstr>
      <vt:lpstr>Calibri</vt:lpstr>
      <vt:lpstr>Courier New</vt:lpstr>
      <vt:lpstr>Georgia</vt:lpstr>
      <vt:lpstr>Segoe UI</vt:lpstr>
      <vt:lpstr>Segoe UI Semibold</vt:lpstr>
      <vt:lpstr>Symbol</vt:lpstr>
      <vt:lpstr>Times New Roman</vt:lpstr>
      <vt:lpstr>Wingdings 2</vt:lpstr>
      <vt:lpstr>New TechEd Theme - Basic PowerPoint</vt:lpstr>
      <vt:lpstr>Mobile Device Basics—Android</vt:lpstr>
      <vt:lpstr>Today’s Agenda </vt:lpstr>
      <vt:lpstr>Introduction</vt:lpstr>
      <vt:lpstr>PowerPoint Presentation</vt:lpstr>
      <vt:lpstr>PowerPoint Presentation</vt:lpstr>
      <vt:lpstr>PowerPoint Presentation</vt:lpstr>
      <vt:lpstr>External Buttons</vt:lpstr>
      <vt:lpstr>Charging Port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Wi-Fi Security Tips</vt:lpstr>
      <vt:lpstr>PowerPoint Presentation</vt:lpstr>
      <vt:lpstr>PowerPoint Presentation</vt:lpstr>
      <vt:lpstr>PowerPoint Presentation</vt:lpstr>
      <vt:lpstr>PowerPoint Presentation</vt:lpstr>
      <vt:lpstr>Unlocking Your Phone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Security Tips</vt:lpstr>
      <vt:lpstr>PowerPoint Presentation</vt:lpstr>
      <vt:lpstr>Questions</vt:lpstr>
      <vt:lpstr>Congratulations! </vt:lpstr>
      <vt:lpstr> Today’s training is provided by AT&amp;T  and the Public Library Association.   Visit &lt;insert libraries URL here&gt; and https://www.digitallearn.org for more courses and to build confidence using technology. </vt:lpstr>
      <vt:lpstr>Thank you for coming!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Device Basics—Android</dc:title>
  <dc:creator>Michelle Frisque</dc:creator>
  <cp:lastModifiedBy>Michelle Frisque</cp:lastModifiedBy>
  <cp:revision>2</cp:revision>
  <cp:lastPrinted>2015-09-24T16:40:02Z</cp:lastPrinted>
  <dcterms:created xsi:type="dcterms:W3CDTF">2022-05-31T02:49:56Z</dcterms:created>
  <dcterms:modified xsi:type="dcterms:W3CDTF">2022-05-31T03:33:15Z</dcterms:modified>
</cp:coreProperties>
</file>