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6" r:id="rId2"/>
  </p:sldMasterIdLst>
  <p:notesMasterIdLst>
    <p:notesMasterId r:id="rId26"/>
  </p:notesMasterIdLst>
  <p:handoutMasterIdLst>
    <p:handoutMasterId r:id="rId27"/>
  </p:handoutMasterIdLst>
  <p:sldIdLst>
    <p:sldId id="257" r:id="rId3"/>
    <p:sldId id="258" r:id="rId4"/>
    <p:sldId id="259" r:id="rId5"/>
    <p:sldId id="270" r:id="rId6"/>
    <p:sldId id="262" r:id="rId7"/>
    <p:sldId id="278" r:id="rId8"/>
    <p:sldId id="271" r:id="rId9"/>
    <p:sldId id="282" r:id="rId10"/>
    <p:sldId id="267" r:id="rId11"/>
    <p:sldId id="281" r:id="rId12"/>
    <p:sldId id="280" r:id="rId13"/>
    <p:sldId id="283" r:id="rId14"/>
    <p:sldId id="279" r:id="rId15"/>
    <p:sldId id="261" r:id="rId16"/>
    <p:sldId id="272" r:id="rId17"/>
    <p:sldId id="265" r:id="rId18"/>
    <p:sldId id="269" r:id="rId19"/>
    <p:sldId id="284" r:id="rId20"/>
    <p:sldId id="275" r:id="rId21"/>
    <p:sldId id="276" r:id="rId22"/>
    <p:sldId id="277" r:id="rId23"/>
    <p:sldId id="274" r:id="rId24"/>
    <p:sldId id="268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5472" userDrawn="1">
          <p15:clr>
            <a:srgbClr val="A4A3A4"/>
          </p15:clr>
        </p15:guide>
        <p15:guide id="4" orient="horz" pos="412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4522" autoAdjust="0"/>
  </p:normalViewPr>
  <p:slideViewPr>
    <p:cSldViewPr snapToGrid="0">
      <p:cViewPr varScale="1">
        <p:scale>
          <a:sx n="76" d="100"/>
          <a:sy n="76" d="100"/>
        </p:scale>
        <p:origin x="1854" y="84"/>
      </p:cViewPr>
      <p:guideLst>
        <p:guide orient="horz" pos="2160"/>
        <p:guide pos="2880"/>
        <p:guide pos="5472"/>
        <p:guide orient="horz" pos="412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6" d="100"/>
          <a:sy n="76" d="100"/>
        </p:scale>
        <p:origin x="2538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796EA6-6F25-4F19-87BA-7ADCC16DAEFF}" type="datetimeFigureOut">
              <a:rPr lang="en-US" smtClean="0"/>
              <a:t>11/13/2017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E50CC-F33A-4EF4-9F12-93EC4A21A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295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9C172E-A8B5-46F6-B05C-DFA3E2E0F207}" type="datetimeFigureOut">
              <a:rPr lang="en-US" smtClean="0"/>
              <a:t>11/13/2017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674CE4-FBD8-4481-AEFB-CA53E599A74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3268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9742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3660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8055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2515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58333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1770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3798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62940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74180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7726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76551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670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26002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29154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47074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472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sz="8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sz="8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56796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7125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0965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1096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6851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863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5" y="381000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4" name="Rectangle 23"/>
          <p:cNvSpPr/>
          <p:nvPr/>
        </p:nvSpPr>
        <p:spPr>
          <a:xfrm flipV="1">
            <a:off x="5410203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5" name="Rectangle 24"/>
          <p:cNvSpPr/>
          <p:nvPr/>
        </p:nvSpPr>
        <p:spPr>
          <a:xfrm flipV="1">
            <a:off x="5410203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10" name="Rectangle 9"/>
          <p:cNvSpPr/>
          <p:nvPr/>
        </p:nvSpPr>
        <p:spPr>
          <a:xfrm>
            <a:off x="3" y="3675533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4E708F12-96AD-4ED4-8132-A78F5E42C1F5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9" y="1136"/>
            <a:ext cx="747712" cy="365760"/>
          </a:xfrm>
        </p:spPr>
        <p:txBody>
          <a:bodyPr/>
          <a:lstStyle>
            <a:lvl1pPr algn="r">
              <a:defRPr sz="1013">
                <a:solidFill>
                  <a:schemeClr val="bg1"/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36005" indent="0" algn="l">
              <a:buNone/>
              <a:defRPr sz="1350">
                <a:solidFill>
                  <a:schemeClr val="tx2"/>
                </a:solidFill>
              </a:defRPr>
            </a:lvl1pPr>
            <a:lvl2pPr marL="257175" indent="0" algn="ctr">
              <a:buNone/>
            </a:lvl2pPr>
            <a:lvl3pPr marL="514350" indent="0" algn="ctr">
              <a:buNone/>
            </a:lvl3pPr>
            <a:lvl4pPr marL="771525" indent="0" algn="ctr">
              <a:buNone/>
            </a:lvl4pPr>
            <a:lvl5pPr marL="1028700" indent="0" algn="ctr">
              <a:buNone/>
            </a:lvl5pPr>
            <a:lvl6pPr marL="1285875" indent="0" algn="ctr">
              <a:buNone/>
            </a:lvl6pPr>
            <a:lvl7pPr marL="1543050" indent="0" algn="ctr">
              <a:buNone/>
            </a:lvl7pPr>
            <a:lvl8pPr marL="1800225" indent="0" algn="ctr">
              <a:buNone/>
            </a:lvl8pPr>
            <a:lvl9pPr marL="20574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93"/>
            <a:ext cx="8458200" cy="1470025"/>
          </a:xfrm>
        </p:spPr>
        <p:txBody>
          <a:bodyPr anchor="b"/>
          <a:lstStyle>
            <a:lvl1pPr>
              <a:defRPr sz="2475">
                <a:solidFill>
                  <a:schemeClr val="bg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0115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A170-8299-44AD-AEEF-FC686C3D7804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67844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1763A-68EC-4ECD-9620-D9FE9CDDD622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4830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48300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7808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8BEDD-6160-49BB-B372-861DE7DE9BA5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94303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E819F-B7FD-4B29-8F66-9E318144BC2A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25718" indent="0">
              <a:buNone/>
              <a:defRPr sz="1181" b="0">
                <a:solidFill>
                  <a:schemeClr val="tx2"/>
                </a:solidFill>
              </a:defRPr>
            </a:lvl1pPr>
            <a:lvl2pPr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6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2419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chemeClr val="accent2"/>
                </a:solidFill>
                <a:effectLst/>
              </a:defRPr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70512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A159C-B6E0-4F10-9F4A-2FA57003B139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30"/>
            <a:ext cx="4038600" cy="4341875"/>
          </a:xfrm>
        </p:spPr>
        <p:txBody>
          <a:bodyPr/>
          <a:lstStyle>
            <a:lvl1pPr>
              <a:defRPr sz="1125"/>
            </a:lvl1pPr>
            <a:lvl2pPr>
              <a:defRPr sz="1069"/>
            </a:lvl2pPr>
            <a:lvl3pPr>
              <a:defRPr sz="1013"/>
            </a:lvl3pPr>
            <a:lvl4pPr>
              <a:defRPr sz="1013"/>
            </a:lvl4pPr>
            <a:lvl5pPr>
              <a:defRPr sz="1013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30"/>
            <a:ext cx="4038600" cy="4341875"/>
          </a:xfrm>
        </p:spPr>
        <p:txBody>
          <a:bodyPr/>
          <a:lstStyle>
            <a:lvl1pPr>
              <a:defRPr sz="1125"/>
            </a:lvl1pPr>
            <a:lvl2pPr>
              <a:defRPr sz="1069"/>
            </a:lvl2pPr>
            <a:lvl3pPr>
              <a:defRPr sz="1013"/>
            </a:lvl3pPr>
            <a:lvl4pPr>
              <a:defRPr sz="1013"/>
            </a:lvl4pPr>
            <a:lvl5pPr>
              <a:defRPr sz="1013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4644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0" orient="horz" pos="2160" userDrawn="1">
          <p15:clr>
            <a:srgbClr val="FBAE40"/>
          </p15:clr>
        </p15:guide>
        <p15:guide id="1" pos="288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170CBBB-D1D1-4386-A5E9-07F3477B78F3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7" y="2708519"/>
            <a:ext cx="4041775" cy="3886200"/>
          </a:xfrm>
        </p:spPr>
        <p:txBody>
          <a:bodyPr/>
          <a:lstStyle>
            <a:lvl1pPr>
              <a:defRPr sz="1125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8" y="2244970"/>
            <a:ext cx="4041775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25718" indent="0">
              <a:buNone/>
              <a:defRPr sz="1069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1125" b="1"/>
            </a:lvl2pPr>
            <a:lvl3pPr>
              <a:buNone/>
              <a:defRPr sz="1013" b="1"/>
            </a:lvl3pPr>
            <a:lvl4pPr>
              <a:buNone/>
              <a:defRPr sz="900" b="1"/>
            </a:lvl4pPr>
            <a:lvl5pPr>
              <a:buNone/>
              <a:defRPr sz="9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1125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25718" indent="0">
              <a:buNone/>
              <a:defRPr sz="1069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1125" b="1"/>
            </a:lvl2pPr>
            <a:lvl3pPr>
              <a:buNone/>
              <a:defRPr sz="1013" b="1"/>
            </a:lvl3pPr>
            <a:lvl4pPr>
              <a:buNone/>
              <a:defRPr sz="900" b="1"/>
            </a:lvl4pPr>
            <a:lvl5pPr>
              <a:buNone/>
              <a:defRPr sz="9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2250" b="0" i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071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9FA4CAD8-0EA7-4615-B69B-B2F199EF3A93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2250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2195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34BD7-6953-492C-921B-E68B2D7F14C8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69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17D9B-D4D3-4E23-88DF-2E354FA43196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92"/>
            <a:ext cx="5102352" cy="5805083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32"/>
            <a:ext cx="3383280" cy="4580573"/>
          </a:xfrm>
        </p:spPr>
        <p:txBody>
          <a:bodyPr/>
          <a:lstStyle>
            <a:lvl1pPr marL="5144" indent="0">
              <a:buNone/>
              <a:defRPr sz="788"/>
            </a:lvl1pPr>
            <a:lvl2pPr>
              <a:buNone/>
              <a:defRPr sz="675"/>
            </a:lvl2pPr>
            <a:lvl3pPr>
              <a:buNone/>
              <a:defRPr sz="563"/>
            </a:lvl3pPr>
            <a:lvl4pPr>
              <a:buNone/>
              <a:defRPr sz="506"/>
            </a:lvl4pPr>
            <a:lvl5pPr>
              <a:buNone/>
              <a:defRPr sz="506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013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9868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F67C5-D04E-4576-B61C-12ABA14BBD6C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kumimoji="0"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14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31"/>
            </a:lvl1pPr>
            <a:lvl2pPr>
              <a:buFontTx/>
              <a:buNone/>
              <a:defRPr sz="675"/>
            </a:lvl2pPr>
            <a:lvl3pPr>
              <a:buFontTx/>
              <a:buNone/>
              <a:defRPr sz="563"/>
            </a:lvl3pPr>
            <a:lvl4pPr>
              <a:buFontTx/>
              <a:buNone/>
              <a:defRPr sz="506"/>
            </a:lvl4pPr>
            <a:lvl5pPr>
              <a:buFontTx/>
              <a:buNone/>
              <a:defRPr sz="506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6" y="1109162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1125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8361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24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0" name="Rectangle 29"/>
          <p:cNvSpPr/>
          <p:nvPr/>
        </p:nvSpPr>
        <p:spPr>
          <a:xfrm>
            <a:off x="3" y="308282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1" name="Rectangle 30"/>
          <p:cNvSpPr/>
          <p:nvPr/>
        </p:nvSpPr>
        <p:spPr>
          <a:xfrm flipV="1">
            <a:off x="5410185" y="360252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2" name="Rectangle 31"/>
          <p:cNvSpPr/>
          <p:nvPr/>
        </p:nvSpPr>
        <p:spPr>
          <a:xfrm flipV="1">
            <a:off x="5410203" y="440118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7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450">
                <a:solidFill>
                  <a:schemeClr val="accent2"/>
                </a:solidFill>
              </a:defRPr>
            </a:lvl1pPr>
          </a:lstStyle>
          <a:p>
            <a:fld id="{C20F09E4-6EA4-4BF3-9FC8-FF40373B88E6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450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13">
                <a:solidFill>
                  <a:srgbClr val="FFFFFF"/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132171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225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05740" indent="-144018" algn="l" rtl="0" eaLnBrk="1" latinLnBrk="0" hangingPunct="1">
        <a:spcBef>
          <a:spcPts val="169"/>
        </a:spcBef>
        <a:buClr>
          <a:schemeClr val="accent3"/>
        </a:buClr>
        <a:buFont typeface="Georgia"/>
        <a:buChar char="•"/>
        <a:defRPr kumimoji="0" sz="1575" kern="1200">
          <a:solidFill>
            <a:schemeClr val="tx2"/>
          </a:solidFill>
          <a:latin typeface="+mn-lt"/>
          <a:ea typeface="+mn-ea"/>
          <a:cs typeface="+mn-cs"/>
        </a:defRPr>
      </a:lvl1pPr>
      <a:lvl2pPr marL="370332" indent="-138875" algn="l" rtl="0" eaLnBrk="1" latinLnBrk="0" hangingPunct="1">
        <a:spcBef>
          <a:spcPts val="169"/>
        </a:spcBef>
        <a:buClr>
          <a:schemeClr val="accent2"/>
        </a:buClr>
        <a:buFont typeface="Georgia"/>
        <a:buChar char="▫"/>
        <a:defRPr kumimoji="0" sz="1463" kern="1200">
          <a:solidFill>
            <a:schemeClr val="tx2"/>
          </a:solidFill>
          <a:latin typeface="+mn-lt"/>
          <a:ea typeface="+mn-ea"/>
          <a:cs typeface="+mn-cs"/>
        </a:defRPr>
      </a:lvl2pPr>
      <a:lvl3pPr marL="519494" indent="-123444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1350" kern="1200">
          <a:solidFill>
            <a:schemeClr val="tx2"/>
          </a:solidFill>
          <a:latin typeface="+mn-lt"/>
          <a:ea typeface="+mn-ea"/>
          <a:cs typeface="+mn-cs"/>
        </a:defRPr>
      </a:lvl3pPr>
      <a:lvl4pPr marL="663512" indent="-113157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1238" kern="1200">
          <a:solidFill>
            <a:schemeClr val="tx2"/>
          </a:solidFill>
          <a:latin typeface="+mn-lt"/>
          <a:ea typeface="+mn-ea"/>
          <a:cs typeface="+mn-cs"/>
        </a:defRPr>
      </a:lvl4pPr>
      <a:lvl5pPr marL="781812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1125" kern="1200">
          <a:solidFill>
            <a:schemeClr val="tx2"/>
          </a:solidFill>
          <a:latin typeface="+mn-lt"/>
          <a:ea typeface="+mn-ea"/>
          <a:cs typeface="+mn-cs"/>
        </a:defRPr>
      </a:lvl5pPr>
      <a:lvl6pPr marL="905256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1013" kern="1200">
          <a:solidFill>
            <a:schemeClr val="tx2"/>
          </a:solidFill>
          <a:latin typeface="+mn-lt"/>
          <a:ea typeface="+mn-ea"/>
          <a:cs typeface="+mn-cs"/>
        </a:defRPr>
      </a:lvl6pPr>
      <a:lvl7pPr marL="1028700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900" kern="1200">
          <a:solidFill>
            <a:schemeClr val="tx2"/>
          </a:solidFill>
          <a:latin typeface="+mn-lt"/>
          <a:ea typeface="+mn-ea"/>
          <a:cs typeface="+mn-cs"/>
        </a:defRPr>
      </a:lvl7pPr>
      <a:lvl8pPr marL="1141857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844" kern="1200">
          <a:solidFill>
            <a:schemeClr val="tx2"/>
          </a:solidFill>
          <a:latin typeface="+mn-lt"/>
          <a:ea typeface="+mn-ea"/>
          <a:cs typeface="+mn-cs"/>
        </a:defRPr>
      </a:lvl8pPr>
      <a:lvl9pPr marL="1260158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788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orient="horz" pos="2160" userDrawn="1">
          <p15:clr>
            <a:srgbClr val="F26B43"/>
          </p15:clr>
        </p15:guide>
        <p15:guide id="1" pos="2880" userDrawn="1">
          <p15:clr>
            <a:srgbClr val="F26B43"/>
          </p15:clr>
        </p15:guide>
        <p15:guide id="2" orient="horz" pos="415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en-US" sz="2400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Instructor</a:t>
            </a:r>
          </a:p>
          <a:p>
            <a:pPr algn="r"/>
            <a:r>
              <a:rPr lang="en-US" sz="2400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Job Title</a:t>
            </a:r>
          </a:p>
          <a:p>
            <a:pPr algn="r"/>
            <a:r>
              <a:rPr lang="en-US" sz="2400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Library Name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810" y="1906073"/>
            <a:ext cx="9044189" cy="1762076"/>
          </a:xfrm>
        </p:spPr>
        <p:txBody>
          <a:bodyPr>
            <a:noAutofit/>
          </a:bodyPr>
          <a:lstStyle/>
          <a:p>
            <a:r>
              <a:rPr lang="en-US" sz="4800" dirty="0">
                <a:latin typeface="Segoe UI Semibold" panose="020B0702040204020203" pitchFamily="34" charset="0"/>
              </a:rPr>
              <a:t>Pinterest: Getting Started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93B1E7-9693-482B-9863-11487C41E6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847" y="5717518"/>
            <a:ext cx="3135454" cy="73378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5AE6358-E111-4D32-9EC7-A20C7639CA8E}"/>
              </a:ext>
            </a:extLst>
          </p:cNvPr>
          <p:cNvSpPr/>
          <p:nvPr/>
        </p:nvSpPr>
        <p:spPr>
          <a:xfrm>
            <a:off x="4429554" y="633398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  <a:tab pos="6572250" algn="r"/>
              </a:tabLst>
            </a:pPr>
            <a:r>
              <a:rPr lang="en-US" altLang="en-US" sz="900" dirty="0">
                <a:ea typeface="Times New Roman" panose="02020603050405020304" pitchFamily="18" charset="0"/>
                <a:cs typeface="Arial" panose="020B0604020202020204" pitchFamily="34" charset="0"/>
              </a:rPr>
              <a:t>Courtesy of Gail Borden Public Library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  <a:tab pos="6572250" algn="r"/>
              </a:tabLst>
            </a:pPr>
            <a:r>
              <a:rPr lang="en-US" altLang="en-US" sz="900" dirty="0">
                <a:ea typeface="Times New Roman" panose="02020603050405020304" pitchFamily="18" charset="0"/>
                <a:cs typeface="Arial" panose="020B0604020202020204" pitchFamily="34" charset="0"/>
              </a:rPr>
              <a:t>and the Public Library Association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06305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79" y="1646496"/>
            <a:ext cx="8636297" cy="415188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92760"/>
            <a:ext cx="605536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Search Results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36160" y="2983776"/>
            <a:ext cx="3870960" cy="147732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Filter search results by clicking on</a:t>
            </a:r>
          </a:p>
          <a:p>
            <a:r>
              <a:rPr lang="en-US" dirty="0">
                <a:solidFill>
                  <a:prstClr val="black"/>
                </a:solidFill>
              </a:rPr>
              <a:t>-Your Pins</a:t>
            </a:r>
          </a:p>
          <a:p>
            <a:r>
              <a:rPr lang="en-US" dirty="0">
                <a:solidFill>
                  <a:prstClr val="black"/>
                </a:solidFill>
              </a:rPr>
              <a:t>-Buyable Pins</a:t>
            </a:r>
          </a:p>
          <a:p>
            <a:r>
              <a:rPr lang="en-US" dirty="0">
                <a:solidFill>
                  <a:prstClr val="black"/>
                </a:solidFill>
              </a:rPr>
              <a:t>-People</a:t>
            </a:r>
          </a:p>
          <a:p>
            <a:r>
              <a:rPr lang="en-US" dirty="0">
                <a:solidFill>
                  <a:prstClr val="black"/>
                </a:solidFill>
              </a:rPr>
              <a:t>-Boards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834640" y="2499360"/>
            <a:ext cx="3586480" cy="39624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118100" y="1279863"/>
            <a:ext cx="2788920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Narrow down the topic by using the suggestions</a:t>
            </a:r>
          </a:p>
        </p:txBody>
      </p:sp>
    </p:spTree>
    <p:extLst>
      <p:ext uri="{BB962C8B-B14F-4D97-AF65-F5344CB8AC3E}">
        <p14:creationId xmlns:p14="http://schemas.microsoft.com/office/powerpoint/2010/main" val="4167108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92760"/>
            <a:ext cx="735584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Pins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28354" y="1559560"/>
            <a:ext cx="8453644" cy="5111114"/>
            <a:chOff x="428354" y="1559560"/>
            <a:chExt cx="8453644" cy="511111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98684" y="1559560"/>
              <a:ext cx="4428504" cy="5111114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8" name="Rectangle 7"/>
            <p:cNvSpPr/>
            <p:nvPr/>
          </p:nvSpPr>
          <p:spPr>
            <a:xfrm>
              <a:off x="5842000" y="1579881"/>
              <a:ext cx="730264" cy="385851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>
                  <a:solidFill>
                    <a:srgbClr val="FF0000"/>
                  </a:solidFill>
                </a:ln>
                <a:noFill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2397760" y="1579881"/>
              <a:ext cx="2042159" cy="36068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>
                  <a:solidFill>
                    <a:srgbClr val="FF0000"/>
                  </a:solidFill>
                </a:ln>
                <a:noFill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926693" y="3984134"/>
              <a:ext cx="2955305" cy="92333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</a:rPr>
                <a:t>Click on the image or the Make it button to access the link in a new tab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237612" y="2093418"/>
              <a:ext cx="2114536" cy="64633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</a:rPr>
                <a:t>Save the Pin to one of your boards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28354" y="2118589"/>
              <a:ext cx="2712720" cy="147732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</a:rPr>
                <a:t>You can do one or more of the following…</a:t>
              </a:r>
            </a:p>
            <a:p>
              <a:r>
                <a:rPr lang="en-US" dirty="0">
                  <a:solidFill>
                    <a:prstClr val="black"/>
                  </a:solidFill>
                </a:rPr>
                <a:t>-Like it</a:t>
              </a:r>
            </a:p>
            <a:p>
              <a:r>
                <a:rPr lang="en-US" dirty="0">
                  <a:solidFill>
                    <a:prstClr val="black"/>
                  </a:solidFill>
                </a:rPr>
                <a:t>-Send it to a friend</a:t>
              </a:r>
            </a:p>
            <a:p>
              <a:r>
                <a:rPr lang="en-US" dirty="0">
                  <a:solidFill>
                    <a:prstClr val="black"/>
                  </a:solidFill>
                </a:rPr>
                <a:t>-Mark that you’ve tried it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488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92760"/>
            <a:ext cx="735584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Saving Pins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75149" y="1442965"/>
            <a:ext cx="3765947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Click Save, then select one of your boards, or create a new one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487680" y="1552885"/>
            <a:ext cx="7955280" cy="5111114"/>
            <a:chOff x="487680" y="1552885"/>
            <a:chExt cx="7955280" cy="5111114"/>
          </a:xfrm>
        </p:grpSpPr>
        <p:grpSp>
          <p:nvGrpSpPr>
            <p:cNvPr id="5" name="Group 4"/>
            <p:cNvGrpSpPr/>
            <p:nvPr/>
          </p:nvGrpSpPr>
          <p:grpSpPr>
            <a:xfrm>
              <a:off x="487680" y="1552885"/>
              <a:ext cx="4428504" cy="5111114"/>
              <a:chOff x="2298684" y="1559560"/>
              <a:chExt cx="4428504" cy="5111114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98684" y="1559560"/>
                <a:ext cx="4428504" cy="5111114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</p:pic>
          <p:sp>
            <p:nvSpPr>
              <p:cNvPr id="8" name="Rectangle 7"/>
              <p:cNvSpPr/>
              <p:nvPr/>
            </p:nvSpPr>
            <p:spPr>
              <a:xfrm>
                <a:off x="5842000" y="1579881"/>
                <a:ext cx="730264" cy="385851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n>
                    <a:solidFill>
                      <a:srgbClr val="FF0000"/>
                    </a:solidFill>
                  </a:ln>
                  <a:noFill/>
                </a:endParaRPr>
              </a:p>
            </p:txBody>
          </p:sp>
        </p:grp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52536" y="2345165"/>
              <a:ext cx="4590424" cy="4318834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6" name="Rectangle 5"/>
            <p:cNvSpPr/>
            <p:nvPr/>
          </p:nvSpPr>
          <p:spPr>
            <a:xfrm>
              <a:off x="6146800" y="4108442"/>
              <a:ext cx="1981200" cy="382278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11357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92760"/>
            <a:ext cx="735584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Tried It!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3129280" y="1370804"/>
            <a:ext cx="5527040" cy="4996341"/>
            <a:chOff x="3129280" y="1370804"/>
            <a:chExt cx="5527040" cy="499634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29280" y="1370804"/>
              <a:ext cx="5527040" cy="4996341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5" name="Rectangle 4"/>
            <p:cNvSpPr/>
            <p:nvPr/>
          </p:nvSpPr>
          <p:spPr>
            <a:xfrm>
              <a:off x="4988560" y="1559560"/>
              <a:ext cx="762000" cy="33528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002" y="4907280"/>
            <a:ext cx="5138876" cy="134810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309894" y="1940758"/>
            <a:ext cx="2744546" cy="230832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Mark that you’ve Tried It to keep track of those you’ve tested and to leave a review for others.</a:t>
            </a:r>
          </a:p>
          <a:p>
            <a:endParaRPr lang="en-US" dirty="0"/>
          </a:p>
          <a:p>
            <a:r>
              <a:rPr lang="en-US" dirty="0"/>
              <a:t>Once you’ve Tried a pin, a new tab will appear on your Profile</a:t>
            </a:r>
          </a:p>
        </p:txBody>
      </p:sp>
    </p:spTree>
    <p:extLst>
      <p:ext uri="{BB962C8B-B14F-4D97-AF65-F5344CB8AC3E}">
        <p14:creationId xmlns:p14="http://schemas.microsoft.com/office/powerpoint/2010/main" val="2382338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92760"/>
            <a:ext cx="494792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Creating Boards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87959" y="1745519"/>
            <a:ext cx="8581721" cy="4071594"/>
            <a:chOff x="287959" y="1745519"/>
            <a:chExt cx="8581721" cy="4071594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7959" y="1745519"/>
              <a:ext cx="8581721" cy="3895282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14" name="Rectangle 13"/>
            <p:cNvSpPr/>
            <p:nvPr/>
          </p:nvSpPr>
          <p:spPr>
            <a:xfrm>
              <a:off x="711200" y="3754017"/>
              <a:ext cx="1910080" cy="153416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 flipV="1">
              <a:off x="2719401" y="3303331"/>
              <a:ext cx="806119" cy="45976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637716" y="5447781"/>
              <a:ext cx="8158480" cy="36933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Boards can be public (default) or Secret (only seen by you and those you invite)</a:t>
              </a: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3623641" y="1775230"/>
              <a:ext cx="4815234" cy="1987868"/>
              <a:chOff x="3871263" y="1572288"/>
              <a:chExt cx="4815234" cy="1987868"/>
            </a:xfrm>
          </p:grpSpPr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871263" y="1572288"/>
                <a:ext cx="4815234" cy="1987868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</p:pic>
          <p:sp>
            <p:nvSpPr>
              <p:cNvPr id="18" name="Rectangle 17"/>
              <p:cNvSpPr/>
              <p:nvPr/>
            </p:nvSpPr>
            <p:spPr>
              <a:xfrm>
                <a:off x="7843520" y="3098800"/>
                <a:ext cx="725580" cy="409063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3973978" y="2566222"/>
                <a:ext cx="1981200" cy="453866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3963818" y="2102966"/>
                <a:ext cx="4605282" cy="364575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33144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92760"/>
            <a:ext cx="494792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Editing Boards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858520" y="1694746"/>
            <a:ext cx="7691120" cy="4861470"/>
            <a:chOff x="960120" y="1704906"/>
            <a:chExt cx="7691120" cy="486147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0120" y="1704906"/>
              <a:ext cx="7066280" cy="4861470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4" name="Rectangle 3"/>
            <p:cNvSpPr/>
            <p:nvPr/>
          </p:nvSpPr>
          <p:spPr>
            <a:xfrm>
              <a:off x="4064000" y="2052320"/>
              <a:ext cx="284480" cy="32512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143760" y="2052320"/>
              <a:ext cx="1788160" cy="36933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Edit your Board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7213600" y="2804160"/>
              <a:ext cx="386080" cy="41656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548120" y="2362155"/>
              <a:ext cx="2103120" cy="36933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Add a Collaborator</a:t>
              </a: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52955" y="2835161"/>
              <a:ext cx="3583530" cy="3252743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cxnSp>
          <p:nvCxnSpPr>
            <p:cNvPr id="8" name="Straight Arrow Connector 7"/>
            <p:cNvCxnSpPr/>
            <p:nvPr/>
          </p:nvCxnSpPr>
          <p:spPr>
            <a:xfrm>
              <a:off x="2402840" y="2487747"/>
              <a:ext cx="457200" cy="347414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4199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567" y="1559560"/>
            <a:ext cx="8444865" cy="501768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59560"/>
            <a:ext cx="8229600" cy="1788947"/>
          </a:xfrm>
        </p:spPr>
        <p:txBody>
          <a:bodyPr>
            <a:normAutofit/>
          </a:bodyPr>
          <a:lstStyle/>
          <a:p>
            <a:pPr marL="274320" indent="-274320">
              <a:buClr>
                <a:schemeClr val="tx2"/>
              </a:buClr>
            </a:pPr>
            <a:endParaRPr lang="en-US" sz="2400" dirty="0">
              <a:solidFill>
                <a:schemeClr val="tx1"/>
              </a:solidFill>
            </a:endParaRPr>
          </a:p>
          <a:p>
            <a:endParaRPr lang="en-US" sz="2400" dirty="0">
              <a:solidFill>
                <a:schemeClr val="tx1"/>
              </a:solidFill>
            </a:endParaRPr>
          </a:p>
          <a:p>
            <a:endParaRPr lang="en-US" sz="2400" dirty="0">
              <a:solidFill>
                <a:schemeClr val="tx1"/>
              </a:solidFill>
            </a:endParaRPr>
          </a:p>
          <a:p>
            <a:pPr marL="61722" indent="0">
              <a:buNone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92760"/>
            <a:ext cx="505968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Following People</a:t>
            </a:r>
          </a:p>
        </p:txBody>
      </p:sp>
      <p:sp>
        <p:nvSpPr>
          <p:cNvPr id="7" name="Rectangle 6"/>
          <p:cNvSpPr/>
          <p:nvPr/>
        </p:nvSpPr>
        <p:spPr>
          <a:xfrm>
            <a:off x="6146800" y="1928007"/>
            <a:ext cx="791931" cy="45114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37940" y="2871962"/>
            <a:ext cx="4898199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Following a person/company will subscribe to you all of their boards and the pins they post</a:t>
            </a:r>
          </a:p>
        </p:txBody>
      </p:sp>
      <p:sp>
        <p:nvSpPr>
          <p:cNvPr id="5" name="Rectangle 4"/>
          <p:cNvSpPr/>
          <p:nvPr/>
        </p:nvSpPr>
        <p:spPr>
          <a:xfrm>
            <a:off x="2153920" y="3688080"/>
            <a:ext cx="1656080" cy="5689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349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567" y="1559560"/>
            <a:ext cx="8444865" cy="501768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59560"/>
            <a:ext cx="8229600" cy="1788947"/>
          </a:xfrm>
        </p:spPr>
        <p:txBody>
          <a:bodyPr>
            <a:normAutofit/>
          </a:bodyPr>
          <a:lstStyle/>
          <a:p>
            <a:pPr marL="274320" indent="-274320">
              <a:buClr>
                <a:schemeClr val="tx2"/>
              </a:buClr>
            </a:pPr>
            <a:endParaRPr lang="en-US" sz="2400" dirty="0">
              <a:solidFill>
                <a:schemeClr val="tx1"/>
              </a:solidFill>
            </a:endParaRPr>
          </a:p>
          <a:p>
            <a:endParaRPr lang="en-US" sz="2400" dirty="0">
              <a:solidFill>
                <a:schemeClr val="tx1"/>
              </a:solidFill>
            </a:endParaRPr>
          </a:p>
          <a:p>
            <a:endParaRPr lang="en-US" sz="2400" dirty="0">
              <a:solidFill>
                <a:schemeClr val="tx1"/>
              </a:solidFill>
            </a:endParaRPr>
          </a:p>
          <a:p>
            <a:pPr marL="61722" indent="0">
              <a:buNone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9276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Following Individual Boards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4328160"/>
            <a:ext cx="1645920" cy="224908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19760" y="2868837"/>
            <a:ext cx="4724400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If you aren’t interested in every board or pin a person posts, follow individual ones</a:t>
            </a:r>
          </a:p>
        </p:txBody>
      </p:sp>
      <p:sp>
        <p:nvSpPr>
          <p:cNvPr id="4" name="Rectangle 3"/>
          <p:cNvSpPr/>
          <p:nvPr/>
        </p:nvSpPr>
        <p:spPr>
          <a:xfrm>
            <a:off x="3769359" y="4328160"/>
            <a:ext cx="1605280" cy="224908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28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1" y="1618179"/>
            <a:ext cx="6085840" cy="502003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9276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Following Topics/Interests</a:t>
            </a:r>
          </a:p>
        </p:txBody>
      </p:sp>
      <p:sp>
        <p:nvSpPr>
          <p:cNvPr id="4" name="Rectangle 3"/>
          <p:cNvSpPr/>
          <p:nvPr/>
        </p:nvSpPr>
        <p:spPr>
          <a:xfrm>
            <a:off x="6583680" y="1628339"/>
            <a:ext cx="660400" cy="43414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830320" y="5337717"/>
            <a:ext cx="4724400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Use the Categories menu from the toolbar to find topics and interests to follow</a:t>
            </a:r>
          </a:p>
        </p:txBody>
      </p:sp>
    </p:spTree>
    <p:extLst>
      <p:ext uri="{BB962C8B-B14F-4D97-AF65-F5344CB8AC3E}">
        <p14:creationId xmlns:p14="http://schemas.microsoft.com/office/powerpoint/2010/main" val="1699953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47974" t="44823"/>
          <a:stretch/>
        </p:blipFill>
        <p:spPr>
          <a:xfrm>
            <a:off x="297096" y="1908790"/>
            <a:ext cx="1874543" cy="16256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92760"/>
            <a:ext cx="735584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Adding New Pins</a:t>
            </a:r>
          </a:p>
        </p:txBody>
      </p:sp>
      <p:sp>
        <p:nvSpPr>
          <p:cNvPr id="7" name="Rectangle 6"/>
          <p:cNvSpPr/>
          <p:nvPr/>
        </p:nvSpPr>
        <p:spPr>
          <a:xfrm>
            <a:off x="1729656" y="2622421"/>
            <a:ext cx="441983" cy="34544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01682" y="1719973"/>
            <a:ext cx="2713118" cy="6709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1. From the Home page, click the Add button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8791" y="1493135"/>
            <a:ext cx="2959116" cy="299949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089388" y="3118907"/>
            <a:ext cx="4460638" cy="9158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2. Pinterest may ask if you want to install the browser button for “quicker pinning” – this is optional</a:t>
            </a:r>
          </a:p>
        </p:txBody>
      </p:sp>
      <p:sp>
        <p:nvSpPr>
          <p:cNvPr id="8" name="Rectangle 7"/>
          <p:cNvSpPr/>
          <p:nvPr/>
        </p:nvSpPr>
        <p:spPr>
          <a:xfrm>
            <a:off x="5425440" y="4106996"/>
            <a:ext cx="670560" cy="31088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096" y="3765906"/>
            <a:ext cx="2433408" cy="205783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2" name="Rectangle 11"/>
          <p:cNvSpPr/>
          <p:nvPr/>
        </p:nvSpPr>
        <p:spPr>
          <a:xfrm>
            <a:off x="457200" y="4806153"/>
            <a:ext cx="1590438" cy="39278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05491" y="5625633"/>
            <a:ext cx="3312351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3. Click the add button again, then select one of the options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/>
          <a:srcRect r="8767"/>
          <a:stretch/>
        </p:blipFill>
        <p:spPr>
          <a:xfrm>
            <a:off x="3689159" y="4627099"/>
            <a:ext cx="4906599" cy="837127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4986872" y="5270956"/>
            <a:ext cx="3720646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4. In a new tab, access the website you want to add the pin from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680972" y="4923375"/>
            <a:ext cx="3914786" cy="27556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95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743" y="1746676"/>
            <a:ext cx="8584277" cy="4834598"/>
          </a:xfrm>
        </p:spPr>
        <p:txBody>
          <a:bodyPr>
            <a:normAutofit/>
          </a:bodyPr>
          <a:lstStyle/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Navigating Pinterest</a:t>
            </a:r>
          </a:p>
          <a:p>
            <a:pPr marL="438912" lvl="1" indent="-274320">
              <a:buClr>
                <a:schemeClr val="accent1"/>
              </a:buClr>
            </a:pPr>
            <a:r>
              <a:rPr lang="en-US" sz="2688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The Homepage</a:t>
            </a:r>
          </a:p>
          <a:p>
            <a:pPr marL="438912" lvl="1" indent="-274320">
              <a:buClr>
                <a:schemeClr val="accent1"/>
              </a:buClr>
            </a:pPr>
            <a:r>
              <a:rPr lang="en-US" sz="2688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Your Profile Page</a:t>
            </a:r>
          </a:p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Using Pinterest</a:t>
            </a:r>
          </a:p>
          <a:p>
            <a:pPr marL="438912" lvl="1" indent="-274320">
              <a:buClr>
                <a:schemeClr val="accent1"/>
              </a:buClr>
            </a:pPr>
            <a:r>
              <a:rPr lang="en-US" sz="2688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Finding Pins</a:t>
            </a:r>
          </a:p>
          <a:p>
            <a:pPr marL="438912" lvl="1" indent="-274320">
              <a:buClr>
                <a:schemeClr val="accent1"/>
              </a:buClr>
            </a:pPr>
            <a:r>
              <a:rPr lang="en-US" sz="2688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Creating Boards</a:t>
            </a:r>
          </a:p>
          <a:p>
            <a:pPr marL="438912" lvl="1" indent="-274320">
              <a:buClr>
                <a:schemeClr val="accent1"/>
              </a:buClr>
            </a:pPr>
            <a:r>
              <a:rPr lang="en-US" sz="2688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Following</a:t>
            </a:r>
          </a:p>
          <a:p>
            <a:pPr marL="438912" lvl="1" indent="-274320">
              <a:buClr>
                <a:schemeClr val="accent1"/>
              </a:buClr>
            </a:pPr>
            <a:r>
              <a:rPr lang="en-US" sz="2688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Adding &amp; Deleting Pins</a:t>
            </a:r>
          </a:p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Adjusting Settings</a:t>
            </a:r>
          </a:p>
          <a:p>
            <a:pPr marL="438912" lvl="1" indent="-274320">
              <a:buClr>
                <a:schemeClr val="accent1"/>
              </a:buClr>
            </a:pPr>
            <a:endParaRPr lang="en-US" sz="2575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438912" lvl="1" indent="-274320">
              <a:buClr>
                <a:schemeClr val="accent1"/>
              </a:buClr>
            </a:pPr>
            <a:endParaRPr lang="en-US" sz="2688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744" y="460420"/>
            <a:ext cx="5196625" cy="1066800"/>
          </a:xfrm>
        </p:spPr>
        <p:txBody>
          <a:bodyPr>
            <a:normAutofit/>
          </a:bodyPr>
          <a:lstStyle/>
          <a:p>
            <a:r>
              <a:rPr lang="en-US" sz="4800" dirty="0"/>
              <a:t>Agenda</a:t>
            </a:r>
          </a:p>
        </p:txBody>
      </p:sp>
      <p:pic>
        <p:nvPicPr>
          <p:cNvPr id="1026" name="Picture 2" descr="http://www.authormedia.com/wp-content/uploads/2013/04/pinterest_badge_red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2" t="5035" r="7320" b="6507"/>
          <a:stretch/>
        </p:blipFill>
        <p:spPr bwMode="auto">
          <a:xfrm>
            <a:off x="5953760" y="2532453"/>
            <a:ext cx="2031143" cy="2103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189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92760"/>
            <a:ext cx="735584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Adding New Pins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961" t="1431" r="1811" b="941"/>
          <a:stretch/>
        </p:blipFill>
        <p:spPr>
          <a:xfrm>
            <a:off x="482615" y="1748037"/>
            <a:ext cx="3791010" cy="144845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666080" y="2653831"/>
            <a:ext cx="3464720" cy="37970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4480" y="3095529"/>
            <a:ext cx="3383093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5. Copy and paste the address into the box, then click Next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554480" y="4145495"/>
            <a:ext cx="3413760" cy="1887714"/>
            <a:chOff x="4582160" y="2889650"/>
            <a:chExt cx="3413760" cy="1887714"/>
          </a:xfrm>
        </p:grpSpPr>
        <p:grpSp>
          <p:nvGrpSpPr>
            <p:cNvPr id="17" name="Group 16"/>
            <p:cNvGrpSpPr/>
            <p:nvPr/>
          </p:nvGrpSpPr>
          <p:grpSpPr>
            <a:xfrm>
              <a:off x="4582160" y="2889650"/>
              <a:ext cx="3413760" cy="1887714"/>
              <a:chOff x="2946401" y="3905118"/>
              <a:chExt cx="3413760" cy="1887714"/>
            </a:xfrm>
          </p:grpSpPr>
          <p:pic>
            <p:nvPicPr>
              <p:cNvPr id="15" name="Picture 14"/>
              <p:cNvPicPr>
                <a:picLocks noChangeAspect="1"/>
              </p:cNvPicPr>
              <p:nvPr/>
            </p:nvPicPr>
            <p:blipFill rotWithShape="1">
              <a:blip r:embed="rId4"/>
              <a:srcRect r="34403"/>
              <a:stretch/>
            </p:blipFill>
            <p:spPr>
              <a:xfrm>
                <a:off x="2946401" y="3905118"/>
                <a:ext cx="3413760" cy="1887714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959661" y="4196741"/>
                <a:ext cx="2809875" cy="180975"/>
              </a:xfrm>
              <a:prstGeom prst="rect">
                <a:avLst/>
              </a:prstGeom>
              <a:ln w="19050">
                <a:noFill/>
              </a:ln>
            </p:spPr>
          </p:pic>
        </p:grp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585669" y="3450393"/>
              <a:ext cx="1703371" cy="1302977"/>
            </a:xfrm>
            <a:prstGeom prst="rect">
              <a:avLst/>
            </a:prstGeom>
          </p:spPr>
        </p:pic>
      </p:grpSp>
      <p:sp>
        <p:nvSpPr>
          <p:cNvPr id="9" name="TextBox 8"/>
          <p:cNvSpPr txBox="1"/>
          <p:nvPr/>
        </p:nvSpPr>
        <p:spPr>
          <a:xfrm>
            <a:off x="654856" y="5848543"/>
            <a:ext cx="3213008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6. Select an image for the pin</a:t>
            </a:r>
          </a:p>
        </p:txBody>
      </p:sp>
      <p:sp>
        <p:nvSpPr>
          <p:cNvPr id="8" name="Rectangle 7"/>
          <p:cNvSpPr/>
          <p:nvPr/>
        </p:nvSpPr>
        <p:spPr>
          <a:xfrm>
            <a:off x="1560777" y="4717425"/>
            <a:ext cx="741680" cy="46141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95520" y="2922798"/>
            <a:ext cx="3721382" cy="3072751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725920" y="3741860"/>
            <a:ext cx="1209040" cy="2510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5173321" y="2467805"/>
            <a:ext cx="3105197" cy="12003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7. Add a description (optional), then select the board you want the pin to be posted on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069840" y="4826000"/>
            <a:ext cx="1259840" cy="35283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023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92760"/>
            <a:ext cx="735584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Deleting a Pin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b="12455"/>
          <a:stretch/>
        </p:blipFill>
        <p:spPr>
          <a:xfrm>
            <a:off x="2042161" y="1645284"/>
            <a:ext cx="5019040" cy="4840311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05740" y="2298940"/>
            <a:ext cx="2132660" cy="669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1. Access the pin you wish to delete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286971" y="1744584"/>
            <a:ext cx="1445643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2. Click Edit</a:t>
            </a:r>
          </a:p>
        </p:txBody>
      </p:sp>
      <p:sp>
        <p:nvSpPr>
          <p:cNvPr id="5" name="Rectangle 4"/>
          <p:cNvSpPr/>
          <p:nvPr/>
        </p:nvSpPr>
        <p:spPr>
          <a:xfrm>
            <a:off x="2357120" y="1752571"/>
            <a:ext cx="680720" cy="38586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133600" y="5344160"/>
            <a:ext cx="904240" cy="38608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2123861" y="5923251"/>
            <a:ext cx="2326220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3. Click on Delete Pin</a:t>
            </a:r>
          </a:p>
        </p:txBody>
      </p:sp>
    </p:spTree>
    <p:extLst>
      <p:ext uri="{BB962C8B-B14F-4D97-AF65-F5344CB8AC3E}">
        <p14:creationId xmlns:p14="http://schemas.microsoft.com/office/powerpoint/2010/main" val="668806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6830" y="2469294"/>
            <a:ext cx="5749970" cy="396335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199" y="492760"/>
            <a:ext cx="8524569" cy="1066800"/>
          </a:xfrm>
        </p:spPr>
        <p:txBody>
          <a:bodyPr>
            <a:normAutofit/>
          </a:bodyPr>
          <a:lstStyle/>
          <a:p>
            <a:r>
              <a:rPr lang="en-US" sz="4800" dirty="0"/>
              <a:t>Settings 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77349" y="4250803"/>
            <a:ext cx="3950811" cy="14083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>
            <a:normAutofit fontScale="85000" lnSpcReduction="10000"/>
          </a:bodyPr>
          <a:lstStyle>
            <a:lvl1pPr marL="205740" indent="-144018" algn="l" rtl="0" eaLnBrk="1" latinLnBrk="0" hangingPunct="1">
              <a:spcBef>
                <a:spcPts val="169"/>
              </a:spcBef>
              <a:buClr>
                <a:schemeClr val="accent3"/>
              </a:buClr>
              <a:buFont typeface="Georgia"/>
              <a:buChar char="•"/>
              <a:defRPr kumimoji="0" sz="1575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70332" indent="-138875" algn="l" rtl="0" eaLnBrk="1" latinLnBrk="0" hangingPunct="1">
              <a:spcBef>
                <a:spcPts val="169"/>
              </a:spcBef>
              <a:buClr>
                <a:schemeClr val="accent2"/>
              </a:buClr>
              <a:buFont typeface="Georgia"/>
              <a:buChar char="▫"/>
              <a:defRPr kumimoji="0" sz="1463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19494" indent="-123444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63512" indent="-113157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238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781812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125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905256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013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028700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141857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844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260158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788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>
              <a:buClr>
                <a:schemeClr val="accent1"/>
              </a:buClr>
            </a:pPr>
            <a:r>
              <a:rPr lang="en-US" sz="2575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Settings are categorized</a:t>
            </a:r>
          </a:p>
          <a:p>
            <a:pPr marL="274320" indent="-274320">
              <a:buClr>
                <a:schemeClr val="accent1"/>
              </a:buClr>
            </a:pPr>
            <a:r>
              <a:rPr lang="en-US" sz="2575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Scroll down to access more</a:t>
            </a:r>
          </a:p>
          <a:p>
            <a:pPr marL="274320" indent="-274320">
              <a:buClr>
                <a:schemeClr val="accent1"/>
              </a:buClr>
            </a:pPr>
            <a:r>
              <a:rPr lang="en-US" sz="2575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Click Save Settings to save any changes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536" y="1601218"/>
            <a:ext cx="1827213" cy="96967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973104" y="1716724"/>
            <a:ext cx="6713696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From your Profile page, click on the cog wheel to access settings</a:t>
            </a:r>
          </a:p>
        </p:txBody>
      </p:sp>
      <p:sp>
        <p:nvSpPr>
          <p:cNvPr id="6" name="Rectangle 5"/>
          <p:cNvSpPr/>
          <p:nvPr/>
        </p:nvSpPr>
        <p:spPr>
          <a:xfrm>
            <a:off x="1127760" y="1601219"/>
            <a:ext cx="314960" cy="36982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936830" y="2570894"/>
            <a:ext cx="974770" cy="120862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731760" y="6167120"/>
            <a:ext cx="782320" cy="26552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705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457200" y="1828800"/>
            <a:ext cx="8183880" cy="4800600"/>
          </a:xfrm>
        </p:spPr>
        <p:txBody>
          <a:bodyPr>
            <a:normAutofit/>
          </a:bodyPr>
          <a:lstStyle/>
          <a:p>
            <a:pPr marL="45720" indent="0" algn="ctr">
              <a:buClr>
                <a:srgbClr val="934747"/>
              </a:buClr>
              <a:buNone/>
            </a:pPr>
            <a:endParaRPr lang="en-US" sz="4800" b="1" dirty="0">
              <a:solidFill>
                <a:srgbClr val="934747"/>
              </a:solidFill>
              <a:latin typeface="Myriad Pro" pitchFamily="34" charset="0"/>
            </a:endParaRPr>
          </a:p>
          <a:p>
            <a:pPr marL="45720" indent="0" algn="ctr">
              <a:buClr>
                <a:srgbClr val="934747"/>
              </a:buClr>
              <a:buNone/>
            </a:pPr>
            <a:endParaRPr lang="en-US" sz="4800" b="1" dirty="0">
              <a:solidFill>
                <a:srgbClr val="934747"/>
              </a:solidFill>
              <a:latin typeface="Myriad Pro" pitchFamily="34" charset="0"/>
            </a:endParaRPr>
          </a:p>
          <a:p>
            <a:pPr marL="45720" indent="0" algn="ctr">
              <a:buClr>
                <a:srgbClr val="934747"/>
              </a:buClr>
              <a:buNone/>
            </a:pPr>
            <a:r>
              <a:rPr lang="en-US" sz="4000" b="1" dirty="0">
                <a:solidFill>
                  <a:schemeClr val="accent1">
                    <a:lumMod val="50000"/>
                  </a:schemeClr>
                </a:solidFill>
              </a:rPr>
              <a:t>THANK YOU FOR COMING!</a:t>
            </a:r>
          </a:p>
          <a:p>
            <a:pPr marL="45720" indent="0" algn="ctr">
              <a:buClr>
                <a:srgbClr val="934747"/>
              </a:buClr>
              <a:buNone/>
            </a:pPr>
            <a:endParaRPr lang="en-US" sz="2800" b="1" dirty="0">
              <a:solidFill>
                <a:srgbClr val="934747"/>
              </a:solidFill>
              <a:latin typeface="Myriad Pro" pitchFamily="34" charset="0"/>
            </a:endParaRPr>
          </a:p>
          <a:p>
            <a:pPr marL="45720" indent="0" algn="ctr">
              <a:buClr>
                <a:srgbClr val="934747"/>
              </a:buClr>
              <a:buNone/>
            </a:pPr>
            <a:endParaRPr lang="en-US" sz="2800" b="1" dirty="0">
              <a:solidFill>
                <a:srgbClr val="934747"/>
              </a:solidFill>
              <a:latin typeface="Myriad Pro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7240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>
                <a:cs typeface="Courier New" panose="02070309020205020404" pitchFamily="49" charset="0"/>
              </a:rPr>
              <a:t>Questions?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452189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380" y="1774180"/>
            <a:ext cx="4470402" cy="1294090"/>
          </a:xfrm>
        </p:spPr>
        <p:txBody>
          <a:bodyPr>
            <a:noAutofit/>
          </a:bodyPr>
          <a:lstStyle/>
          <a:p>
            <a:pPr marL="0" indent="0" algn="ctr">
              <a:buClr>
                <a:schemeClr val="accent1"/>
              </a:buClr>
              <a:buNone/>
            </a:pPr>
            <a:r>
              <a:rPr lang="en-US" sz="40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Pin + Interesting = Pinterest!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380" y="460419"/>
            <a:ext cx="7540581" cy="1066800"/>
          </a:xfrm>
        </p:spPr>
        <p:txBody>
          <a:bodyPr>
            <a:normAutofit/>
          </a:bodyPr>
          <a:lstStyle/>
          <a:p>
            <a:r>
              <a:rPr lang="en-US" sz="4800" dirty="0"/>
              <a:t>What is Pinterest?</a:t>
            </a:r>
          </a:p>
        </p:txBody>
      </p:sp>
      <p:pic>
        <p:nvPicPr>
          <p:cNvPr id="4" name="Picture 2" descr="http://st.houzz.com/simgs/fe41eb140d53570a_4-9868/traditional-bulletin-boar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4" r="11815" b="10630"/>
          <a:stretch/>
        </p:blipFill>
        <p:spPr bwMode="auto">
          <a:xfrm>
            <a:off x="4695782" y="1527219"/>
            <a:ext cx="3711262" cy="489613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403643" y="3490676"/>
            <a:ext cx="4188677" cy="293267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05740" indent="-144018" algn="l" rtl="0" eaLnBrk="1" latinLnBrk="0" hangingPunct="1">
              <a:spcBef>
                <a:spcPts val="169"/>
              </a:spcBef>
              <a:buClr>
                <a:schemeClr val="accent3"/>
              </a:buClr>
              <a:buFont typeface="Georgia"/>
              <a:buChar char="•"/>
              <a:defRPr kumimoji="0" sz="1575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70332" indent="-138875" algn="l" rtl="0" eaLnBrk="1" latinLnBrk="0" hangingPunct="1">
              <a:spcBef>
                <a:spcPts val="169"/>
              </a:spcBef>
              <a:buClr>
                <a:schemeClr val="accent2"/>
              </a:buClr>
              <a:buFont typeface="Georgia"/>
              <a:buChar char="▫"/>
              <a:defRPr kumimoji="0" sz="1463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19494" indent="-123444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63512" indent="-113157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238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781812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125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905256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013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028700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141857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844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260158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788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free, web-based virtual bulletin board</a:t>
            </a:r>
          </a:p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Pins are links to other websites highlighting articles, recipes, products, videos, etc. </a:t>
            </a:r>
          </a:p>
          <a:p>
            <a:pPr marL="438912" lvl="1" indent="-274320">
              <a:buClr>
                <a:schemeClr val="accent1"/>
              </a:buClr>
            </a:pPr>
            <a:endParaRPr lang="en-US" sz="2575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438912" lvl="1" indent="-274320">
              <a:buClr>
                <a:schemeClr val="accent1"/>
              </a:buClr>
            </a:pPr>
            <a:endParaRPr lang="en-US" sz="2688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380" y="460419"/>
            <a:ext cx="7540581" cy="1066800"/>
          </a:xfrm>
        </p:spPr>
        <p:txBody>
          <a:bodyPr>
            <a:normAutofit/>
          </a:bodyPr>
          <a:lstStyle/>
          <a:p>
            <a:r>
              <a:rPr lang="en-US" sz="4800" dirty="0"/>
              <a:t>Logging In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5748" y="1899919"/>
            <a:ext cx="6500213" cy="420179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6858001" y="2001520"/>
            <a:ext cx="822960" cy="2743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9486" t="3401" r="3991" b="2770"/>
          <a:stretch/>
        </p:blipFill>
        <p:spPr>
          <a:xfrm>
            <a:off x="3769361" y="2611120"/>
            <a:ext cx="2377439" cy="3383280"/>
          </a:xfrm>
          <a:prstGeom prst="roundRect">
            <a:avLst>
              <a:gd name="adj" fmla="val 7614"/>
            </a:avLst>
          </a:prstGeom>
        </p:spPr>
      </p:pic>
      <p:cxnSp>
        <p:nvCxnSpPr>
          <p:cNvPr id="11" name="Straight Arrow Connector 10"/>
          <p:cNvCxnSpPr/>
          <p:nvPr/>
        </p:nvCxnSpPr>
        <p:spPr>
          <a:xfrm flipH="1">
            <a:off x="6336621" y="2377441"/>
            <a:ext cx="660400" cy="42672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1668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47541"/>
            <a:ext cx="6587544" cy="1066800"/>
          </a:xfrm>
        </p:spPr>
        <p:txBody>
          <a:bodyPr>
            <a:noAutofit/>
          </a:bodyPr>
          <a:lstStyle/>
          <a:p>
            <a:r>
              <a:rPr lang="en-US" sz="4800" dirty="0"/>
              <a:t>Your Homepage (Feed)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92384" y="1800472"/>
            <a:ext cx="8577564" cy="4277346"/>
            <a:chOff x="241584" y="1810632"/>
            <a:chExt cx="8577564" cy="427734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1585" y="1810633"/>
              <a:ext cx="8577563" cy="4277345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4" name="Rectangle 3"/>
            <p:cNvSpPr/>
            <p:nvPr/>
          </p:nvSpPr>
          <p:spPr>
            <a:xfrm>
              <a:off x="558800" y="1810633"/>
              <a:ext cx="7406640" cy="26200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241584" y="1810632"/>
              <a:ext cx="266415" cy="26200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8016241" y="1810633"/>
              <a:ext cx="802907" cy="262008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8493760" y="5425440"/>
              <a:ext cx="325388" cy="662538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425591" y="5163621"/>
            <a:ext cx="5872480" cy="12003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On your homepage (“feed”), you’ll find pins related to…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Interests you follow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Pins from fellow pinners and boards you’ve followed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Suggested pins from advertised boards/pinners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2560" y="2247796"/>
            <a:ext cx="894080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Home button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518186" y="1943286"/>
            <a:ext cx="1323055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Search box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59773" y="2249448"/>
            <a:ext cx="2540000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Categories, Profile, Notifications/Messages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497085" y="4625883"/>
            <a:ext cx="1301475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Add a new pin &amp; Help</a:t>
            </a:r>
          </a:p>
        </p:txBody>
      </p:sp>
    </p:spTree>
    <p:extLst>
      <p:ext uri="{BB962C8B-B14F-4D97-AF65-F5344CB8AC3E}">
        <p14:creationId xmlns:p14="http://schemas.microsoft.com/office/powerpoint/2010/main" val="1094681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639" y="1967038"/>
            <a:ext cx="8581721" cy="389528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47541"/>
            <a:ext cx="6587544" cy="1066800"/>
          </a:xfrm>
        </p:spPr>
        <p:txBody>
          <a:bodyPr>
            <a:noAutofit/>
          </a:bodyPr>
          <a:lstStyle/>
          <a:p>
            <a:r>
              <a:rPr lang="en-US" sz="4800" dirty="0"/>
              <a:t>Your Profile Page</a:t>
            </a:r>
          </a:p>
        </p:txBody>
      </p:sp>
      <p:sp>
        <p:nvSpPr>
          <p:cNvPr id="6" name="Rectangle 5"/>
          <p:cNvSpPr/>
          <p:nvPr/>
        </p:nvSpPr>
        <p:spPr>
          <a:xfrm>
            <a:off x="2255520" y="2371188"/>
            <a:ext cx="1076961" cy="30422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55520" y="3651942"/>
            <a:ext cx="1341120" cy="35617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62320" y="4806603"/>
            <a:ext cx="1432560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Your Boards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50972" y="3601420"/>
            <a:ext cx="2680308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Toggle between sections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9599" y="2422583"/>
            <a:ext cx="1457961" cy="92333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-Settings</a:t>
            </a:r>
          </a:p>
          <a:p>
            <a:r>
              <a:rPr lang="en-US" dirty="0">
                <a:solidFill>
                  <a:prstClr val="black"/>
                </a:solidFill>
              </a:rPr>
              <a:t>-Messaging</a:t>
            </a:r>
          </a:p>
          <a:p>
            <a:r>
              <a:rPr lang="en-US" dirty="0">
                <a:solidFill>
                  <a:prstClr val="black"/>
                </a:solidFill>
              </a:rPr>
              <a:t>-Log-out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90880" y="4104640"/>
            <a:ext cx="1910080" cy="147720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318000" y="2772249"/>
            <a:ext cx="1341120" cy="31188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46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47541"/>
            <a:ext cx="7680960" cy="1066800"/>
          </a:xfrm>
        </p:spPr>
        <p:txBody>
          <a:bodyPr>
            <a:noAutofit/>
          </a:bodyPr>
          <a:lstStyle/>
          <a:p>
            <a:r>
              <a:rPr lang="en-US" sz="4800" dirty="0"/>
              <a:t>Editing Profile Information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267639" y="1967038"/>
            <a:ext cx="8581721" cy="4459739"/>
            <a:chOff x="267639" y="1967038"/>
            <a:chExt cx="8581721" cy="4459739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7639" y="1967038"/>
              <a:ext cx="8581721" cy="3895282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6" name="Rectangle 5"/>
            <p:cNvSpPr/>
            <p:nvPr/>
          </p:nvSpPr>
          <p:spPr>
            <a:xfrm>
              <a:off x="2235199" y="2345354"/>
              <a:ext cx="304800" cy="29781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" name="Straight Arrow Connector 7"/>
            <p:cNvCxnSpPr/>
            <p:nvPr/>
          </p:nvCxnSpPr>
          <p:spPr>
            <a:xfrm>
              <a:off x="2235199" y="2693966"/>
              <a:ext cx="0" cy="45720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oup 11"/>
            <p:cNvGrpSpPr/>
            <p:nvPr/>
          </p:nvGrpSpPr>
          <p:grpSpPr>
            <a:xfrm>
              <a:off x="2235199" y="3210560"/>
              <a:ext cx="5109306" cy="3216217"/>
              <a:chOff x="2235199" y="3210560"/>
              <a:chExt cx="5109306" cy="3216217"/>
            </a:xfrm>
          </p:grpSpPr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35199" y="3210560"/>
                <a:ext cx="5109306" cy="3216217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</p:pic>
          <p:sp>
            <p:nvSpPr>
              <p:cNvPr id="10" name="Rectangle 9"/>
              <p:cNvSpPr/>
              <p:nvPr/>
            </p:nvSpPr>
            <p:spPr>
              <a:xfrm>
                <a:off x="2235199" y="3545840"/>
                <a:ext cx="386081" cy="193040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6563360" y="6136640"/>
                <a:ext cx="781145" cy="290137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6904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67639" y="1967038"/>
            <a:ext cx="8581721" cy="4233623"/>
            <a:chOff x="267639" y="1967038"/>
            <a:chExt cx="8581721" cy="423362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7639" y="1967038"/>
              <a:ext cx="8581721" cy="3895282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6" name="Rectangle 5"/>
            <p:cNvSpPr/>
            <p:nvPr/>
          </p:nvSpPr>
          <p:spPr>
            <a:xfrm>
              <a:off x="2600959" y="2371189"/>
              <a:ext cx="314961" cy="270411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38959" y="2641600"/>
              <a:ext cx="2800985" cy="3484794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5" name="Rectangle 4"/>
            <p:cNvSpPr/>
            <p:nvPr/>
          </p:nvSpPr>
          <p:spPr>
            <a:xfrm>
              <a:off x="4084320" y="5547317"/>
              <a:ext cx="1534160" cy="44704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067029" y="3255510"/>
              <a:ext cx="1955429" cy="36933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Message a friend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959594" y="5554330"/>
              <a:ext cx="2170298" cy="64633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Share your profile via social media</a:t>
              </a: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47541"/>
            <a:ext cx="6587544" cy="1066800"/>
          </a:xfrm>
        </p:spPr>
        <p:txBody>
          <a:bodyPr>
            <a:noAutofit/>
          </a:bodyPr>
          <a:lstStyle/>
          <a:p>
            <a:r>
              <a:rPr lang="en-US" sz="4800" dirty="0"/>
              <a:t>Sharing Your Page</a:t>
            </a:r>
          </a:p>
        </p:txBody>
      </p:sp>
    </p:spTree>
    <p:extLst>
      <p:ext uri="{BB962C8B-B14F-4D97-AF65-F5344CB8AC3E}">
        <p14:creationId xmlns:p14="http://schemas.microsoft.com/office/powerpoint/2010/main" val="2560227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92760"/>
            <a:ext cx="494792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Finding Pins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60336" y="1875787"/>
            <a:ext cx="8887411" cy="3364485"/>
            <a:chOff x="160336" y="1875787"/>
            <a:chExt cx="8887411" cy="3364485"/>
          </a:xfrm>
        </p:grpSpPr>
        <p:grpSp>
          <p:nvGrpSpPr>
            <p:cNvPr id="6" name="Group 5"/>
            <p:cNvGrpSpPr/>
            <p:nvPr/>
          </p:nvGrpSpPr>
          <p:grpSpPr>
            <a:xfrm>
              <a:off x="160336" y="1875787"/>
              <a:ext cx="8887411" cy="3364485"/>
              <a:chOff x="160336" y="1875787"/>
              <a:chExt cx="8887411" cy="3364485"/>
            </a:xfrm>
          </p:grpSpPr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0336" y="1875787"/>
                <a:ext cx="8887411" cy="3364485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</p:pic>
          <p:pic>
            <p:nvPicPr>
              <p:cNvPr id="4" name="Picture 3"/>
              <p:cNvPicPr>
                <a:picLocks noChangeAspect="1"/>
              </p:cNvPicPr>
              <p:nvPr/>
            </p:nvPicPr>
            <p:blipFill rotWithShape="1">
              <a:blip r:embed="rId4"/>
              <a:srcRect l="2999" b="2151"/>
              <a:stretch/>
            </p:blipFill>
            <p:spPr>
              <a:xfrm>
                <a:off x="6189616" y="2250631"/>
                <a:ext cx="2858131" cy="2614795"/>
              </a:xfrm>
              <a:prstGeom prst="rect">
                <a:avLst/>
              </a:prstGeom>
            </p:spPr>
          </p:pic>
        </p:grpSp>
        <p:sp>
          <p:nvSpPr>
            <p:cNvPr id="5" name="Rectangle 4"/>
            <p:cNvSpPr/>
            <p:nvPr/>
          </p:nvSpPr>
          <p:spPr>
            <a:xfrm>
              <a:off x="6189615" y="2250631"/>
              <a:ext cx="2858131" cy="261479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457199" y="1905673"/>
              <a:ext cx="7748337" cy="179281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534976" y="4424974"/>
            <a:ext cx="1341120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Categories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58158" y="1600733"/>
            <a:ext cx="2895601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Search by keyword or idea</a:t>
            </a:r>
          </a:p>
        </p:txBody>
      </p:sp>
    </p:spTree>
    <p:extLst>
      <p:ext uri="{BB962C8B-B14F-4D97-AF65-F5344CB8AC3E}">
        <p14:creationId xmlns:p14="http://schemas.microsoft.com/office/powerpoint/2010/main" val="206045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ining presentation">
  <a:themeElements>
    <a:clrScheme name="digital learn template">
      <a:dk1>
        <a:sysClr val="windowText" lastClr="000000"/>
      </a:dk1>
      <a:lt1>
        <a:sysClr val="window" lastClr="FFFFFF"/>
      </a:lt1>
      <a:dk2>
        <a:srgbClr val="00A4CF"/>
      </a:dk2>
      <a:lt2>
        <a:srgbClr val="E7E6E6"/>
      </a:lt2>
      <a:accent1>
        <a:srgbClr val="00A4CF"/>
      </a:accent1>
      <a:accent2>
        <a:srgbClr val="6DCCE1"/>
      </a:accent2>
      <a:accent3>
        <a:srgbClr val="00A4CF"/>
      </a:accent3>
      <a:accent4>
        <a:srgbClr val="6DCCE1"/>
      </a:accent4>
      <a:accent5>
        <a:srgbClr val="4472C4"/>
      </a:accent5>
      <a:accent6>
        <a:srgbClr val="6DCCE1"/>
      </a:accent6>
      <a:hlink>
        <a:srgbClr val="7F7F7F"/>
      </a:hlink>
      <a:folHlink>
        <a:srgbClr val="FFFFFF"/>
      </a:folHlink>
    </a:clrScheme>
    <a:fontScheme name="Segoe Script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 - Pinterest Basics.potx" id="{6A88018E-B09C-4FDF-BA03-22BA4AFB2D5C}" vid="{59AFF205-3BF2-4289-84AF-AE3A9E5073BD}"/>
    </a:ext>
  </a:extLst>
</a:theme>
</file>

<file path=ppt/theme/theme2.xml><?xml version="1.0" encoding="utf-8"?>
<a:theme xmlns:a="http://schemas.openxmlformats.org/drawingml/2006/main" name="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FD44557-C150-4AA7-97B1-62E80215203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 - Pinterest Basics</Template>
  <TotalTime>0</TotalTime>
  <Words>576</Words>
  <Application>Microsoft Office PowerPoint</Application>
  <PresentationFormat>On-screen Show (4:3)</PresentationFormat>
  <Paragraphs>123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3" baseType="lpstr">
      <vt:lpstr>Arial</vt:lpstr>
      <vt:lpstr>Calibri</vt:lpstr>
      <vt:lpstr>Courier New</vt:lpstr>
      <vt:lpstr>Georgia</vt:lpstr>
      <vt:lpstr>Myriad Pro</vt:lpstr>
      <vt:lpstr>Segoe UI</vt:lpstr>
      <vt:lpstr>Segoe UI Semibold</vt:lpstr>
      <vt:lpstr>Times New Roman</vt:lpstr>
      <vt:lpstr>Wingdings 2</vt:lpstr>
      <vt:lpstr>Training presentation</vt:lpstr>
      <vt:lpstr>Pinterest: Getting Started</vt:lpstr>
      <vt:lpstr>Agenda</vt:lpstr>
      <vt:lpstr>What is Pinterest?</vt:lpstr>
      <vt:lpstr>Logging In</vt:lpstr>
      <vt:lpstr>Your Homepage (Feed)</vt:lpstr>
      <vt:lpstr>Your Profile Page</vt:lpstr>
      <vt:lpstr>Editing Profile Information</vt:lpstr>
      <vt:lpstr>Sharing Your Page</vt:lpstr>
      <vt:lpstr>Finding Pins</vt:lpstr>
      <vt:lpstr>Search Results</vt:lpstr>
      <vt:lpstr>Pins</vt:lpstr>
      <vt:lpstr>Saving Pins</vt:lpstr>
      <vt:lpstr>Tried It!</vt:lpstr>
      <vt:lpstr>Creating Boards</vt:lpstr>
      <vt:lpstr>Editing Boards</vt:lpstr>
      <vt:lpstr>Following People</vt:lpstr>
      <vt:lpstr>Following Individual Boards</vt:lpstr>
      <vt:lpstr>Following Topics/Interests</vt:lpstr>
      <vt:lpstr>Adding New Pins</vt:lpstr>
      <vt:lpstr>Adding New Pins</vt:lpstr>
      <vt:lpstr>Deleting a Pin</vt:lpstr>
      <vt:lpstr>Settings </vt:lpstr>
      <vt:lpstr>Questions?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2015-10-20T18:30:30Z</dcterms:created>
  <dcterms:modified xsi:type="dcterms:W3CDTF">2017-11-13T17:23:03Z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TC034606049991</vt:lpwstr>
  </property>
</Properties>
</file>