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5"/>
  </p:notesMasterIdLst>
  <p:sldIdLst>
    <p:sldId id="256" r:id="rId3"/>
    <p:sldId id="267" r:id="rId4"/>
    <p:sldId id="270" r:id="rId5"/>
    <p:sldId id="322" r:id="rId6"/>
    <p:sldId id="280" r:id="rId7"/>
    <p:sldId id="323" r:id="rId8"/>
    <p:sldId id="315" r:id="rId9"/>
    <p:sldId id="316" r:id="rId10"/>
    <p:sldId id="293" r:id="rId11"/>
    <p:sldId id="318" r:id="rId12"/>
    <p:sldId id="292" r:id="rId13"/>
    <p:sldId id="319" r:id="rId14"/>
    <p:sldId id="289" r:id="rId15"/>
    <p:sldId id="320" r:id="rId16"/>
    <p:sldId id="298" r:id="rId17"/>
    <p:sldId id="310" r:id="rId18"/>
    <p:sldId id="299" r:id="rId19"/>
    <p:sldId id="321" r:id="rId20"/>
    <p:sldId id="291" r:id="rId21"/>
    <p:sldId id="300" r:id="rId22"/>
    <p:sldId id="301" r:id="rId23"/>
    <p:sldId id="302" r:id="rId24"/>
    <p:sldId id="303" r:id="rId25"/>
    <p:sldId id="283" r:id="rId26"/>
    <p:sldId id="284" r:id="rId27"/>
    <p:sldId id="305" r:id="rId28"/>
    <p:sldId id="306" r:id="rId29"/>
    <p:sldId id="285" r:id="rId30"/>
    <p:sldId id="286" r:id="rId31"/>
    <p:sldId id="287" r:id="rId32"/>
    <p:sldId id="288" r:id="rId33"/>
    <p:sldId id="279" r:id="rId3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1" autoAdjust="0"/>
    <p:restoredTop sz="93448" autoAdjust="0"/>
  </p:normalViewPr>
  <p:slideViewPr>
    <p:cSldViewPr>
      <p:cViewPr varScale="1">
        <p:scale>
          <a:sx n="84" d="100"/>
          <a:sy n="84" d="100"/>
        </p:scale>
        <p:origin x="165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3B0B8-E3D2-4223-B3B8-830A334A671B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655D9-A360-4198-B486-7020BC1AC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8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28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86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99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47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78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356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45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77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477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047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46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892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61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36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74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59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203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680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0D0AFC-7D11-415C-8379-422D0C784613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 eaLnBrk="1" hangingPunct="1"/>
              <a:t>32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09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9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59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25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34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243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67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68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6" y="381000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4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4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0" name="Rectangle 9"/>
          <p:cNvSpPr/>
          <p:nvPr/>
        </p:nvSpPr>
        <p:spPr>
          <a:xfrm>
            <a:off x="4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760">
                <a:solidFill>
                  <a:schemeClr val="bg1"/>
                </a:solidFill>
              </a:defRPr>
            </a:lvl1pPr>
          </a:lstStyle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27004" indent="0" algn="l">
              <a:buNone/>
              <a:defRPr sz="1013">
                <a:solidFill>
                  <a:schemeClr val="tx2"/>
                </a:solidFill>
              </a:defRPr>
            </a:lvl1pPr>
            <a:lvl2pPr marL="192881" indent="0" algn="ctr">
              <a:buNone/>
            </a:lvl2pPr>
            <a:lvl3pPr marL="385763" indent="0" algn="ctr">
              <a:buNone/>
            </a:lvl3pPr>
            <a:lvl4pPr marL="578644" indent="0" algn="ctr">
              <a:buNone/>
            </a:lvl4pPr>
            <a:lvl5pPr marL="771525" indent="0" algn="ctr">
              <a:buNone/>
            </a:lvl5pPr>
            <a:lvl6pPr marL="964406" indent="0" algn="ctr">
              <a:buNone/>
            </a:lvl6pPr>
            <a:lvl7pPr marL="1157288" indent="0" algn="ctr">
              <a:buNone/>
            </a:lvl7pPr>
            <a:lvl8pPr marL="1350169" indent="0" algn="ctr">
              <a:buNone/>
            </a:lvl8pPr>
            <a:lvl9pPr marL="154305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5"/>
            <a:ext cx="8458200" cy="1470025"/>
          </a:xfrm>
        </p:spPr>
        <p:txBody>
          <a:bodyPr anchor="b"/>
          <a:lstStyle>
            <a:lvl1pPr>
              <a:defRPr sz="1856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058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80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085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23DCBCD1-5EA9-4C07-9124-EBC9A27B2EB7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B953AA9-1FB5-4785-B1CD-C2CEDB0A235E}" type="slidenum">
              <a:rPr lang="en-US" altLang="en-US" smtClean="0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100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A039F-FB08-4A1F-9E43-F5EB10C85665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37AE2-966E-4409-B2B7-73752EDEF66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322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DFF47-8EDA-4B7F-9440-5994F0EBF58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8A94-6870-46CD-9212-ADE004C545A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5969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E9B4EE-4F53-4DA3-88DB-4B9F7883D08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B6E29-70EB-4961-9B43-524DDC2D0CD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158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9BB9C99-368E-4A51-A4E7-B9D18B51E875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99ACBD-A48D-4288-B26D-3FFA6A0E09B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509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417C76C5-C1C2-4F87-8B64-5CF9E71F6B61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AA799E5-9BEE-41A5-BA8C-73371A0ACAC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072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128B47-2CCE-4542-9458-058E40134F5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0ADF-A0FD-4494-B576-A4606128B4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73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E57853-09DA-4262-A40F-A82F4DB8BB6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2113-D360-4C7B-A797-9C261A724D8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908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573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8AA65A-C248-4CBB-B45C-E21AB2CFBC4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ACC2-7241-4E80-B7FB-4B959F02F5D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920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9FF2A6-8C86-437E-9A86-0C301053638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6D23-D71A-4211-97B3-80711D83F12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48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19458B-59FA-4BCB-9224-4B56F5F40D2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11/7/2017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B8125-BF77-46B3-A008-0CDE48D9CD4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455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19289" indent="0">
              <a:buNone/>
              <a:defRPr sz="886" b="0">
                <a:solidFill>
                  <a:schemeClr val="tx2"/>
                </a:solidFill>
              </a:defRPr>
            </a:lvl1pPr>
            <a:lvl2pPr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8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1814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9872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2"/>
            <a:ext cx="4038600" cy="4341875"/>
          </a:xfrm>
        </p:spPr>
        <p:txBody>
          <a:bodyPr/>
          <a:lstStyle>
            <a:lvl1pPr>
              <a:defRPr sz="844"/>
            </a:lvl1pPr>
            <a:lvl2pPr>
              <a:defRPr sz="802"/>
            </a:lvl2pPr>
            <a:lvl3pPr>
              <a:defRPr sz="760"/>
            </a:lvl3pPr>
            <a:lvl4pPr>
              <a:defRPr sz="760"/>
            </a:lvl4pPr>
            <a:lvl5pPr>
              <a:defRPr sz="76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2"/>
            <a:ext cx="4038600" cy="4341875"/>
          </a:xfrm>
        </p:spPr>
        <p:txBody>
          <a:bodyPr/>
          <a:lstStyle>
            <a:lvl1pPr>
              <a:defRPr sz="844"/>
            </a:lvl1pPr>
            <a:lvl2pPr>
              <a:defRPr sz="802"/>
            </a:lvl2pPr>
            <a:lvl3pPr>
              <a:defRPr sz="760"/>
            </a:lvl3pPr>
            <a:lvl4pPr>
              <a:defRPr sz="760"/>
            </a:lvl4pPr>
            <a:lvl5pPr>
              <a:defRPr sz="76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180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8" y="2708519"/>
            <a:ext cx="4041775" cy="3886200"/>
          </a:xfrm>
        </p:spPr>
        <p:txBody>
          <a:bodyPr/>
          <a:lstStyle>
            <a:lvl1pPr>
              <a:defRPr sz="844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9289" indent="0">
              <a:buNone/>
              <a:defRPr sz="8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844" b="1"/>
            </a:lvl2pPr>
            <a:lvl3pPr>
              <a:buNone/>
              <a:defRPr sz="760" b="1"/>
            </a:lvl3pPr>
            <a:lvl4pPr>
              <a:buNone/>
              <a:defRPr sz="675" b="1"/>
            </a:lvl4pPr>
            <a:lvl5pPr>
              <a:buNone/>
              <a:defRPr sz="675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844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9289" indent="0">
              <a:buNone/>
              <a:defRPr sz="8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844" b="1"/>
            </a:lvl2pPr>
            <a:lvl3pPr>
              <a:buNone/>
              <a:defRPr sz="760" b="1"/>
            </a:lvl3pPr>
            <a:lvl4pPr>
              <a:buNone/>
              <a:defRPr sz="675" b="1"/>
            </a:lvl4pPr>
            <a:lvl5pPr>
              <a:buNone/>
              <a:defRPr sz="675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1688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504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1688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096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1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4"/>
            <a:ext cx="5102352" cy="5805083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4"/>
            <a:ext cx="3383280" cy="4580573"/>
          </a:xfrm>
        </p:spPr>
        <p:txBody>
          <a:bodyPr/>
          <a:lstStyle>
            <a:lvl1pPr marL="3858" indent="0">
              <a:buNone/>
              <a:defRPr sz="591"/>
            </a:lvl1pPr>
            <a:lvl2pPr>
              <a:buNone/>
              <a:defRPr sz="506"/>
            </a:lvl2pPr>
            <a:lvl3pPr>
              <a:buNone/>
              <a:defRPr sz="422"/>
            </a:lvl3pPr>
            <a:lvl4pPr>
              <a:buNone/>
              <a:defRPr sz="380"/>
            </a:lvl4pPr>
            <a:lvl5pPr>
              <a:buNone/>
              <a:defRPr sz="38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76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99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35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6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548"/>
            </a:lvl1pPr>
            <a:lvl2pPr>
              <a:buFontTx/>
              <a:buNone/>
              <a:defRPr sz="506"/>
            </a:lvl2pPr>
            <a:lvl3pPr>
              <a:buFontTx/>
              <a:buNone/>
              <a:defRPr sz="422"/>
            </a:lvl3pPr>
            <a:lvl4pPr>
              <a:buFontTx/>
              <a:buNone/>
              <a:defRPr sz="380"/>
            </a:lvl4pPr>
            <a:lvl5pPr>
              <a:buFontTx/>
              <a:buNone/>
              <a:defRPr sz="38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844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313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6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0" name="Rectangle 29"/>
          <p:cNvSpPr/>
          <p:nvPr/>
        </p:nvSpPr>
        <p:spPr>
          <a:xfrm>
            <a:off x="4" y="308284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6" y="360254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4" y="440120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338">
                <a:solidFill>
                  <a:schemeClr val="accent2"/>
                </a:solidFill>
              </a:defRPr>
            </a:lvl1pPr>
          </a:lstStyle>
          <a:p>
            <a:fld id="{2DC2274F-7835-40D1-AFAA-6E0AE0C7F22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338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760">
                <a:solidFill>
                  <a:srgbClr val="FFFFFF"/>
                </a:solidFill>
              </a:defRPr>
            </a:lvl1pPr>
          </a:lstStyle>
          <a:p>
            <a:fld id="{BAE47FB3-DDD1-44C6-9ED9-05A51BC1A8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5608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168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54305" indent="-108014" algn="l" rtl="0" eaLnBrk="1" latinLnBrk="0" hangingPunct="1">
        <a:spcBef>
          <a:spcPts val="127"/>
        </a:spcBef>
        <a:buClr>
          <a:schemeClr val="accent3"/>
        </a:buClr>
        <a:buFont typeface="Georgia"/>
        <a:buChar char="•"/>
        <a:defRPr kumimoji="0" sz="1181" kern="1200">
          <a:solidFill>
            <a:schemeClr val="tx2"/>
          </a:solidFill>
          <a:latin typeface="+mn-lt"/>
          <a:ea typeface="+mn-ea"/>
          <a:cs typeface="+mn-cs"/>
        </a:defRPr>
      </a:lvl1pPr>
      <a:lvl2pPr marL="277749" indent="-104156" algn="l" rtl="0" eaLnBrk="1" latinLnBrk="0" hangingPunct="1">
        <a:spcBef>
          <a:spcPts val="127"/>
        </a:spcBef>
        <a:buClr>
          <a:schemeClr val="accent2"/>
        </a:buClr>
        <a:buFont typeface="Georgia"/>
        <a:buChar char="▫"/>
        <a:defRPr kumimoji="0" sz="1097" kern="1200">
          <a:solidFill>
            <a:schemeClr val="tx2"/>
          </a:solidFill>
          <a:latin typeface="+mn-lt"/>
          <a:ea typeface="+mn-ea"/>
          <a:cs typeface="+mn-cs"/>
        </a:defRPr>
      </a:lvl2pPr>
      <a:lvl3pPr marL="389621" indent="-9258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3pPr>
      <a:lvl4pPr marL="497634" indent="-84868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929" kern="1200">
          <a:solidFill>
            <a:schemeClr val="tx2"/>
          </a:solidFill>
          <a:latin typeface="+mn-lt"/>
          <a:ea typeface="+mn-ea"/>
          <a:cs typeface="+mn-cs"/>
        </a:defRPr>
      </a:lvl4pPr>
      <a:lvl5pPr marL="586359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5pPr>
      <a:lvl6pPr marL="678942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760" kern="1200">
          <a:solidFill>
            <a:schemeClr val="tx2"/>
          </a:solidFill>
          <a:latin typeface="+mn-lt"/>
          <a:ea typeface="+mn-ea"/>
          <a:cs typeface="+mn-cs"/>
        </a:defRPr>
      </a:lvl6pPr>
      <a:lvl7pPr marL="771525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675" kern="1200">
          <a:solidFill>
            <a:schemeClr val="tx2"/>
          </a:solidFill>
          <a:latin typeface="+mn-lt"/>
          <a:ea typeface="+mn-ea"/>
          <a:cs typeface="+mn-cs"/>
        </a:defRPr>
      </a:lvl7pPr>
      <a:lvl8pPr marL="856393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633" kern="1200">
          <a:solidFill>
            <a:schemeClr val="tx2"/>
          </a:solidFill>
          <a:latin typeface="+mn-lt"/>
          <a:ea typeface="+mn-ea"/>
          <a:cs typeface="+mn-cs"/>
        </a:defRPr>
      </a:lvl8pPr>
      <a:lvl9pPr marL="945119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591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16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42D32F-7077-4315-8BAA-B43EFC521191}" type="datetimeFigureOut">
              <a:rPr lang="en-US" smtClean="0">
                <a:solidFill>
                  <a:srgbClr val="1BB2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11/7/2017</a:t>
            </a:fld>
            <a:endParaRPr lang="en-US">
              <a:solidFill>
                <a:srgbClr val="1BB2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1BB2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B970DD-1DCB-4988-8714-40102C9BCDEF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9434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760"/>
            <a:ext cx="5410200" cy="18288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Name</a:t>
            </a:r>
          </a:p>
          <a:p>
            <a:pPr algn="r"/>
            <a:r>
              <a:rPr lang="en-US" sz="2400" dirty="0"/>
              <a:t>Title</a:t>
            </a:r>
          </a:p>
          <a:p>
            <a:pPr algn="r"/>
            <a:r>
              <a:rPr 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752600"/>
            <a:ext cx="8629934" cy="2129160"/>
          </a:xfrm>
        </p:spPr>
        <p:txBody>
          <a:bodyPr>
            <a:normAutofit/>
          </a:bodyPr>
          <a:lstStyle/>
          <a:p>
            <a:r>
              <a:rPr lang="en-US" sz="4800" dirty="0"/>
              <a:t>Build Your </a:t>
            </a:r>
            <a:r>
              <a:rPr lang="en-US" sz="4800"/>
              <a:t>Own Desktop PC – Part 3</a:t>
            </a:r>
            <a:endParaRPr lang="en-US" sz="4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CED831-E69B-4C29-934E-3F2C0D3A60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0FE5BB-7051-4478-A8EF-68E2D030088D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348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33400"/>
          </a:xfrm>
        </p:spPr>
        <p:txBody>
          <a:bodyPr>
            <a:normAutofit/>
          </a:bodyPr>
          <a:lstStyle/>
          <a:p>
            <a:pPr marL="365760" indent="0" algn="ctr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turns on but I get no image</a:t>
            </a: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5122" name="Picture 2" descr="http://hothardware.com/articleimages/Item1491/small_ms238h_angle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4" b="30079"/>
          <a:stretch/>
        </p:blipFill>
        <p:spPr bwMode="auto">
          <a:xfrm>
            <a:off x="220999" y="2235623"/>
            <a:ext cx="4191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ww.quietpc.com/images/products/msi-n660-2gd5-oc-1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61" y="4419600"/>
            <a:ext cx="4215139" cy="13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38436" y="234383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Is your monitor/TV on?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Is it on the correct source?</a:t>
            </a:r>
          </a:p>
        </p:txBody>
      </p:sp>
      <p:sp>
        <p:nvSpPr>
          <p:cNvPr id="9" name="Rectangle 8"/>
          <p:cNvSpPr/>
          <p:nvPr/>
        </p:nvSpPr>
        <p:spPr>
          <a:xfrm>
            <a:off x="155510" y="42672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2296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Did a video port or cord go bad?  Try another one.</a:t>
            </a:r>
          </a:p>
        </p:txBody>
      </p:sp>
    </p:spTree>
    <p:extLst>
      <p:ext uri="{BB962C8B-B14F-4D97-AF65-F5344CB8AC3E}">
        <p14:creationId xmlns:p14="http://schemas.microsoft.com/office/powerpoint/2010/main" val="66180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2286000"/>
          </a:xfrm>
        </p:spPr>
        <p:txBody>
          <a:bodyPr>
            <a:normAutofit/>
          </a:bodyPr>
          <a:lstStyle/>
          <a:p>
            <a:pPr marL="365760" indent="0" algn="ctr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turns on but I get no image</a:t>
            </a: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3074" name="Picture 2" descr="http://cwsmgmt.corsair.com/media/Blogs/how-to-build-a-pc/installing_GPU/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119" y="2173711"/>
            <a:ext cx="3478481" cy="261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399" y="2173711"/>
            <a:ext cx="536071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Is your graphics card plugged in properly?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applicable: check if power cords are properly plugged into graphics card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applicable: try another PCS express port</a:t>
            </a:r>
            <a:endParaRPr lang="en-US" sz="2632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361311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none of the above works, your Graphics card or APU are likely bad.</a:t>
            </a:r>
          </a:p>
        </p:txBody>
      </p:sp>
    </p:spTree>
    <p:extLst>
      <p:ext uri="{BB962C8B-B14F-4D97-AF65-F5344CB8AC3E}">
        <p14:creationId xmlns:p14="http://schemas.microsoft.com/office/powerpoint/2010/main" val="71683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609600"/>
          </a:xfrm>
        </p:spPr>
        <p:txBody>
          <a:bodyPr/>
          <a:lstStyle/>
          <a:p>
            <a:pPr marL="365760" indent="0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Turns on but Windows doesn’t boot!</a:t>
            </a:r>
          </a:p>
          <a:p>
            <a:pPr marL="36576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2316" y="2346352"/>
            <a:ext cx="54116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Is your hard drive plugged in properly?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Your SATA cord or port may be bad. Motherboards have multiple ports, try another one.</a:t>
            </a:r>
            <a:endParaRPr lang="en-US" dirty="0"/>
          </a:p>
          <a:p>
            <a:pPr marL="822960" indent="-457200">
              <a:buClr>
                <a:schemeClr val="accent1"/>
              </a:buClr>
            </a:pPr>
            <a:endParaRPr lang="en-US" dirty="0"/>
          </a:p>
        </p:txBody>
      </p:sp>
      <p:pic>
        <p:nvPicPr>
          <p:cNvPr id="7170" name="Picture 2" descr="https://ciberhop1985.files.wordpress.com/2012/12/hdd_sata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54" y="2254898"/>
            <a:ext cx="30861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3400" y="5127069"/>
            <a:ext cx="5715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Start up with a Windows disc inserted to attempt to a repair of the operating system</a:t>
            </a:r>
          </a:p>
        </p:txBody>
      </p:sp>
      <p:pic>
        <p:nvPicPr>
          <p:cNvPr id="7172" name="Picture 4" descr="http://www.techaudible.org/wp-content/uploads/2014/08/Windows-repair-disk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" t="8104" r="8043" b="7658"/>
          <a:stretch/>
        </p:blipFill>
        <p:spPr bwMode="auto">
          <a:xfrm>
            <a:off x="6486190" y="4648200"/>
            <a:ext cx="2150918" cy="20574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31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609600"/>
          </a:xfrm>
        </p:spPr>
        <p:txBody>
          <a:bodyPr>
            <a:normAutofit/>
          </a:bodyPr>
          <a:lstStyle/>
          <a:p>
            <a:pPr marL="365760" indent="0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Turns on but Windows doesn’t boot!</a:t>
            </a:r>
            <a:endParaRPr lang="en-US" sz="2800" dirty="0">
              <a:solidFill>
                <a:schemeClr val="tx1"/>
              </a:solidFill>
            </a:endParaRPr>
          </a:p>
          <a:p>
            <a:pPr marL="82296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5" name="Picture 2" descr="http://support.hp.com/doc-images/767/c0203486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779" y="2209800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3529" y="2179475"/>
            <a:ext cx="469237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Go into BIOS and make sure the hard drive is being recognized and set to boot first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853650" y="3561360"/>
            <a:ext cx="2553195" cy="55811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3529" y="3995357"/>
            <a:ext cx="47012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the hard drive is plugged in but not recognized, you likely need a new one.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3529" y="5471030"/>
            <a:ext cx="8663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Unfortunately, there is no recovery for SSD’s but data could be saved from a mechanical hard drive</a:t>
            </a:r>
          </a:p>
        </p:txBody>
      </p:sp>
    </p:spTree>
    <p:extLst>
      <p:ext uri="{BB962C8B-B14F-4D97-AF65-F5344CB8AC3E}">
        <p14:creationId xmlns:p14="http://schemas.microsoft.com/office/powerpoint/2010/main" val="392083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5257800"/>
          </a:xfrm>
        </p:spPr>
        <p:txBody>
          <a:bodyPr/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Turns on but Crashes!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Room temperature is too high</a:t>
            </a:r>
          </a:p>
          <a:p>
            <a:pPr marL="692516" lvl="2" indent="-457200"/>
            <a:r>
              <a:rPr lang="en-US" sz="2632" dirty="0">
                <a:solidFill>
                  <a:schemeClr val="tx1"/>
                </a:solidFill>
              </a:rPr>
              <a:t>95 F or higher can often cause crashes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Fan(s) dirty and/or broken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1026" name="Picture 2" descr="http://www.e-navan.com/cru/zalman-f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48000"/>
            <a:ext cx="3448076" cy="358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ompnewbie.com/wp-content/uploads/2013/09/dirty-computer-f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39878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56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2052" name="Picture 4" descr=" photo DSC019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4" b="5529"/>
          <a:stretch/>
        </p:blipFill>
        <p:spPr bwMode="auto">
          <a:xfrm>
            <a:off x="533400" y="4038600"/>
            <a:ext cx="388026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9506" y="2044072"/>
            <a:ext cx="49358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Thermal Paste may need to be replaced on CPU/GPU. It’s good to replace every 4-5 years.</a:t>
            </a:r>
          </a:p>
        </p:txBody>
      </p:sp>
      <p:pic>
        <p:nvPicPr>
          <p:cNvPr id="2054" name="Picture 6" descr="https://s-media-cache-ak0.pinimg.com/736x/62/9c/a5/629ca5a521247308bb971921b97b0ad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045648"/>
            <a:ext cx="3143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1509103"/>
            <a:ext cx="8458201" cy="38595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Turns on but Crashes</a:t>
            </a: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91000" y="5259002"/>
            <a:ext cx="480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heat is not the problem, then there might be a problem with RAM or PSU</a:t>
            </a:r>
          </a:p>
        </p:txBody>
      </p:sp>
    </p:spTree>
    <p:extLst>
      <p:ext uri="{BB962C8B-B14F-4D97-AF65-F5344CB8AC3E}">
        <p14:creationId xmlns:p14="http://schemas.microsoft.com/office/powerpoint/2010/main" val="312780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1822862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Tips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For Motherboard issues, visually inspect for discoloration, burns or blown parts.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1026" name="Picture 2" descr="http://www.altex.com/images/SolutionCenter/BurntBoa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96" y="3423062"/>
            <a:ext cx="3789575" cy="239089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dl680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03" y="3413890"/>
            <a:ext cx="3738697" cy="25908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ecomputerz.com/images/dell-optiplex-gx270-capacitor-issue-2166766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563" y="4571867"/>
            <a:ext cx="3183274" cy="214871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61703" y="2348933"/>
            <a:ext cx="8991600" cy="99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54305" indent="-108014" algn="l" rtl="0" eaLnBrk="1" latinLnBrk="0" hangingPunct="1">
              <a:spcBef>
                <a:spcPts val="127"/>
              </a:spcBef>
              <a:buClr>
                <a:schemeClr val="accent3"/>
              </a:buClr>
              <a:buFont typeface="Georgia"/>
              <a:buChar char="•"/>
              <a:defRPr kumimoji="0" sz="118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7749" indent="-104156" algn="l" rtl="0" eaLnBrk="1" latinLnBrk="0" hangingPunct="1">
              <a:spcBef>
                <a:spcPts val="127"/>
              </a:spcBef>
              <a:buClr>
                <a:schemeClr val="accent2"/>
              </a:buClr>
              <a:buFont typeface="Georgia"/>
              <a:buChar char="▫"/>
              <a:defRPr kumimoji="0" sz="1097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89621" indent="-9258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97634" indent="-84868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29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86359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678942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6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771525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856393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3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945119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59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23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Tips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Try the “bad” part in another computer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Try a good part in its place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Try the “bad” part in another PCI slot, RAM slot, etc.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For “bad” RAM remove one at a time to determine the bad stick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Fry’s Electronics allows you to return open box items for a full refund if there is no damage.</a:t>
            </a:r>
          </a:p>
          <a:p>
            <a:pPr marL="457200" indent="-457200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</p:spTree>
    <p:extLst>
      <p:ext uri="{BB962C8B-B14F-4D97-AF65-F5344CB8AC3E}">
        <p14:creationId xmlns:p14="http://schemas.microsoft.com/office/powerpoint/2010/main" val="253533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Should I Upgrade?</a:t>
            </a:r>
          </a:p>
        </p:txBody>
      </p:sp>
    </p:spTree>
    <p:extLst>
      <p:ext uri="{BB962C8B-B14F-4D97-AF65-F5344CB8AC3E}">
        <p14:creationId xmlns:p14="http://schemas.microsoft.com/office/powerpoint/2010/main" val="411008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5257800"/>
          </a:xfrm>
        </p:spPr>
        <p:txBody>
          <a:bodyPr/>
          <a:lstStyle/>
          <a:p>
            <a:pPr marL="365760" indent="0">
              <a:buClr>
                <a:schemeClr val="bg2">
                  <a:lumMod val="25000"/>
                </a:schemeClr>
              </a:buClr>
              <a:buNone/>
            </a:pPr>
            <a:endParaRPr lang="en-US" sz="2800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Should I Upgrade?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739" y="1571694"/>
            <a:ext cx="899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latin typeface="+mj-lt"/>
              </a:rPr>
              <a:t>Reasons to Upgrade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Computer running too slow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Increase lifespan of your computer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Cannot run a new program or game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Ran out of hard drive space</a:t>
            </a:r>
          </a:p>
          <a:p>
            <a:pPr>
              <a:buClr>
                <a:schemeClr val="accent1"/>
              </a:buClr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Fun/Bragging rights/You have too much money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479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4800600"/>
          </a:xfrm>
        </p:spPr>
        <p:txBody>
          <a:bodyPr/>
          <a:lstStyle/>
          <a:p>
            <a:pPr marL="274320" indent="-27432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Terminology</a:t>
            </a:r>
          </a:p>
          <a:p>
            <a:pPr marL="274320" indent="-27432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Solving common problems</a:t>
            </a:r>
          </a:p>
          <a:p>
            <a:pPr marL="274320" indent="-27432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Should I upgrade?</a:t>
            </a:r>
          </a:p>
          <a:p>
            <a:pPr marL="274320" indent="-27432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How to purchase a new part</a:t>
            </a:r>
          </a:p>
          <a:p>
            <a:pPr marL="274320" indent="-27432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Installing the new part</a:t>
            </a:r>
          </a:p>
          <a:p>
            <a:pPr marL="274320" indent="-27432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Properly disposing old parts</a:t>
            </a:r>
          </a:p>
          <a:p>
            <a:pPr marL="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05588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5257800"/>
          </a:xfrm>
        </p:spPr>
        <p:txBody>
          <a:bodyPr/>
          <a:lstStyle/>
          <a:p>
            <a:pPr marL="365760" indent="0">
              <a:buClr>
                <a:schemeClr val="bg2">
                  <a:lumMod val="25000"/>
                </a:schemeClr>
              </a:buClr>
              <a:buNone/>
            </a:pPr>
            <a:endParaRPr lang="en-US" sz="2800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Should I Upgrade?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8991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latin typeface="+mj-lt"/>
              </a:rPr>
              <a:t>Upgrade CPU</a:t>
            </a: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Can drastically increase speed of your computer, especially if you get one with more cores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Check passmark.com to see if the upgrade will be significant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Allow you to run the newest programs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May increase multitasking speeds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24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Should I Upgrade?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1" y="1676400"/>
            <a:ext cx="46101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latin typeface="+mj-lt"/>
              </a:rPr>
              <a:t>Upgrade RAM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Allows you to run more programs at once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Check Task Manager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Physical Memory is below 90%, you don’t need more RAM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CPU usage is near 100%, consider upgrading that instead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00" y="1828799"/>
            <a:ext cx="4305299" cy="47988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7239001" y="6400800"/>
            <a:ext cx="1295400" cy="226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0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5257800"/>
          </a:xfrm>
        </p:spPr>
        <p:txBody>
          <a:bodyPr/>
          <a:lstStyle/>
          <a:p>
            <a:pPr marL="365760" indent="0">
              <a:buClr>
                <a:schemeClr val="bg2">
                  <a:lumMod val="25000"/>
                </a:schemeClr>
              </a:buClr>
              <a:buNone/>
            </a:pPr>
            <a:endParaRPr lang="en-US" sz="2800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Should I Upgrade?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899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latin typeface="+mj-lt"/>
              </a:rPr>
              <a:t>Upgrade Hard Drive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Upgrade to a SSD or Hybrid drive for faster Windows booting and program start up times by 2-3x. 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Hybrid drives decrease booting times by 30-50%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Warning this will need a new Windows installation</a:t>
            </a: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Add an extra Hard drive or an external drive for more storage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You can always increase space with cloud storage to save money on hardware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155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1" cy="5257800"/>
          </a:xfrm>
        </p:spPr>
        <p:txBody>
          <a:bodyPr/>
          <a:lstStyle/>
          <a:p>
            <a:pPr marL="365760" indent="0">
              <a:buClr>
                <a:schemeClr val="bg2">
                  <a:lumMod val="25000"/>
                </a:schemeClr>
              </a:buClr>
              <a:buNone/>
            </a:pPr>
            <a:endParaRPr lang="en-US" sz="2800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Should I Upgrade?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8991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latin typeface="+mj-lt"/>
              </a:rPr>
              <a:t>Upgrade GPU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Only upgrade if you’re having issues with certain resolutions or frame rates. Make sure your GPU and monitor are compatible.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Allows you to play higher resolution videos such as 4K </a:t>
            </a:r>
            <a:r>
              <a:rPr lang="en-US" sz="2800" dirty="0" err="1"/>
              <a:t>blu</a:t>
            </a:r>
            <a:r>
              <a:rPr lang="en-US" sz="2800" dirty="0"/>
              <a:t>-rays or streaming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Increase the graphics and frame rate on video games and/or the ability to play the newest games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409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How to Purchase a New Part</a:t>
            </a:r>
          </a:p>
        </p:txBody>
      </p:sp>
    </p:spTree>
    <p:extLst>
      <p:ext uri="{BB962C8B-B14F-4D97-AF65-F5344CB8AC3E}">
        <p14:creationId xmlns:p14="http://schemas.microsoft.com/office/powerpoint/2010/main" val="259542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/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Do your Homework First!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If not upgrading replace with the same part if possible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Make sure your motherboard is compatible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Make sure your PSU can handle the upgrade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Make sure the new part will fit in your case</a:t>
            </a: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How to Purchase a New Part</a:t>
            </a:r>
          </a:p>
        </p:txBody>
      </p:sp>
    </p:spTree>
    <p:extLst>
      <p:ext uri="{BB962C8B-B14F-4D97-AF65-F5344CB8AC3E}">
        <p14:creationId xmlns:p14="http://schemas.microsoft.com/office/powerpoint/2010/main" val="298474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Fry’s Electronics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Location: 3300 Finley Road </a:t>
            </a:r>
          </a:p>
          <a:p>
            <a:pPr marL="0" indent="0">
              <a:buClr>
                <a:schemeClr val="accent1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     Downers Grove, IL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Price Match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Friendly knowledgeable</a:t>
            </a:r>
          </a:p>
          <a:p>
            <a:pPr marL="0" indent="0">
              <a:buClr>
                <a:schemeClr val="accent1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     staff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Products out to test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Massive selection</a:t>
            </a:r>
          </a:p>
        </p:txBody>
      </p:sp>
      <p:pic>
        <p:nvPicPr>
          <p:cNvPr id="3074" name="Picture 2" descr="http://images.frys.com/art/storemaps/images/dwnrsgrv_pic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743200"/>
            <a:ext cx="4000500" cy="40005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How to Purchase a New Part</a:t>
            </a:r>
          </a:p>
        </p:txBody>
      </p:sp>
    </p:spTree>
    <p:extLst>
      <p:ext uri="{BB962C8B-B14F-4D97-AF65-F5344CB8AC3E}">
        <p14:creationId xmlns:p14="http://schemas.microsoft.com/office/powerpoint/2010/main" val="321221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Newegg/Amazon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  <a:latin typeface="+mj-lt"/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Great reviews for all items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Great customer service and return policies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Fast shipping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Lower or no taxes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Lower prices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How to Purchase a New Part</a:t>
            </a:r>
          </a:p>
        </p:txBody>
      </p:sp>
    </p:spTree>
    <p:extLst>
      <p:ext uri="{BB962C8B-B14F-4D97-AF65-F5344CB8AC3E}">
        <p14:creationId xmlns:p14="http://schemas.microsoft.com/office/powerpoint/2010/main" val="27569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Installing a New Part</a:t>
            </a:r>
          </a:p>
        </p:txBody>
      </p:sp>
    </p:spTree>
    <p:extLst>
      <p:ext uri="{BB962C8B-B14F-4D97-AF65-F5344CB8AC3E}">
        <p14:creationId xmlns:p14="http://schemas.microsoft.com/office/powerpoint/2010/main" val="113502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/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Tips</a:t>
            </a:r>
          </a:p>
          <a:p>
            <a:pPr marL="0" indent="0" algn="ctr">
              <a:buClr>
                <a:schemeClr val="accent1"/>
              </a:buClr>
              <a:buNone/>
            </a:pPr>
            <a:endParaRPr lang="en-US" sz="2800" u="sng" dirty="0">
              <a:solidFill>
                <a:schemeClr val="tx1"/>
              </a:solidFill>
              <a:latin typeface="+mj-lt"/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Remember to turn off and unplug your computer</a:t>
            </a:r>
          </a:p>
          <a:p>
            <a:pPr marL="0" lvl="2" indent="0">
              <a:buNone/>
            </a:pPr>
            <a:r>
              <a:rPr lang="en-US" sz="2632" dirty="0">
                <a:solidFill>
                  <a:srgbClr val="FF0000"/>
                </a:solidFill>
              </a:rPr>
              <a:t>Warning! Do not touch components when computer is running!  You could damage yourself or the computer</a:t>
            </a: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Remember to ground yourself on metal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Be careful and gentle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Test your computer before you close up the case</a:t>
            </a: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Installing a New Part</a:t>
            </a:r>
          </a:p>
        </p:txBody>
      </p:sp>
    </p:spTree>
    <p:extLst>
      <p:ext uri="{BB962C8B-B14F-4D97-AF65-F5344CB8AC3E}">
        <p14:creationId xmlns:p14="http://schemas.microsoft.com/office/powerpoint/2010/main" val="32688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Terminology</a:t>
            </a:r>
          </a:p>
        </p:txBody>
      </p:sp>
    </p:spTree>
    <p:extLst>
      <p:ext uri="{BB962C8B-B14F-4D97-AF65-F5344CB8AC3E}">
        <p14:creationId xmlns:p14="http://schemas.microsoft.com/office/powerpoint/2010/main" val="427457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Properly Disposing Old Parts</a:t>
            </a:r>
          </a:p>
        </p:txBody>
      </p:sp>
    </p:spTree>
    <p:extLst>
      <p:ext uri="{BB962C8B-B14F-4D97-AF65-F5344CB8AC3E}">
        <p14:creationId xmlns:p14="http://schemas.microsoft.com/office/powerpoint/2010/main" val="258144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Kane County Locations</a:t>
            </a: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St. Charles Public Works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West Dundee Public Works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MRK Group Event (Last Friday of every month)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Elgin Recycling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Kane County Recycling events</a:t>
            </a:r>
          </a:p>
          <a:p>
            <a:pPr marL="274320" indent="-27432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If still functioning you can sell parts on eBay/Craigslist or Donate </a:t>
            </a:r>
            <a:r>
              <a:rPr lang="en-US" sz="2432" dirty="0">
                <a:solidFill>
                  <a:schemeClr val="tx1"/>
                </a:solidFill>
              </a:rPr>
              <a:t>to Goodwill/Salvation Army</a:t>
            </a:r>
            <a:endParaRPr lang="en-US" sz="2432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Properly Disposing Old Parts</a:t>
            </a:r>
          </a:p>
        </p:txBody>
      </p:sp>
    </p:spTree>
    <p:extLst>
      <p:ext uri="{BB962C8B-B14F-4D97-AF65-F5344CB8AC3E}">
        <p14:creationId xmlns:p14="http://schemas.microsoft.com/office/powerpoint/2010/main" val="390500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651125"/>
            <a:ext cx="8183563" cy="4130675"/>
          </a:xfrm>
        </p:spPr>
        <p:txBody>
          <a:bodyPr>
            <a:normAutofit/>
          </a:bodyPr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THANKS FOR ATTENDING!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3421" y="1600200"/>
            <a:ext cx="3871119" cy="10509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>
                <a:cs typeface="Courier New" panose="02070309020205020404" pitchFamily="49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4212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10600" cy="5257800"/>
          </a:xfrm>
        </p:spPr>
        <p:txBody>
          <a:bodyPr>
            <a:normAutofit fontScale="92500" lnSpcReduction="20000"/>
          </a:bodyPr>
          <a:lstStyle/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CPU</a:t>
            </a:r>
            <a:r>
              <a:rPr lang="en-US" sz="2400" dirty="0">
                <a:solidFill>
                  <a:schemeClr val="tx1"/>
                </a:solidFill>
              </a:rPr>
              <a:t>:  The main chip on your computer that runs programs and apps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GPU</a:t>
            </a:r>
            <a:r>
              <a:rPr lang="en-US" sz="2400" dirty="0">
                <a:solidFill>
                  <a:schemeClr val="tx1"/>
                </a:solidFill>
              </a:rPr>
              <a:t>: The graphics card is what creates and allows images to be displayed on the screen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PSU</a:t>
            </a:r>
            <a:r>
              <a:rPr lang="en-US" sz="2400" dirty="0">
                <a:solidFill>
                  <a:schemeClr val="tx1"/>
                </a:solidFill>
              </a:rPr>
              <a:t>: Powers all of your components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Motherboard</a:t>
            </a:r>
            <a:r>
              <a:rPr lang="en-US" sz="2400" dirty="0">
                <a:solidFill>
                  <a:schemeClr val="tx1"/>
                </a:solidFill>
              </a:rPr>
              <a:t>: The mainboard that connects all your components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Hard drive</a:t>
            </a:r>
            <a:r>
              <a:rPr lang="en-US" sz="2400" dirty="0">
                <a:solidFill>
                  <a:schemeClr val="tx1"/>
                </a:solidFill>
              </a:rPr>
              <a:t>: Saves your files, programs, and apps to the computer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RAM</a:t>
            </a:r>
            <a:r>
              <a:rPr lang="en-US" sz="2400" dirty="0">
                <a:solidFill>
                  <a:schemeClr val="tx1"/>
                </a:solidFill>
              </a:rPr>
              <a:t>: The memory stick used to run all of your programs and apps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Terminology Review</a:t>
            </a:r>
          </a:p>
        </p:txBody>
      </p:sp>
    </p:spTree>
    <p:extLst>
      <p:ext uri="{BB962C8B-B14F-4D97-AF65-F5344CB8AC3E}">
        <p14:creationId xmlns:p14="http://schemas.microsoft.com/office/powerpoint/2010/main" val="27137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5257800"/>
          </a:xfrm>
        </p:spPr>
        <p:txBody>
          <a:bodyPr>
            <a:normAutofit/>
          </a:bodyPr>
          <a:lstStyle/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Turns on</a:t>
            </a:r>
            <a:r>
              <a:rPr lang="en-US" sz="2400" dirty="0">
                <a:solidFill>
                  <a:schemeClr val="tx1"/>
                </a:solidFill>
              </a:rPr>
              <a:t>:  Fans and lights turn on, but may or may not have an image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POST</a:t>
            </a:r>
            <a:r>
              <a:rPr lang="en-US" sz="2400" dirty="0">
                <a:solidFill>
                  <a:schemeClr val="tx1"/>
                </a:solidFill>
              </a:rPr>
              <a:t>: (Power On Self Test): Computer turns on and the motherboard starts up.  You will see an image and text/logo.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Boot</a:t>
            </a:r>
            <a:r>
              <a:rPr lang="en-US" sz="2400" dirty="0">
                <a:solidFill>
                  <a:schemeClr val="tx1"/>
                </a:solidFill>
              </a:rPr>
              <a:t>: Computer turns on and operating system starts</a:t>
            </a:r>
          </a:p>
          <a:p>
            <a:pPr marL="822960" indent="-457200">
              <a:lnSpc>
                <a:spcPct val="150000"/>
              </a:lnSpc>
              <a:buClr>
                <a:schemeClr val="accent1"/>
              </a:buClr>
            </a:pPr>
            <a:r>
              <a:rPr lang="en-US" sz="2400" b="1" dirty="0">
                <a:solidFill>
                  <a:schemeClr val="tx1"/>
                </a:solidFill>
              </a:rPr>
              <a:t>BIOS</a:t>
            </a:r>
            <a:r>
              <a:rPr lang="en-US" sz="2400" dirty="0">
                <a:solidFill>
                  <a:schemeClr val="tx1"/>
                </a:solidFill>
              </a:rPr>
              <a:t>: (Basic input/output system): Small program that runs your motherboard and allows you to change its settings</a:t>
            </a: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Terminology</a:t>
            </a:r>
          </a:p>
        </p:txBody>
      </p:sp>
    </p:spTree>
    <p:extLst>
      <p:ext uri="{BB962C8B-B14F-4D97-AF65-F5344CB8AC3E}">
        <p14:creationId xmlns:p14="http://schemas.microsoft.com/office/powerpoint/2010/main" val="404657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Solving Common Problems</a:t>
            </a:r>
          </a:p>
        </p:txBody>
      </p:sp>
    </p:spTree>
    <p:extLst>
      <p:ext uri="{BB962C8B-B14F-4D97-AF65-F5344CB8AC3E}">
        <p14:creationId xmlns:p14="http://schemas.microsoft.com/office/powerpoint/2010/main" val="43573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495800"/>
          </a:xfrm>
        </p:spPr>
        <p:txBody>
          <a:bodyPr/>
          <a:lstStyle/>
          <a:p>
            <a:pPr marL="36576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82296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Always try the simplest solutions first</a:t>
            </a:r>
          </a:p>
          <a:p>
            <a:pPr marL="1058276" lvl="2" indent="-457200"/>
            <a:r>
              <a:rPr lang="en-US" sz="2464" dirty="0">
                <a:solidFill>
                  <a:schemeClr val="tx1"/>
                </a:solidFill>
              </a:rPr>
              <a:t>Check cords, power strip, buttons, etc.</a:t>
            </a:r>
          </a:p>
          <a:p>
            <a:pPr marL="1058276" lvl="2" indent="-457200"/>
            <a:endParaRPr lang="en-US" sz="2464" dirty="0">
              <a:solidFill>
                <a:schemeClr val="tx1"/>
              </a:solidFill>
            </a:endParaRPr>
          </a:p>
          <a:p>
            <a:pPr marL="82296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Replacing parts are expensive; do this as a last resort</a:t>
            </a:r>
          </a:p>
          <a:p>
            <a:pPr marL="82296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82296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If a replacement is needed, replace one part at a time</a:t>
            </a:r>
          </a:p>
          <a:p>
            <a:pPr marL="82296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36576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Problem Solving 101</a:t>
            </a:r>
          </a:p>
        </p:txBody>
      </p:sp>
    </p:spTree>
    <p:extLst>
      <p:ext uri="{BB962C8B-B14F-4D97-AF65-F5344CB8AC3E}">
        <p14:creationId xmlns:p14="http://schemas.microsoft.com/office/powerpoint/2010/main" val="168372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419600" cy="5257800"/>
          </a:xfrm>
        </p:spPr>
        <p:txBody>
          <a:bodyPr>
            <a:normAutofit/>
          </a:bodyPr>
          <a:lstStyle/>
          <a:p>
            <a:pPr marL="365760" indent="0" algn="ctr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will not turn on!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Is the computer plugged into an outlet or surge protector?</a:t>
            </a:r>
          </a:p>
          <a:p>
            <a:pPr marL="946404" lvl="1" indent="-457200">
              <a:buClr>
                <a:schemeClr val="accent1"/>
              </a:buClr>
            </a:pPr>
            <a:r>
              <a:rPr lang="en-US" sz="2716" dirty="0">
                <a:solidFill>
                  <a:schemeClr val="tx1"/>
                </a:solidFill>
              </a:rPr>
              <a:t>Is your surge protector on?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Make sure all connections are fine.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Did you press the Power Button?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pic>
        <p:nvPicPr>
          <p:cNvPr id="1028" name="Picture 4" descr="http://www.howtogeek.com/wp-content/uploads/2013/07/650x354xpower-strip-not-surge-protector.jpg.pagespeed.gp+jp+jw+pj+js+rj+rp+rw+ri+cp+md.ic.Nd4RaIDN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33808"/>
            <a:ext cx="4214516" cy="22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technicianguru.weebly.com/uploads/1/2/3/4/12342084/8150057_orig.jpg?53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43400"/>
            <a:ext cx="3563247" cy="237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75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64023"/>
            <a:ext cx="8839200" cy="533400"/>
          </a:xfrm>
        </p:spPr>
        <p:txBody>
          <a:bodyPr>
            <a:normAutofit/>
          </a:bodyPr>
          <a:lstStyle/>
          <a:p>
            <a:pPr marL="365760" indent="0" algn="ctr">
              <a:buClr>
                <a:schemeClr val="bg2">
                  <a:lumMod val="25000"/>
                </a:schemeClr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My computer will not turn on!</a:t>
            </a:r>
          </a:p>
          <a:p>
            <a:pPr marL="708660" indent="-342900">
              <a:buClr>
                <a:schemeClr val="bg2">
                  <a:lumMod val="2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Solving Common Problems</a:t>
            </a:r>
          </a:p>
        </p:txBody>
      </p:sp>
      <p:sp>
        <p:nvSpPr>
          <p:cNvPr id="5" name="Rectangle 4"/>
          <p:cNvSpPr/>
          <p:nvPr/>
        </p:nvSpPr>
        <p:spPr>
          <a:xfrm>
            <a:off x="190500" y="4887627"/>
            <a:ext cx="86487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Is your breaker tripped?</a:t>
            </a:r>
          </a:p>
          <a:p>
            <a:pPr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Is the power supply voltage switch on 115v?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If none of the above, the Motherboard or PSU is most likely damaged</a:t>
            </a:r>
            <a:r>
              <a:rPr lang="en-US" dirty="0"/>
              <a:t>.</a:t>
            </a:r>
            <a:endParaRPr lang="en-US" sz="2800" dirty="0"/>
          </a:p>
        </p:txBody>
      </p:sp>
      <p:pic>
        <p:nvPicPr>
          <p:cNvPr id="2050" name="Picture 2" descr="http://houseexamdfw.com/wp-content/uploads/2010/08/tripped-break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63824"/>
            <a:ext cx="3549422" cy="266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rintrbot.zendesk.com/hc/en-us/article_attachments/201955934/US_115_ATX_m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69" y="2163824"/>
            <a:ext cx="3542236" cy="265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1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est PPT theme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est PPT theme" id="{0FCD3406-7D73-40D5-A6A5-494FE9CB07E6}" vid="{CE19E13C-8655-45C1-8B7F-68BD120ACB06}"/>
    </a:ext>
  </a:extLst>
</a:theme>
</file>

<file path=ppt/theme/theme2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Newest PPT theme</Template>
  <TotalTime>5276</TotalTime>
  <Words>1227</Words>
  <Application>Microsoft Office PowerPoint</Application>
  <PresentationFormat>On-screen Show (4:3)</PresentationFormat>
  <Paragraphs>237</Paragraphs>
  <Slides>32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Calibri</vt:lpstr>
      <vt:lpstr>Courier New</vt:lpstr>
      <vt:lpstr>Georgia</vt:lpstr>
      <vt:lpstr>Lato</vt:lpstr>
      <vt:lpstr>Segoe UI</vt:lpstr>
      <vt:lpstr>Segoe UI Semibold</vt:lpstr>
      <vt:lpstr>Times New Roman</vt:lpstr>
      <vt:lpstr>Wingdings</vt:lpstr>
      <vt:lpstr>Wingdings 2</vt:lpstr>
      <vt:lpstr>Newest PPT theme</vt:lpstr>
      <vt:lpstr>Theme - Standard PowerPoint 1</vt:lpstr>
      <vt:lpstr>Build Your Own Desktop PC – Part 3</vt:lpstr>
      <vt:lpstr>Agenda</vt:lpstr>
      <vt:lpstr>Searching through ads</vt:lpstr>
      <vt:lpstr>Terminology Review</vt:lpstr>
      <vt:lpstr>Terminology</vt:lpstr>
      <vt:lpstr>Searching through ads</vt:lpstr>
      <vt:lpstr>Problem Solving 101</vt:lpstr>
      <vt:lpstr>Solving Common Problems</vt:lpstr>
      <vt:lpstr>Solving Common Problems</vt:lpstr>
      <vt:lpstr>Solving Common Problems</vt:lpstr>
      <vt:lpstr>Solving Common Problems</vt:lpstr>
      <vt:lpstr>Solving Common Problems</vt:lpstr>
      <vt:lpstr>Solving Common Problems</vt:lpstr>
      <vt:lpstr>Solving Common Problems</vt:lpstr>
      <vt:lpstr>Solving Common Problems</vt:lpstr>
      <vt:lpstr>Solving Common Problems</vt:lpstr>
      <vt:lpstr>Solving Common Problems</vt:lpstr>
      <vt:lpstr>Searching through ads</vt:lpstr>
      <vt:lpstr>Should I Upgrade?</vt:lpstr>
      <vt:lpstr>Should I Upgrade?</vt:lpstr>
      <vt:lpstr>Should I Upgrade?</vt:lpstr>
      <vt:lpstr>Should I Upgrade?</vt:lpstr>
      <vt:lpstr>Should I Upgrade?</vt:lpstr>
      <vt:lpstr>Searching through ads</vt:lpstr>
      <vt:lpstr>How to Purchase a New Part</vt:lpstr>
      <vt:lpstr>How to Purchase a New Part</vt:lpstr>
      <vt:lpstr>How to Purchase a New Part</vt:lpstr>
      <vt:lpstr>Searching through ads</vt:lpstr>
      <vt:lpstr>Installing a New Part</vt:lpstr>
      <vt:lpstr>Searching through ads</vt:lpstr>
      <vt:lpstr>Properly Disposing Old Parts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Change Me</dc:creator>
  <cp:lastModifiedBy>Nellie Barrett</cp:lastModifiedBy>
  <cp:revision>227</cp:revision>
  <cp:lastPrinted>2015-06-03T17:20:27Z</cp:lastPrinted>
  <dcterms:created xsi:type="dcterms:W3CDTF">2015-03-24T18:34:41Z</dcterms:created>
  <dcterms:modified xsi:type="dcterms:W3CDTF">2017-11-07T15:22:32Z</dcterms:modified>
</cp:coreProperties>
</file>